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797675" cy="9874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172">
          <p15:clr>
            <a:srgbClr val="A4A3A4"/>
          </p15:clr>
        </p15:guide>
        <p15:guide id="2" pos="672">
          <p15:clr>
            <a:srgbClr val="A4A3A4"/>
          </p15:clr>
        </p15:guide>
        <p15:guide id="3" orient="horz" pos="397">
          <p15:clr>
            <a:srgbClr val="A4A3A4"/>
          </p15:clr>
        </p15:guide>
        <p15:guide id="4" orient="horz" pos="705">
          <p15:clr>
            <a:srgbClr val="A4A3A4"/>
          </p15:clr>
        </p15:guide>
        <p15:guide id="5" orient="horz" pos="20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A6E39C5C-8F57-4FFB-9758-78655FA44559}">
  <a:tblStyle styleId="{A6E39C5C-8F57-4FFB-9758-78655FA44559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FF0"/>
          </a:solidFill>
        </a:fill>
      </a:tcStyle>
    </a:wholeTbl>
    <a:band1H>
      <a:tcTxStyle b="off" i="off"/>
      <a:tcStyle>
        <a:tcBdr/>
        <a:fill>
          <a:solidFill>
            <a:srgbClr val="CADDE1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ADDE1"/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6EFF0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/>
        <a:fill>
          <a:solidFill>
            <a:srgbClr val="E6EFF0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36" y="-211"/>
      </p:cViewPr>
      <p:guideLst>
        <p:guide orient="horz" pos="3172"/>
        <p:guide orient="horz" pos="397"/>
        <p:guide orient="horz" pos="705"/>
        <p:guide orient="horz" pos="2010"/>
        <p:guide pos="6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82469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79768" y="4690269"/>
            <a:ext cx="5438100" cy="44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79768" y="4690269"/>
            <a:ext cx="5438100" cy="44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t>xx%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0.gif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9.pn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Relationship Id="rId1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0.gif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8.png"/><Relationship Id="rId5" Type="http://schemas.openxmlformats.org/officeDocument/2006/relationships/image" Target="../media/image6.png"/><Relationship Id="rId10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0" y="111547"/>
            <a:ext cx="7550700" cy="5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zh-TW"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電子廢棄物多元回收管道 — 廢資訊物品</a:t>
            </a: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7" name="Shape 47"/>
          <p:cNvGraphicFramePr/>
          <p:nvPr>
            <p:extLst>
              <p:ext uri="{D42A27DB-BD31-4B8C-83A1-F6EECF244321}">
                <p14:modId xmlns:p14="http://schemas.microsoft.com/office/powerpoint/2010/main" val="2667177392"/>
              </p:ext>
            </p:extLst>
          </p:nvPr>
        </p:nvGraphicFramePr>
        <p:xfrm>
          <a:off x="111648" y="629989"/>
          <a:ext cx="6828225" cy="4432655"/>
        </p:xfrm>
        <a:graphic>
          <a:graphicData uri="http://schemas.openxmlformats.org/drawingml/2006/table">
            <a:tbl>
              <a:tblPr>
                <a:noFill/>
                <a:tableStyleId>{A6E39C5C-8F57-4FFB-9758-78655FA44559}</a:tableStyleId>
              </a:tblPr>
              <a:tblGrid>
                <a:gridCol w="958800"/>
                <a:gridCol w="959625"/>
                <a:gridCol w="1012025"/>
                <a:gridCol w="972275"/>
                <a:gridCol w="986900"/>
                <a:gridCol w="1016275"/>
                <a:gridCol w="922325"/>
              </a:tblGrid>
              <a:tr h="48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lnB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altLang="en-US" sz="1400" b="1" u="none" strike="noStrike" cap="none" dirty="0" smtClean="0">
                          <a:solidFill>
                            <a:schemeClr val="dk2"/>
                          </a:solidFill>
                        </a:rPr>
                        <a:t>統一超商</a:t>
                      </a:r>
                      <a:endParaRPr sz="1400" b="1" u="none" strike="noStrike" cap="none" dirty="0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lnB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</a:tr>
              <a:tr h="58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折抵消費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T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45725" marR="45725" marT="45725" marB="45725">
                    <a:lnR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EF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u="none" strike="noStrike" cap="none" dirty="0">
                          <a:solidFill>
                            <a:schemeClr val="dk2"/>
                          </a:solidFill>
                        </a:rPr>
                        <a:t>捐贈</a:t>
                      </a:r>
                      <a:br>
                        <a:rPr lang="zh-TW" sz="1400" b="1" u="none" strike="noStrike" cap="none" dirty="0">
                          <a:solidFill>
                            <a:schemeClr val="dk2"/>
                          </a:solidFill>
                        </a:rPr>
                      </a:br>
                      <a:r>
                        <a:rPr lang="zh-TW" sz="1400" b="1" u="none" strike="noStrike" cap="none" dirty="0">
                          <a:solidFill>
                            <a:schemeClr val="dk2"/>
                          </a:solidFill>
                        </a:rPr>
                        <a:t>社福團體</a:t>
                      </a:r>
                      <a:endParaRPr sz="1400" b="1" u="none" strike="noStrike" cap="none" dirty="0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rgbClr val="E6EF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回收金淨額將幫助</a:t>
                      </a:r>
                      <a:br>
                        <a:rPr lang="zh-TW" b="1">
                          <a:solidFill>
                            <a:schemeClr val="dk2"/>
                          </a:solidFill>
                        </a:rPr>
                      </a:br>
                      <a:r>
                        <a:rPr lang="zh-TW" b="1">
                          <a:solidFill>
                            <a:schemeClr val="dk2"/>
                          </a:solidFill>
                        </a:rPr>
                        <a:t>失親學童</a:t>
                      </a:r>
                      <a:endParaRPr sz="1400" b="1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視新舊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狀況折</a:t>
                      </a:r>
                      <a:r>
                        <a:rPr lang="zh-TW" b="1">
                          <a:solidFill>
                            <a:schemeClr val="dk2"/>
                          </a:solidFill>
                        </a:rPr>
                        <a:t>價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/</a:t>
                      </a: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捐贈</a:t>
                      </a:r>
                      <a:br>
                        <a:rPr lang="zh-TW" sz="1400" b="1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社福團體</a:t>
                      </a:r>
                      <a:endParaRPr/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b="1" dirty="0">
                          <a:solidFill>
                            <a:schemeClr val="dk2"/>
                          </a:solidFill>
                        </a:rPr>
                        <a:t>無償</a:t>
                      </a:r>
                      <a:br>
                        <a:rPr lang="zh-TW" b="1" dirty="0">
                          <a:solidFill>
                            <a:schemeClr val="dk2"/>
                          </a:solidFill>
                        </a:rPr>
                      </a:br>
                      <a:r>
                        <a:rPr lang="zh-TW" b="1" dirty="0">
                          <a:solidFill>
                            <a:schemeClr val="dk2"/>
                          </a:solidFill>
                        </a:rPr>
                        <a:t>回收</a:t>
                      </a:r>
                      <a:endParaRPr sz="1400" b="1" i="0" u="none" strike="noStrike" cap="none" dirty="0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</a:tr>
              <a:tr h="849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折抵消費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折抵消費/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捐贈</a:t>
                      </a:r>
                      <a:br>
                        <a:rPr lang="zh-TW" b="1">
                          <a:solidFill>
                            <a:schemeClr val="dk2"/>
                          </a:solidFill>
                        </a:rPr>
                      </a:br>
                      <a:r>
                        <a:rPr lang="zh-TW" b="1">
                          <a:solidFill>
                            <a:schemeClr val="dk2"/>
                          </a:solidFill>
                        </a:rPr>
                        <a:t>社福團體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L="45725" marR="45725" marT="45725" marB="45725" anchor="ctr">
                    <a:lnR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accent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solidFill>
                      <a:srgbClr val="E6EF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  <a:tr h="638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2"/>
                        </a:solidFill>
                      </a:endParaRPr>
                    </a:p>
                  </a:txBody>
                  <a:tcPr marL="45725" marR="45725" marT="45725" marB="45725">
                    <a:solidFill>
                      <a:srgbClr val="E6EFF0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舊換新折</a:t>
                      </a:r>
                      <a:r>
                        <a:rPr lang="zh-TW" b="1">
                          <a:solidFill>
                            <a:schemeClr val="dk2"/>
                          </a:solidFill>
                        </a:rPr>
                        <a:t>價</a:t>
                      </a:r>
                      <a:endParaRPr/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  <a:tr h="570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視新舊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狀況折</a:t>
                      </a:r>
                      <a:r>
                        <a:rPr lang="zh-TW" b="1">
                          <a:solidFill>
                            <a:schemeClr val="dk2"/>
                          </a:solidFill>
                        </a:rPr>
                        <a:t>價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  <a:tr h="570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無償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回收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L="45725" marR="45725" marT="45725" marB="45725" anchor="ctr">
                    <a:solidFill>
                      <a:srgbClr val="E6EF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  <a:tr h="707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dk2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6EFF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視新舊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狀況折</a:t>
                      </a:r>
                      <a:r>
                        <a:rPr lang="zh-TW" b="1">
                          <a:solidFill>
                            <a:schemeClr val="dk2"/>
                          </a:solidFill>
                        </a:rPr>
                        <a:t>價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L="45725" marR="45725" marT="45725" marB="45725">
                    <a:solidFill>
                      <a:srgbClr val="E6EF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8" name="Shape 48"/>
          <p:cNvSpPr txBox="1"/>
          <p:nvPr/>
        </p:nvSpPr>
        <p:spPr>
          <a:xfrm>
            <a:off x="680650" y="3215451"/>
            <a:ext cx="38130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主機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 t="19874" b="36300"/>
          <a:stretch/>
        </p:blipFill>
        <p:spPr>
          <a:xfrm>
            <a:off x="250400" y="1093996"/>
            <a:ext cx="373132" cy="535544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Shape 50"/>
          <p:cNvSpPr txBox="1"/>
          <p:nvPr/>
        </p:nvSpPr>
        <p:spPr>
          <a:xfrm>
            <a:off x="692050" y="1132105"/>
            <a:ext cx="358500" cy="73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平板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1" name="Shape 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7986" y="4212067"/>
            <a:ext cx="637962" cy="958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Shape 52"/>
          <p:cNvPicPr preferRelativeResize="0"/>
          <p:nvPr/>
        </p:nvPicPr>
        <p:blipFill rotWithShape="1">
          <a:blip r:embed="rId4">
            <a:alphaModFix/>
          </a:blip>
          <a:srcRect t="15218" r="3753" b="19186"/>
          <a:stretch/>
        </p:blipFill>
        <p:spPr>
          <a:xfrm>
            <a:off x="132161" y="2510008"/>
            <a:ext cx="609612" cy="79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Shape 53"/>
          <p:cNvPicPr preferRelativeResize="0"/>
          <p:nvPr/>
        </p:nvPicPr>
        <p:blipFill rotWithShape="1">
          <a:blip r:embed="rId5">
            <a:alphaModFix/>
          </a:blip>
          <a:srcRect t="21764"/>
          <a:stretch/>
        </p:blipFill>
        <p:spPr>
          <a:xfrm>
            <a:off x="95323" y="3807761"/>
            <a:ext cx="683288" cy="68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Shape 5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75381" y="3127159"/>
            <a:ext cx="523170" cy="68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680644" y="4414950"/>
            <a:ext cx="3813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螢幕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681777" y="3787942"/>
            <a:ext cx="358500" cy="6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鍵盤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698869" y="2515593"/>
            <a:ext cx="324300" cy="611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r>
              <a:rPr lang="zh-TW" sz="1400" b="1" i="0" u="none" strike="noStrike" cap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印表</a:t>
            </a:r>
            <a:r>
              <a:rPr lang="zh-TW" altLang="en-US" b="1" dirty="0">
                <a:solidFill>
                  <a:schemeClr val="dk2"/>
                </a:solidFill>
              </a:rPr>
              <a:t>機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zh-TW" sz="14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1" i="0" u="none" strike="noStrike" cap="none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" name="Shape 5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8751" y="1497644"/>
            <a:ext cx="696430" cy="12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 txBox="1"/>
          <p:nvPr/>
        </p:nvSpPr>
        <p:spPr>
          <a:xfrm>
            <a:off x="692050" y="1922356"/>
            <a:ext cx="4656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筆電</a:t>
            </a: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0" name="Shape 60"/>
          <p:cNvCxnSpPr/>
          <p:nvPr/>
        </p:nvCxnSpPr>
        <p:spPr>
          <a:xfrm>
            <a:off x="2048950" y="1119525"/>
            <a:ext cx="967500" cy="5643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Shape 61"/>
          <p:cNvCxnSpPr/>
          <p:nvPr/>
        </p:nvCxnSpPr>
        <p:spPr>
          <a:xfrm rot="10800000" flipH="1">
            <a:off x="2020914" y="1140718"/>
            <a:ext cx="1010400" cy="5430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Shape 62"/>
          <p:cNvCxnSpPr/>
          <p:nvPr/>
        </p:nvCxnSpPr>
        <p:spPr>
          <a:xfrm>
            <a:off x="1087850" y="2566475"/>
            <a:ext cx="3907800" cy="24819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4" name="Shape 64"/>
          <p:cNvCxnSpPr/>
          <p:nvPr/>
        </p:nvCxnSpPr>
        <p:spPr>
          <a:xfrm flipH="1">
            <a:off x="1108900" y="2577025"/>
            <a:ext cx="3897300" cy="24768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65" name="Shape 65"/>
          <p:cNvPicPr preferRelativeResize="0"/>
          <p:nvPr/>
        </p:nvPicPr>
        <p:blipFill rotWithShape="1">
          <a:blip r:embed="rId8">
            <a:alphaModFix/>
          </a:blip>
          <a:srcRect r="13344" b="40568"/>
          <a:stretch/>
        </p:blipFill>
        <p:spPr>
          <a:xfrm>
            <a:off x="3077552" y="781744"/>
            <a:ext cx="925976" cy="231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273209" y="696298"/>
            <a:ext cx="578134" cy="402246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/>
        </p:nvSpPr>
        <p:spPr>
          <a:xfrm>
            <a:off x="6916974" y="1494102"/>
            <a:ext cx="2259300" cy="13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0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註記：</a:t>
            </a:r>
            <a:endParaRPr sz="1000" dirty="0">
              <a:solidFill>
                <a:srgbClr val="FFFFFF"/>
              </a:solidFill>
            </a:endParaRPr>
          </a:p>
          <a:p>
            <a:pPr marL="228600" lvl="0" indent="-228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AutoNum type="arabicPeriod"/>
            </a:pPr>
            <a:r>
              <a:rPr lang="zh-TW" altLang="en-US" sz="1000" dirty="0">
                <a:solidFill>
                  <a:schemeClr val="lt1"/>
                </a:solidFill>
              </a:rPr>
              <a:t>統一超商</a:t>
            </a:r>
            <a:r>
              <a:rPr lang="zh-TW" sz="1000" dirty="0" smtClean="0">
                <a:solidFill>
                  <a:schemeClr val="lt1"/>
                </a:solidFill>
              </a:rPr>
              <a:t>、</a:t>
            </a:r>
            <a:r>
              <a:rPr lang="zh-TW" sz="1000" dirty="0">
                <a:solidFill>
                  <a:schemeClr val="lt1"/>
                </a:solidFill>
              </a:rPr>
              <a:t>acer、失親兒福利基金會和燦坤合作，淨利將幫助臺灣失親兒及剛果學童</a:t>
            </a:r>
            <a:r>
              <a:rPr lang="zh-TW" sz="1000" dirty="0" smtClean="0">
                <a:solidFill>
                  <a:schemeClr val="lt1"/>
                </a:solidFill>
              </a:rPr>
              <a:t>，實施日期</a:t>
            </a:r>
            <a:r>
              <a:rPr lang="zh-TW" altLang="en-US" sz="1000" dirty="0" smtClean="0">
                <a:solidFill>
                  <a:schemeClr val="lt1"/>
                </a:solidFill>
              </a:rPr>
              <a:t>及回收點</a:t>
            </a:r>
            <a:r>
              <a:rPr lang="zh-TW" sz="1000" dirty="0" smtClean="0">
                <a:solidFill>
                  <a:schemeClr val="lt1"/>
                </a:solidFill>
              </a:rPr>
              <a:t>以</a:t>
            </a:r>
            <a:r>
              <a:rPr lang="zh-TW" sz="1000" dirty="0">
                <a:solidFill>
                  <a:schemeClr val="lt1"/>
                </a:solidFill>
              </a:rPr>
              <a:t>官網公布為準。</a:t>
            </a:r>
            <a:endParaRPr sz="1000" dirty="0">
              <a:solidFill>
                <a:schemeClr val="lt1"/>
              </a:solidFill>
            </a:endParaRPr>
          </a:p>
          <a:p>
            <a:pPr marL="228600" indent="-222250">
              <a:buClr>
                <a:srgbClr val="FFFFFF"/>
              </a:buClr>
              <a:buSzPts val="1000"/>
              <a:buFont typeface="Arial"/>
              <a:buAutoNum type="arabicPeriod"/>
            </a:pPr>
            <a:r>
              <a:rPr lang="zh-TW" sz="1000" dirty="0" smtClean="0">
                <a:solidFill>
                  <a:srgbClr val="FFFFFF"/>
                </a:solidFill>
              </a:rPr>
              <a:t>折</a:t>
            </a:r>
            <a:r>
              <a:rPr lang="zh-TW" sz="1000" dirty="0">
                <a:solidFill>
                  <a:srgbClr val="FFFFFF"/>
                </a:solidFill>
              </a:rPr>
              <a:t>抵</a:t>
            </a:r>
            <a:r>
              <a:rPr lang="zh-TW" sz="1000" dirty="0" smtClean="0">
                <a:solidFill>
                  <a:srgbClr val="FFFFFF"/>
                </a:solidFill>
              </a:rPr>
              <a:t>金額</a:t>
            </a:r>
            <a:r>
              <a:rPr lang="zh-TW" altLang="en-US" sz="1000" dirty="0">
                <a:solidFill>
                  <a:srgbClr val="FFFFFF"/>
                </a:solidFill>
              </a:rPr>
              <a:t>、</a:t>
            </a:r>
            <a:r>
              <a:rPr lang="zh-TW" altLang="en-US" sz="1000" dirty="0" smtClean="0">
                <a:solidFill>
                  <a:srgbClr val="FFFFFF"/>
                </a:solidFill>
              </a:rPr>
              <a:t>回饋活動或回收項目，</a:t>
            </a:r>
            <a:r>
              <a:rPr lang="zh-TW" altLang="en-US" sz="1000" dirty="0">
                <a:solidFill>
                  <a:srgbClr val="FFFFFF"/>
                </a:solidFill>
              </a:rPr>
              <a:t>逕洽各業者查詢</a:t>
            </a:r>
            <a:r>
              <a:rPr lang="zh-TW" altLang="en-US" sz="1000" dirty="0" smtClean="0">
                <a:solidFill>
                  <a:srgbClr val="FFFFFF"/>
                </a:solidFill>
              </a:rPr>
              <a:t>。</a:t>
            </a:r>
            <a:endParaRPr sz="1000" dirty="0">
              <a:solidFill>
                <a:srgbClr val="FFFFFF"/>
              </a:solidFill>
            </a:endParaRPr>
          </a:p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Shape 6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138672" y="781746"/>
            <a:ext cx="754042" cy="2313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9" name="Shape 69"/>
          <p:cNvGrpSpPr/>
          <p:nvPr/>
        </p:nvGrpSpPr>
        <p:grpSpPr>
          <a:xfrm>
            <a:off x="6043150" y="586858"/>
            <a:ext cx="926100" cy="425575"/>
            <a:chOff x="6043150" y="639850"/>
            <a:chExt cx="926100" cy="425575"/>
          </a:xfrm>
        </p:grpSpPr>
        <p:grpSp>
          <p:nvGrpSpPr>
            <p:cNvPr id="70" name="Shape 70"/>
            <p:cNvGrpSpPr/>
            <p:nvPr/>
          </p:nvGrpSpPr>
          <p:grpSpPr>
            <a:xfrm>
              <a:off x="6190950" y="639850"/>
              <a:ext cx="630508" cy="397712"/>
              <a:chOff x="7378025" y="3076350"/>
              <a:chExt cx="1498000" cy="1497975"/>
            </a:xfrm>
          </p:grpSpPr>
          <p:pic>
            <p:nvPicPr>
              <p:cNvPr id="71" name="Shape 71"/>
              <p:cNvPicPr preferRelativeResize="0"/>
              <p:nvPr/>
            </p:nvPicPr>
            <p:blipFill rotWithShape="1">
              <a:blip r:embed="rId11">
                <a:alphaModFix/>
              </a:blip>
              <a:srcRect/>
              <a:stretch/>
            </p:blipFill>
            <p:spPr>
              <a:xfrm flipH="1">
                <a:off x="7378025" y="3076350"/>
                <a:ext cx="1498000" cy="14979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2" name="Shape 72"/>
              <p:cNvSpPr/>
              <p:nvPr/>
            </p:nvSpPr>
            <p:spPr>
              <a:xfrm>
                <a:off x="7932175" y="3421075"/>
                <a:ext cx="908700" cy="495300"/>
              </a:xfrm>
              <a:prstGeom prst="roundRect">
                <a:avLst>
                  <a:gd name="adj" fmla="val 16667"/>
                </a:avLst>
              </a:prstGeom>
              <a:solidFill>
                <a:srgbClr val="FFBE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73" name="Shape 73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>
                <a:off x="8224825" y="3525459"/>
                <a:ext cx="358500" cy="3562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74" name="Shape 74"/>
            <p:cNvSpPr txBox="1"/>
            <p:nvPr/>
          </p:nvSpPr>
          <p:spPr>
            <a:xfrm>
              <a:off x="6043150" y="834125"/>
              <a:ext cx="926100" cy="23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b="1">
                  <a:solidFill>
                    <a:schemeClr val="dk2"/>
                  </a:solidFill>
                </a:rPr>
                <a:t>清潔隊</a:t>
              </a:r>
              <a:endParaRPr b="1">
                <a:solidFill>
                  <a:schemeClr val="dk2"/>
                </a:solidFill>
              </a:endParaRPr>
            </a:p>
          </p:txBody>
        </p:sp>
      </p:grpSp>
      <p:pic>
        <p:nvPicPr>
          <p:cNvPr id="75" name="Shape 75"/>
          <p:cNvPicPr preferRelativeResize="0"/>
          <p:nvPr/>
        </p:nvPicPr>
        <p:blipFill rotWithShape="1">
          <a:blip r:embed="rId13">
            <a:alphaModFix/>
          </a:blip>
          <a:srcRect l="2428" t="11817" r="3089" b="13578"/>
          <a:stretch/>
        </p:blipFill>
        <p:spPr>
          <a:xfrm>
            <a:off x="1251947" y="750529"/>
            <a:ext cx="599485" cy="2937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3911" y="105697"/>
            <a:ext cx="5816688" cy="5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zh-TW"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電子廢棄物多元回收管道—廢四機</a:t>
            </a: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1" name="Shape 81"/>
          <p:cNvGraphicFramePr/>
          <p:nvPr/>
        </p:nvGraphicFramePr>
        <p:xfrm>
          <a:off x="113908" y="629992"/>
          <a:ext cx="6807475" cy="3985150"/>
        </p:xfrm>
        <a:graphic>
          <a:graphicData uri="http://schemas.openxmlformats.org/drawingml/2006/table">
            <a:tbl>
              <a:tblPr firstRow="1">
                <a:noFill/>
                <a:tableStyleId>{A6E39C5C-8F57-4FFB-9758-78655FA44559}</a:tableStyleId>
              </a:tblPr>
              <a:tblGrid>
                <a:gridCol w="1079925"/>
                <a:gridCol w="891925"/>
                <a:gridCol w="891925"/>
                <a:gridCol w="985925"/>
                <a:gridCol w="985925"/>
                <a:gridCol w="985925"/>
                <a:gridCol w="985925"/>
              </a:tblGrid>
              <a:tr h="487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 rowSpan="4" gridSpan="5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 b="1">
                          <a:solidFill>
                            <a:schemeClr val="dk2"/>
                          </a:solidFill>
                        </a:rPr>
                        <a:t>無償</a:t>
                      </a:r>
                      <a:br>
                        <a:rPr lang="zh-TW" sz="1600" b="1">
                          <a:solidFill>
                            <a:schemeClr val="dk2"/>
                          </a:solidFill>
                        </a:rPr>
                      </a:br>
                      <a:r>
                        <a:rPr lang="zh-TW" sz="1600" b="1">
                          <a:solidFill>
                            <a:schemeClr val="dk2"/>
                          </a:solidFill>
                        </a:rPr>
                        <a:t>回收</a:t>
                      </a:r>
                      <a:endParaRPr sz="1400" u="none" strike="noStrike" cap="none"/>
                    </a:p>
                  </a:txBody>
                  <a:tcPr marL="91450" marR="91450" marT="45725" marB="45725" anchor="ctr"/>
                </a:tc>
              </a:tr>
              <a:tr h="987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 gridSpan="5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  <a:tr h="832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 gridSpan="5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  <a:tr h="887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 gridSpan="5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" name="Shape 82"/>
          <p:cNvPicPr preferRelativeResize="0"/>
          <p:nvPr/>
        </p:nvPicPr>
        <p:blipFill rotWithShape="1">
          <a:blip r:embed="rId3">
            <a:alphaModFix/>
          </a:blip>
          <a:srcRect l="15155" t="24566" r="11594" b="24217"/>
          <a:stretch/>
        </p:blipFill>
        <p:spPr>
          <a:xfrm flipH="1">
            <a:off x="169023" y="1929965"/>
            <a:ext cx="695232" cy="105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Shape 8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161798" y="2726257"/>
            <a:ext cx="695232" cy="1171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 rotWithShape="1">
          <a:blip r:embed="rId5">
            <a:alphaModFix/>
          </a:blip>
          <a:srcRect l="17445" t="13422" r="17865" b="25225"/>
          <a:stretch/>
        </p:blipFill>
        <p:spPr>
          <a:xfrm flipH="1">
            <a:off x="113912" y="1100476"/>
            <a:ext cx="791008" cy="9632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Shape 85"/>
          <p:cNvSpPr txBox="1"/>
          <p:nvPr/>
        </p:nvSpPr>
        <p:spPr>
          <a:xfrm>
            <a:off x="815714" y="1863567"/>
            <a:ext cx="357900" cy="11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冷暖氣機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815722" y="2914975"/>
            <a:ext cx="273000" cy="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>
                <a:solidFill>
                  <a:schemeClr val="dk2"/>
                </a:solidFill>
              </a:rPr>
              <a:t>電</a:t>
            </a: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冰箱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790664" y="3723050"/>
            <a:ext cx="408000" cy="17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洗衣機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Shape 88"/>
          <p:cNvSpPr txBox="1"/>
          <p:nvPr/>
        </p:nvSpPr>
        <p:spPr>
          <a:xfrm>
            <a:off x="801164" y="1100472"/>
            <a:ext cx="387000" cy="8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電視</a:t>
            </a:r>
            <a:r>
              <a:rPr lang="zh-TW" sz="1600" b="1">
                <a:solidFill>
                  <a:schemeClr val="dk2"/>
                </a:solidFill>
              </a:rPr>
              <a:t>機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7775" y="3464755"/>
            <a:ext cx="717704" cy="1387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316421" y="631857"/>
            <a:ext cx="673528" cy="46861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1188175" y="2981600"/>
            <a:ext cx="4742400" cy="83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廢四機</a:t>
            </a:r>
            <a:r>
              <a:rPr lang="zh-TW" sz="1600" b="1">
                <a:solidFill>
                  <a:schemeClr val="dk2"/>
                </a:solidFill>
              </a:rPr>
              <a:t>逆向回收</a:t>
            </a: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政策詳情請見</a:t>
            </a:r>
            <a:r>
              <a:rPr lang="zh-TW" sz="1600" b="1">
                <a:solidFill>
                  <a:schemeClr val="dk2"/>
                </a:solidFill>
              </a:rPr>
              <a:t>資源回收網</a:t>
            </a: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網頁</a:t>
            </a:r>
            <a:r>
              <a:rPr lang="zh-TW" sz="1600" b="1">
                <a:solidFill>
                  <a:schemeClr val="dk2"/>
                </a:solidFill>
              </a:rPr>
              <a:t>：</a:t>
            </a:r>
            <a:endParaRPr sz="1600" b="1">
              <a:solidFill>
                <a:schemeClr val="dk2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>
                <a:solidFill>
                  <a:schemeClr val="dk2"/>
                </a:solidFill>
              </a:rPr>
              <a:t>https://recycle.epa.gov.tw</a:t>
            </a:r>
            <a:endParaRPr sz="1600" b="1">
              <a:solidFill>
                <a:schemeClr val="dk2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Shape 9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96705" y="749328"/>
            <a:ext cx="793982" cy="256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246987" y="669375"/>
            <a:ext cx="446851" cy="393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Shape 9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068375" y="698736"/>
            <a:ext cx="783200" cy="358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089251" y="754887"/>
            <a:ext cx="682277" cy="24573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" name="Shape 96"/>
          <p:cNvGrpSpPr/>
          <p:nvPr/>
        </p:nvGrpSpPr>
        <p:grpSpPr>
          <a:xfrm>
            <a:off x="5995275" y="605758"/>
            <a:ext cx="926100" cy="425575"/>
            <a:chOff x="6043150" y="639850"/>
            <a:chExt cx="926100" cy="425575"/>
          </a:xfrm>
        </p:grpSpPr>
        <p:grpSp>
          <p:nvGrpSpPr>
            <p:cNvPr id="97" name="Shape 97"/>
            <p:cNvGrpSpPr/>
            <p:nvPr/>
          </p:nvGrpSpPr>
          <p:grpSpPr>
            <a:xfrm>
              <a:off x="6190950" y="639850"/>
              <a:ext cx="630508" cy="397712"/>
              <a:chOff x="7378025" y="3076350"/>
              <a:chExt cx="1498000" cy="1497975"/>
            </a:xfrm>
          </p:grpSpPr>
          <p:pic>
            <p:nvPicPr>
              <p:cNvPr id="98" name="Shape 98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 flipH="1">
                <a:off x="7378025" y="3076350"/>
                <a:ext cx="1498000" cy="14979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9" name="Shape 99"/>
              <p:cNvSpPr/>
              <p:nvPr/>
            </p:nvSpPr>
            <p:spPr>
              <a:xfrm>
                <a:off x="7932175" y="3421075"/>
                <a:ext cx="908700" cy="495300"/>
              </a:xfrm>
              <a:prstGeom prst="roundRect">
                <a:avLst>
                  <a:gd name="adj" fmla="val 16667"/>
                </a:avLst>
              </a:prstGeom>
              <a:solidFill>
                <a:srgbClr val="FFBE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100" name="Shape 100"/>
              <p:cNvPicPr preferRelativeResize="0"/>
              <p:nvPr/>
            </p:nvPicPr>
            <p:blipFill rotWithShape="1">
              <a:blip r:embed="rId13">
                <a:alphaModFix/>
              </a:blip>
              <a:srcRect/>
              <a:stretch/>
            </p:blipFill>
            <p:spPr>
              <a:xfrm>
                <a:off x="8224825" y="3525459"/>
                <a:ext cx="358500" cy="3562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01" name="Shape 101"/>
            <p:cNvSpPr txBox="1"/>
            <p:nvPr/>
          </p:nvSpPr>
          <p:spPr>
            <a:xfrm>
              <a:off x="6043150" y="834125"/>
              <a:ext cx="926100" cy="23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b="1">
                  <a:solidFill>
                    <a:schemeClr val="dk2"/>
                  </a:solidFill>
                </a:rPr>
                <a:t>清潔隊</a:t>
              </a:r>
              <a:endParaRPr b="1">
                <a:solidFill>
                  <a:schemeClr val="dk2"/>
                </a:solidFill>
              </a:endParaRPr>
            </a:p>
          </p:txBody>
        </p:sp>
      </p:grpSp>
      <p:sp>
        <p:nvSpPr>
          <p:cNvPr id="102" name="Shape 102"/>
          <p:cNvSpPr txBox="1"/>
          <p:nvPr/>
        </p:nvSpPr>
        <p:spPr>
          <a:xfrm>
            <a:off x="1188175" y="1071225"/>
            <a:ext cx="4742400" cy="19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600" b="1">
                <a:solidFill>
                  <a:schemeClr val="dk2"/>
                </a:solidFill>
              </a:rPr>
              <a:t>民眾有老舊的電子電器物品，</a:t>
            </a:r>
            <a:br>
              <a:rPr lang="zh-TW" sz="1600" b="1">
                <a:solidFill>
                  <a:schemeClr val="dk2"/>
                </a:solidFill>
              </a:rPr>
            </a:br>
            <a:r>
              <a:rPr lang="zh-TW" sz="1600" b="1">
                <a:solidFill>
                  <a:schemeClr val="dk2"/>
                </a:solidFill>
              </a:rPr>
              <a:t>請交給清潔隊或合法登記的回收業。</a:t>
            </a:r>
            <a:endParaRPr sz="1600" b="1">
              <a:solidFill>
                <a:schemeClr val="dk2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600" b="1">
                <a:solidFill>
                  <a:schemeClr val="dk2"/>
                </a:solidFill>
              </a:rPr>
              <a:t>若是在電器行、量販店或網購通路購買左列新機，販賣者運送安裝時會提供免費回收</a:t>
            </a:r>
            <a:br>
              <a:rPr lang="zh-TW" sz="1600" b="1">
                <a:solidFill>
                  <a:schemeClr val="dk2"/>
                </a:solidFill>
              </a:rPr>
            </a:br>
            <a:r>
              <a:rPr lang="zh-TW" sz="1600" b="1">
                <a:solidFill>
                  <a:schemeClr val="dk2"/>
                </a:solidFill>
              </a:rPr>
              <a:t>同數量同品項之舊機服務。</a:t>
            </a:r>
            <a:endParaRPr sz="1600" b="1">
              <a:solidFill>
                <a:schemeClr val="dk2"/>
              </a:solidFill>
            </a:endParaRPr>
          </a:p>
        </p:txBody>
      </p:sp>
      <p:pic>
        <p:nvPicPr>
          <p:cNvPr id="103" name="Shape 10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873300" y="3557875"/>
            <a:ext cx="1057275" cy="105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11" y="105697"/>
            <a:ext cx="5816700" cy="5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zh-TW"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電子廢棄物多元回收管道 — 其他</a:t>
            </a: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9" name="Shape 109"/>
          <p:cNvCxnSpPr/>
          <p:nvPr/>
        </p:nvCxnSpPr>
        <p:spPr>
          <a:xfrm>
            <a:off x="1204752" y="2553442"/>
            <a:ext cx="2199900" cy="24837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" name="Shape 110"/>
          <p:cNvCxnSpPr/>
          <p:nvPr/>
        </p:nvCxnSpPr>
        <p:spPr>
          <a:xfrm rot="10800000" flipH="1">
            <a:off x="1204752" y="2553538"/>
            <a:ext cx="2207100" cy="24837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1" name="Shape 111"/>
          <p:cNvCxnSpPr/>
          <p:nvPr/>
        </p:nvCxnSpPr>
        <p:spPr>
          <a:xfrm>
            <a:off x="2246484" y="1363570"/>
            <a:ext cx="1149000" cy="5805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2" name="Shape 112"/>
          <p:cNvCxnSpPr/>
          <p:nvPr/>
        </p:nvCxnSpPr>
        <p:spPr>
          <a:xfrm rot="10800000" flipH="1">
            <a:off x="2266630" y="1363654"/>
            <a:ext cx="1149900" cy="5805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3" name="Shape 113"/>
          <p:cNvCxnSpPr/>
          <p:nvPr/>
        </p:nvCxnSpPr>
        <p:spPr>
          <a:xfrm>
            <a:off x="4530725" y="2553442"/>
            <a:ext cx="2351700" cy="24837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4" name="Shape 114"/>
          <p:cNvCxnSpPr/>
          <p:nvPr/>
        </p:nvCxnSpPr>
        <p:spPr>
          <a:xfrm flipH="1">
            <a:off x="4530788" y="2553442"/>
            <a:ext cx="2351700" cy="24837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115" name="Shape 115"/>
          <p:cNvGraphicFramePr/>
          <p:nvPr>
            <p:extLst>
              <p:ext uri="{D42A27DB-BD31-4B8C-83A1-F6EECF244321}">
                <p14:modId xmlns:p14="http://schemas.microsoft.com/office/powerpoint/2010/main" val="2124505817"/>
              </p:ext>
            </p:extLst>
          </p:nvPr>
        </p:nvGraphicFramePr>
        <p:xfrm>
          <a:off x="94429" y="627063"/>
          <a:ext cx="8124075" cy="2197720"/>
        </p:xfrm>
        <a:graphic>
          <a:graphicData uri="http://schemas.openxmlformats.org/drawingml/2006/table">
            <a:tbl>
              <a:tblPr firstRow="1">
                <a:noFill/>
                <a:tableStyleId>{A6E39C5C-8F57-4FFB-9758-78655FA44559}</a:tableStyleId>
              </a:tblPr>
              <a:tblGrid>
                <a:gridCol w="734275"/>
                <a:gridCol w="734275"/>
                <a:gridCol w="734275"/>
                <a:gridCol w="734275"/>
                <a:gridCol w="734275"/>
                <a:gridCol w="734275"/>
                <a:gridCol w="734275"/>
                <a:gridCol w="734275"/>
                <a:gridCol w="734275"/>
                <a:gridCol w="781325"/>
                <a:gridCol w="734275"/>
              </a:tblGrid>
              <a:tr h="49860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 dirty="0" smtClean="0"/>
                        <a:t>統一</a:t>
                      </a:r>
                      <a:endParaRPr lang="en-US" altLang="zh-TW" sz="1400" u="none" strike="noStrike" cap="none" dirty="0" smtClean="0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 dirty="0" smtClean="0"/>
                        <a:t>超商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/>
                </a:tc>
              </a:tr>
              <a:tr h="1679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i="0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折抵消費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折抵消費</a:t>
                      </a:r>
                      <a:endParaRPr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  <a:t>捐贈</a:t>
                      </a:r>
                      <a:b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</a:b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  <a:t>社福</a:t>
                      </a:r>
                      <a:endParaRPr sz="1400" b="1" u="none" strike="noStrike" cap="none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  <a:t>團體</a:t>
                      </a:r>
                      <a:endParaRPr sz="1400" b="1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回收金淨額將幫助</a:t>
                      </a:r>
                      <a:br>
                        <a:rPr lang="zh-TW" b="1">
                          <a:solidFill>
                            <a:schemeClr val="dk2"/>
                          </a:solidFill>
                        </a:rPr>
                      </a:br>
                      <a:r>
                        <a:rPr lang="zh-TW" b="1">
                          <a:solidFill>
                            <a:schemeClr val="dk2"/>
                          </a:solidFill>
                        </a:rPr>
                        <a:t>失親學童</a:t>
                      </a:r>
                      <a:endParaRPr sz="1400" b="1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  <a:t>捐贈</a:t>
                      </a:r>
                      <a:b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</a:b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  <a:t>社福</a:t>
                      </a:r>
                      <a:endParaRPr sz="1400" b="1" u="none" strike="noStrike" cap="none">
                        <a:solidFill>
                          <a:schemeClr val="dk2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u="none" strike="noStrike" cap="none">
                          <a:solidFill>
                            <a:schemeClr val="dk2"/>
                          </a:solidFill>
                        </a:rPr>
                        <a:t>團體</a:t>
                      </a:r>
                      <a:endParaRPr sz="1400" b="1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無償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回收</a:t>
                      </a:r>
                      <a:endParaRPr b="1">
                        <a:solidFill>
                          <a:schemeClr val="dk2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無償</a:t>
                      </a:r>
                      <a:endParaRPr sz="1400" b="1" i="0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sz="1400" b="1" i="0" u="none" strike="noStrike" cap="none">
                          <a:solidFill>
                            <a:schemeClr val="dk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回收</a:t>
                      </a:r>
                      <a:endParaRPr sz="1400" b="1" i="0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無償</a:t>
                      </a:r>
                      <a:br>
                        <a:rPr lang="zh-TW" b="1">
                          <a:solidFill>
                            <a:schemeClr val="dk2"/>
                          </a:solidFill>
                        </a:rPr>
                      </a:br>
                      <a:r>
                        <a:rPr lang="zh-TW" b="1">
                          <a:solidFill>
                            <a:schemeClr val="dk2"/>
                          </a:solidFill>
                        </a:rPr>
                        <a:t>回收</a:t>
                      </a:r>
                      <a:endParaRPr sz="1400" b="1" i="0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b="1">
                          <a:solidFill>
                            <a:schemeClr val="dk2"/>
                          </a:solidFill>
                        </a:rPr>
                        <a:t>折抵消費</a:t>
                      </a:r>
                      <a:endParaRPr sz="1000" b="1" i="0" u="none" strike="noStrike" cap="none">
                        <a:solidFill>
                          <a:schemeClr val="dk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 dirty="0">
                          <a:solidFill>
                            <a:schemeClr val="dk2"/>
                          </a:solidFill>
                        </a:rPr>
                        <a:t>無償</a:t>
                      </a:r>
                      <a:endParaRPr b="1" dirty="0">
                        <a:solidFill>
                          <a:schemeClr val="dk2"/>
                        </a:solidFill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zh-TW" b="1" dirty="0">
                          <a:solidFill>
                            <a:schemeClr val="dk2"/>
                          </a:solidFill>
                        </a:rPr>
                        <a:t>回收</a:t>
                      </a:r>
                      <a:endParaRPr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6" name="Shape 116"/>
          <p:cNvSpPr txBox="1"/>
          <p:nvPr/>
        </p:nvSpPr>
        <p:spPr>
          <a:xfrm>
            <a:off x="444628" y="1562128"/>
            <a:ext cx="320700" cy="8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乾電池</a:t>
            </a:r>
            <a:endParaRPr sz="16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l="2428" t="11817" r="3089" b="13578"/>
          <a:stretch/>
        </p:blipFill>
        <p:spPr>
          <a:xfrm>
            <a:off x="892847" y="711466"/>
            <a:ext cx="599486" cy="293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Shape 1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60461" y="749339"/>
            <a:ext cx="673982" cy="21803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9" name="Shape 119"/>
          <p:cNvCxnSpPr/>
          <p:nvPr/>
        </p:nvCxnSpPr>
        <p:spPr>
          <a:xfrm>
            <a:off x="2287727" y="2751138"/>
            <a:ext cx="1482900" cy="23397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0" name="Shape 120"/>
          <p:cNvCxnSpPr/>
          <p:nvPr/>
        </p:nvCxnSpPr>
        <p:spPr>
          <a:xfrm flipH="1">
            <a:off x="2318125" y="2777700"/>
            <a:ext cx="1441800" cy="22785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1" name="Shape 121"/>
          <p:cNvCxnSpPr/>
          <p:nvPr/>
        </p:nvCxnSpPr>
        <p:spPr>
          <a:xfrm>
            <a:off x="7476429" y="2766796"/>
            <a:ext cx="707400" cy="23436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Shape 122"/>
          <p:cNvCxnSpPr/>
          <p:nvPr/>
        </p:nvCxnSpPr>
        <p:spPr>
          <a:xfrm flipH="1">
            <a:off x="7476568" y="2766796"/>
            <a:ext cx="665700" cy="22704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23" name="Shape 123"/>
          <p:cNvPicPr preferRelativeResize="0"/>
          <p:nvPr/>
        </p:nvPicPr>
        <p:blipFill rotWithShape="1">
          <a:blip r:embed="rId5">
            <a:alphaModFix/>
          </a:blip>
          <a:srcRect r="13344" b="40568"/>
          <a:stretch/>
        </p:blipFill>
        <p:spPr>
          <a:xfrm>
            <a:off x="2346601" y="739801"/>
            <a:ext cx="639196" cy="237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Shape 12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853328" y="663052"/>
            <a:ext cx="561376" cy="39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Shape 12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4433" y="1716171"/>
            <a:ext cx="506401" cy="5064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6" name="Shape 126"/>
          <p:cNvCxnSpPr/>
          <p:nvPr/>
        </p:nvCxnSpPr>
        <p:spPr>
          <a:xfrm>
            <a:off x="5217425" y="2756575"/>
            <a:ext cx="754200" cy="23541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7" name="Shape 127"/>
          <p:cNvCxnSpPr/>
          <p:nvPr/>
        </p:nvCxnSpPr>
        <p:spPr>
          <a:xfrm flipH="1">
            <a:off x="5264605" y="2766846"/>
            <a:ext cx="665700" cy="227040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28" name="Shape 12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097844" y="764688"/>
            <a:ext cx="610550" cy="187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Shape 12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751639" y="735491"/>
            <a:ext cx="682277" cy="245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Shape 13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135603" y="666336"/>
            <a:ext cx="436027" cy="384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489476" y="679340"/>
            <a:ext cx="783200" cy="35803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3" name="Shape 133"/>
          <p:cNvGrpSpPr/>
          <p:nvPr/>
        </p:nvGrpSpPr>
        <p:grpSpPr>
          <a:xfrm>
            <a:off x="7367075" y="597946"/>
            <a:ext cx="926100" cy="425575"/>
            <a:chOff x="6043150" y="639850"/>
            <a:chExt cx="926100" cy="425575"/>
          </a:xfrm>
        </p:grpSpPr>
        <p:grpSp>
          <p:nvGrpSpPr>
            <p:cNvPr id="134" name="Shape 134"/>
            <p:cNvGrpSpPr/>
            <p:nvPr/>
          </p:nvGrpSpPr>
          <p:grpSpPr>
            <a:xfrm>
              <a:off x="6190950" y="639850"/>
              <a:ext cx="630508" cy="397712"/>
              <a:chOff x="7378025" y="3076350"/>
              <a:chExt cx="1498000" cy="1497975"/>
            </a:xfrm>
          </p:grpSpPr>
          <p:pic>
            <p:nvPicPr>
              <p:cNvPr id="135" name="Shape 135"/>
              <p:cNvPicPr preferRelativeResize="0"/>
              <p:nvPr/>
            </p:nvPicPr>
            <p:blipFill rotWithShape="1">
              <a:blip r:embed="rId12">
                <a:alphaModFix/>
              </a:blip>
              <a:srcRect/>
              <a:stretch/>
            </p:blipFill>
            <p:spPr>
              <a:xfrm flipH="1">
                <a:off x="7378025" y="3076350"/>
                <a:ext cx="1498000" cy="14979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6" name="Shape 136"/>
              <p:cNvSpPr/>
              <p:nvPr/>
            </p:nvSpPr>
            <p:spPr>
              <a:xfrm>
                <a:off x="7932175" y="3421075"/>
                <a:ext cx="908700" cy="495300"/>
              </a:xfrm>
              <a:prstGeom prst="roundRect">
                <a:avLst>
                  <a:gd name="adj" fmla="val 16667"/>
                </a:avLst>
              </a:prstGeom>
              <a:solidFill>
                <a:srgbClr val="FFBE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137" name="Shape 137"/>
              <p:cNvPicPr preferRelativeResize="0"/>
              <p:nvPr/>
            </p:nvPicPr>
            <p:blipFill rotWithShape="1">
              <a:blip r:embed="rId13">
                <a:alphaModFix/>
              </a:blip>
              <a:srcRect/>
              <a:stretch/>
            </p:blipFill>
            <p:spPr>
              <a:xfrm>
                <a:off x="8224825" y="3525459"/>
                <a:ext cx="358500" cy="3562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38" name="Shape 138"/>
            <p:cNvSpPr txBox="1"/>
            <p:nvPr/>
          </p:nvSpPr>
          <p:spPr>
            <a:xfrm>
              <a:off x="6043150" y="834125"/>
              <a:ext cx="926100" cy="23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b="1">
                  <a:solidFill>
                    <a:schemeClr val="dk2"/>
                  </a:solidFill>
                </a:rPr>
                <a:t>清潔隊</a:t>
              </a:r>
              <a:endParaRPr b="1">
                <a:solidFill>
                  <a:schemeClr val="dk2"/>
                </a:solidFill>
              </a:endParaRPr>
            </a:p>
          </p:txBody>
        </p:sp>
      </p:grpSp>
      <p:sp>
        <p:nvSpPr>
          <p:cNvPr id="139" name="Shape 139"/>
          <p:cNvSpPr txBox="1"/>
          <p:nvPr/>
        </p:nvSpPr>
        <p:spPr>
          <a:xfrm>
            <a:off x="6306524" y="3024252"/>
            <a:ext cx="2259300" cy="13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0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註記：</a:t>
            </a:r>
            <a:endParaRPr sz="1000" dirty="0">
              <a:solidFill>
                <a:srgbClr val="FFFFFF"/>
              </a:solidFill>
            </a:endParaRPr>
          </a:p>
          <a:p>
            <a:pPr marL="228600" lvl="0" indent="-228600">
              <a:buClr>
                <a:schemeClr val="lt1"/>
              </a:buClr>
              <a:buSzPts val="1100"/>
              <a:buFont typeface="Arial"/>
              <a:buAutoNum type="arabicPeriod"/>
            </a:pPr>
            <a:r>
              <a:rPr lang="zh-TW" altLang="en-US" sz="1000" dirty="0" smtClean="0">
                <a:solidFill>
                  <a:schemeClr val="lt1"/>
                </a:solidFill>
              </a:rPr>
              <a:t>統一超商</a:t>
            </a:r>
            <a:r>
              <a:rPr lang="zh-TW" altLang="zh-TW" sz="1000" dirty="0" smtClean="0">
                <a:solidFill>
                  <a:schemeClr val="lt1"/>
                </a:solidFill>
              </a:rPr>
              <a:t>、</a:t>
            </a:r>
            <a:r>
              <a:rPr lang="zh-TW" altLang="zh-TW" sz="1000" dirty="0">
                <a:solidFill>
                  <a:schemeClr val="lt1"/>
                </a:solidFill>
              </a:rPr>
              <a:t>acer、失親兒福利基金會和燦坤合作，淨利將幫助臺灣失親兒及剛果學童，實施日期</a:t>
            </a:r>
            <a:r>
              <a:rPr lang="zh-TW" altLang="en-US" sz="1000" dirty="0">
                <a:solidFill>
                  <a:schemeClr val="lt1"/>
                </a:solidFill>
              </a:rPr>
              <a:t>及回收點</a:t>
            </a:r>
            <a:r>
              <a:rPr lang="zh-TW" altLang="zh-TW" sz="1000" dirty="0">
                <a:solidFill>
                  <a:schemeClr val="lt1"/>
                </a:solidFill>
              </a:rPr>
              <a:t>以官網公布為準</a:t>
            </a:r>
            <a:r>
              <a:rPr lang="zh-TW" sz="1000" dirty="0" smtClean="0">
                <a:solidFill>
                  <a:schemeClr val="lt1"/>
                </a:solidFill>
              </a:rPr>
              <a:t>。</a:t>
            </a:r>
            <a:endParaRPr sz="1000" dirty="0">
              <a:solidFill>
                <a:schemeClr val="lt1"/>
              </a:solidFill>
            </a:endParaRPr>
          </a:p>
          <a:p>
            <a:pPr marL="228600" lvl="0" indent="-222250">
              <a:buClr>
                <a:srgbClr val="FFFFFF"/>
              </a:buClr>
              <a:buSzPts val="1000"/>
              <a:buFont typeface="Arial"/>
              <a:buAutoNum type="arabicPeriod"/>
            </a:pPr>
            <a:r>
              <a:rPr lang="zh-TW" altLang="en-US" sz="1000" dirty="0">
                <a:solidFill>
                  <a:srgbClr val="FFFFFF"/>
                </a:solidFill>
              </a:rPr>
              <a:t>折抵金額、回饋活動或回收項目，逕洽各業者查詢。</a:t>
            </a:r>
          </a:p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113911" y="105697"/>
            <a:ext cx="7054332" cy="5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zh-TW" sz="2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電子廢棄物多元回收管道—回收處理業者</a:t>
            </a: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5" name="Shape 145"/>
          <p:cNvCxnSpPr/>
          <p:nvPr/>
        </p:nvCxnSpPr>
        <p:spPr>
          <a:xfrm>
            <a:off x="1204752" y="2553442"/>
            <a:ext cx="2199903" cy="2483796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6" name="Shape 146"/>
          <p:cNvCxnSpPr/>
          <p:nvPr/>
        </p:nvCxnSpPr>
        <p:spPr>
          <a:xfrm rot="10800000" flipH="1">
            <a:off x="1204752" y="2553442"/>
            <a:ext cx="2206976" cy="2483796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7" name="Shape 147"/>
          <p:cNvCxnSpPr/>
          <p:nvPr/>
        </p:nvCxnSpPr>
        <p:spPr>
          <a:xfrm>
            <a:off x="2262679" y="1138679"/>
            <a:ext cx="1149049" cy="580584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8" name="Shape 148"/>
          <p:cNvCxnSpPr/>
          <p:nvPr/>
        </p:nvCxnSpPr>
        <p:spPr>
          <a:xfrm rot="10800000" flipH="1">
            <a:off x="2282825" y="1138679"/>
            <a:ext cx="1149825" cy="580584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" name="Shape 149"/>
          <p:cNvCxnSpPr/>
          <p:nvPr/>
        </p:nvCxnSpPr>
        <p:spPr>
          <a:xfrm>
            <a:off x="4530725" y="2553442"/>
            <a:ext cx="2351762" cy="2483796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" name="Shape 150"/>
          <p:cNvCxnSpPr/>
          <p:nvPr/>
        </p:nvCxnSpPr>
        <p:spPr>
          <a:xfrm flipH="1">
            <a:off x="4530725" y="2553442"/>
            <a:ext cx="2351763" cy="2483796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1" name="Shape 151"/>
          <p:cNvSpPr txBox="1"/>
          <p:nvPr/>
        </p:nvSpPr>
        <p:spPr>
          <a:xfrm>
            <a:off x="409303" y="1052715"/>
            <a:ext cx="6873240" cy="3336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各業者</a:t>
            </a:r>
            <a:r>
              <a:rPr lang="zh-TW" sz="1600" b="1">
                <a:solidFill>
                  <a:srgbClr val="FFFFFF"/>
                </a:solidFill>
              </a:rPr>
              <a:t>回收與</a:t>
            </a: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處理項目：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惠嘉電：廢電子電器及廢資訊物品</a:t>
            </a: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綠電：廢電子電器及廢資訊物品</a:t>
            </a: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綠建：廢電子電器及廢資訊物品</a:t>
            </a: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佳龍：廢資訊物品</a:t>
            </a: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zh-TW" sz="16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永</a:t>
            </a:r>
            <a:r>
              <a:rPr lang="zh-TW" sz="1600" b="1">
                <a:solidFill>
                  <a:srgbClr val="FFFFFF"/>
                </a:solidFill>
              </a:rPr>
              <a:t>莊：(回收)廢乾電池、廢筆記型電腦及廢平板電腦</a:t>
            </a:r>
            <a:endParaRPr sz="1600" b="1">
              <a:solidFill>
                <a:srgbClr val="FFFFFF"/>
              </a:solidFill>
            </a:endParaRPr>
          </a:p>
          <a:p>
            <a: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zh-TW" sz="1600" b="1">
                <a:solidFill>
                  <a:srgbClr val="FFFFFF"/>
                </a:solidFill>
              </a:rPr>
              <a:t>           (處理)廢乾電池</a:t>
            </a: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FFFFF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5797450" y="2434100"/>
            <a:ext cx="2968800" cy="11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000">
                <a:solidFill>
                  <a:srgbClr val="FFFFFF"/>
                </a:solidFill>
              </a:rPr>
              <a:t>欲見詳細業者回收處理項目請上資源回收網，網址如下：</a:t>
            </a:r>
            <a:br>
              <a:rPr lang="zh-TW" sz="1000">
                <a:solidFill>
                  <a:srgbClr val="FFFFFF"/>
                </a:solidFill>
              </a:rPr>
            </a:br>
            <a:r>
              <a:rPr lang="zh-TW" sz="1000">
                <a:solidFill>
                  <a:srgbClr val="FFFFFF"/>
                </a:solidFill>
              </a:rPr>
              <a:t>https://recycle.epa.gov.tw/epa_search3/Nepa_searchv21.aspx?key=10&amp;sno=24&amp;subsno=49</a:t>
            </a:r>
            <a:endParaRPr sz="1000">
              <a:solidFill>
                <a:srgbClr val="FFFFF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rgbClr val="FFFFFF"/>
              </a:solidFill>
            </a:endParaRPr>
          </a:p>
          <a:p>
            <a:pPr marL="228600" marR="0" lvl="0" indent="-158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82543" y="3498625"/>
            <a:ext cx="1285875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352</Words>
  <Application>Microsoft Office PowerPoint</Application>
  <PresentationFormat>如螢幕大小 (16:9)</PresentationFormat>
  <Paragraphs>80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Simple Light</vt:lpstr>
      <vt:lpstr>電子廢棄物多元回收管道 — 廢資訊物品</vt:lpstr>
      <vt:lpstr>電子廢棄物多元回收管道—廢四機</vt:lpstr>
      <vt:lpstr>電子廢棄物多元回收管道 — 其他</vt:lpstr>
      <vt:lpstr>電子廢棄物多元回收管道—回收處理業者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電子廢棄物多元回收管道 — 廢資訊物品</dc:title>
  <dc:creator>ETI</dc:creator>
  <cp:lastModifiedBy>李佳蓉</cp:lastModifiedBy>
  <cp:revision>7</cp:revision>
  <cp:lastPrinted>2018-07-12T08:02:09Z</cp:lastPrinted>
  <dcterms:modified xsi:type="dcterms:W3CDTF">2018-07-13T02:09:41Z</dcterms:modified>
</cp:coreProperties>
</file>