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0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0191\Desktop\&#35079;&#26412;%20&#24179;&#21488;&#25976;&#25818;(&#24180;&#30436;&#26597;)1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25976;&#25818;&#32113;&#35336;-&#33256;&#26178;&#38656;&#27714;060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25976;&#25818;&#32113;&#35336;-&#33256;&#26178;&#38656;&#27714;060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6B3-4EDB-A4D9-0D8400688BA9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6B3-4EDB-A4D9-0D8400688B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'分析4.排放型式排放量v.s.縣市別、行業別'!$BA$33:$BB$33</c:f>
              <c:strCache>
                <c:ptCount val="2"/>
                <c:pt idx="0">
                  <c:v>外購電力</c:v>
                </c:pt>
                <c:pt idx="1">
                  <c:v>外購蒸汽</c:v>
                </c:pt>
              </c:strCache>
            </c:strRef>
          </c:cat>
          <c:val>
            <c:numRef>
              <c:f>'分析4.排放型式排放量v.s.縣市別、行業別'!$BA$45:$BB$45</c:f>
              <c:numCache>
                <c:formatCode>#,##0.00_ </c:formatCode>
                <c:ptCount val="2"/>
                <c:pt idx="0">
                  <c:v>35.789531345900002</c:v>
                </c:pt>
                <c:pt idx="1">
                  <c:v>5.5480014659000005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B3-4EDB-A4D9-0D8400688BA9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49999999999998"/>
          <c:y val="0.17824074074074073"/>
          <c:w val="0.46388888888888891"/>
          <c:h val="0.773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7714-44AA-92DF-541E67FC4A96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7714-44AA-92DF-541E67FC4A96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7714-44AA-92DF-541E67FC4A96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7714-44AA-92DF-541E67FC4A96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7714-44AA-92DF-541E67FC4A96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7714-44AA-92DF-541E67FC4A96}"/>
              </c:ext>
            </c:extLst>
          </c:dPt>
          <c:dPt>
            <c:idx val="6"/>
            <c:bubble3D val="0"/>
            <c:spPr>
              <a:pattFill prst="ltUpDiag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7714-44AA-92DF-541E67FC4A96}"/>
              </c:ext>
            </c:extLst>
          </c:dPt>
          <c:dPt>
            <c:idx val="7"/>
            <c:bubble3D val="0"/>
            <c:spPr>
              <a:pattFill prst="ltUpDiag">
                <a:fgClr>
                  <a:schemeClr val="accent2">
                    <a:lumMod val="60000"/>
                  </a:schemeClr>
                </a:fgClr>
                <a:bgClr>
                  <a:schemeClr val="accent2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F-7714-44AA-92DF-541E67FC4A96}"/>
              </c:ext>
            </c:extLst>
          </c:dPt>
          <c:dPt>
            <c:idx val="8"/>
            <c:bubble3D val="0"/>
            <c:spPr>
              <a:pattFill prst="ltUpDiag">
                <a:fgClr>
                  <a:schemeClr val="accent3">
                    <a:lumMod val="60000"/>
                  </a:schemeClr>
                </a:fgClr>
                <a:bgClr>
                  <a:schemeClr val="accent3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1-7714-44AA-92DF-541E67FC4A96}"/>
              </c:ext>
            </c:extLst>
          </c:dPt>
          <c:dPt>
            <c:idx val="9"/>
            <c:bubble3D val="0"/>
            <c:spPr>
              <a:pattFill prst="ltUpDiag">
                <a:fgClr>
                  <a:schemeClr val="accent4">
                    <a:lumMod val="60000"/>
                  </a:schemeClr>
                </a:fgClr>
                <a:bgClr>
                  <a:schemeClr val="accent4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3-7714-44AA-92DF-541E67FC4A96}"/>
              </c:ext>
            </c:extLst>
          </c:dPt>
          <c:dPt>
            <c:idx val="10"/>
            <c:bubble3D val="0"/>
            <c:spPr>
              <a:pattFill prst="ltUpDiag">
                <a:fgClr>
                  <a:schemeClr val="accent5">
                    <a:lumMod val="60000"/>
                  </a:schemeClr>
                </a:fgClr>
                <a:bgClr>
                  <a:schemeClr val="accent5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5-7714-44AA-92DF-541E67FC4A9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573F4F99-7BF9-4B52-8CCA-62D01C32CECA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/>
                      <a:t>, </a:t>
                    </a:r>
                    <a:fld id="{39E8F356-49B0-4ABF-B165-FD5EF2C2EBF8}" type="VALUE">
                      <a:rPr lang="en-US" altLang="zh-TW" baseline="0"/>
                      <a:pPr/>
                      <a:t>[值]</a:t>
                    </a:fld>
                    <a:r>
                      <a:rPr lang="en-US" altLang="zh-TW" baseline="0"/>
                      <a:t>,28</a:t>
                    </a:r>
                    <a:r>
                      <a:rPr lang="zh-TW" altLang="en-US" baseline="0"/>
                      <a:t>家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714-44AA-92DF-541E67FC4A9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6850411-C27D-46E0-8BAB-13085856B2ED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/>
                      <a:t>, </a:t>
                    </a:r>
                    <a:fld id="{6BE77F22-3615-43D9-AE7E-1921567B3D3D}" type="VALUE">
                      <a:rPr lang="en-US" altLang="zh-TW" baseline="0"/>
                      <a:pPr/>
                      <a:t>[值]</a:t>
                    </a:fld>
                    <a:r>
                      <a:rPr lang="en-US" altLang="zh-TW" baseline="0"/>
                      <a:t>,26</a:t>
                    </a:r>
                    <a:r>
                      <a:rPr lang="zh-TW" altLang="en-US" baseline="0"/>
                      <a:t>家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714-44AA-92DF-541E67FC4A9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C7035B3-8F34-4D74-B58F-7654B5B8F543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/>
                      <a:t>, </a:t>
                    </a:r>
                    <a:fld id="{0133F6B2-0EFB-497B-844E-517809EF5590}" type="VALUE">
                      <a:rPr lang="en-US" altLang="zh-TW" baseline="0"/>
                      <a:pPr/>
                      <a:t>[值]</a:t>
                    </a:fld>
                    <a:r>
                      <a:rPr lang="en-US" altLang="zh-TW" baseline="0"/>
                      <a:t>,32</a:t>
                    </a:r>
                    <a:r>
                      <a:rPr lang="zh-TW" altLang="en-US" baseline="0"/>
                      <a:t>家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714-44AA-92DF-541E67FC4A96}"/>
                </c:ext>
              </c:extLst>
            </c:dLbl>
            <c:dLbl>
              <c:idx val="3"/>
              <c:layout>
                <c:manualLayout>
                  <c:x val="8.5458989501312338E-2"/>
                  <c:y val="7.2639617964421158E-2"/>
                </c:manualLayout>
              </c:layout>
              <c:tx>
                <c:rich>
                  <a:bodyPr/>
                  <a:lstStyle/>
                  <a:p>
                    <a:fld id="{5C0096D0-1713-4F84-888A-71F92DCE8D4D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/>
                      <a:t>, </a:t>
                    </a:r>
                    <a:fld id="{9711388E-86C1-477B-8085-EC383CB2837A}" type="VALUE">
                      <a:rPr lang="en-US" altLang="zh-TW" baseline="0"/>
                      <a:pPr/>
                      <a:t>[值]</a:t>
                    </a:fld>
                    <a:r>
                      <a:rPr lang="en-US" altLang="zh-TW" baseline="0"/>
                      <a:t>,5</a:t>
                    </a:r>
                    <a:r>
                      <a:rPr lang="zh-TW" altLang="en-US" baseline="0"/>
                      <a:t>家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714-44AA-92DF-541E67FC4A9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36D7DB2-1217-4BAD-B05B-5AAC46D8C158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/>
                      <a:t>, </a:t>
                    </a:r>
                    <a:fld id="{BE6EC1B2-D8FC-433F-82FA-AE614EF84723}" type="VALUE">
                      <a:rPr lang="en-US" altLang="zh-TW" baseline="0"/>
                      <a:pPr/>
                      <a:t>[值]</a:t>
                    </a:fld>
                    <a:r>
                      <a:rPr lang="en-US" altLang="zh-TW" baseline="0"/>
                      <a:t>,8</a:t>
                    </a:r>
                    <a:r>
                      <a:rPr lang="zh-TW" altLang="en-US" baseline="0"/>
                      <a:t>家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714-44AA-92DF-541E67FC4A9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FFC573B2-5671-4A67-A2C9-985532455C23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/>
                      <a:t>, </a:t>
                    </a:r>
                    <a:fld id="{5BBABDDB-7309-42BF-B557-195835EECB10}" type="VALUE">
                      <a:rPr lang="en-US" altLang="zh-TW" baseline="0"/>
                      <a:pPr/>
                      <a:t>[值]</a:t>
                    </a:fld>
                    <a:r>
                      <a:rPr lang="en-US" altLang="zh-TW" baseline="0"/>
                      <a:t>,69</a:t>
                    </a:r>
                    <a:r>
                      <a:rPr lang="zh-TW" altLang="en-US" baseline="0"/>
                      <a:t>家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714-44AA-92DF-541E67FC4A9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EAADAAAD-A88F-46CB-A45F-B2FB5C94FE9C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/>
                      <a:t>, </a:t>
                    </a:r>
                    <a:fld id="{B5330582-9656-4331-B04A-E32907B30B85}" type="VALUE">
                      <a:rPr lang="en-US" altLang="zh-TW" baseline="0"/>
                      <a:pPr/>
                      <a:t>[值]</a:t>
                    </a:fld>
                    <a:r>
                      <a:rPr lang="en-US" altLang="zh-TW" baseline="0"/>
                      <a:t>,57</a:t>
                    </a:r>
                    <a:r>
                      <a:rPr lang="zh-TW" altLang="en-US" baseline="0"/>
                      <a:t>家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714-44AA-92DF-541E67FC4A96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C9A7E84C-E4E3-45B1-B096-2E1EA7E1EAAA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/>
                      <a:t>, </a:t>
                    </a:r>
                    <a:fld id="{C0FCA120-A965-4D9E-8652-796945ACBA1B}" type="VALUE">
                      <a:rPr lang="en-US" altLang="zh-TW" baseline="0"/>
                      <a:pPr/>
                      <a:t>[值]</a:t>
                    </a:fld>
                    <a:r>
                      <a:rPr lang="en-US" altLang="zh-TW" baseline="0"/>
                      <a:t>,17</a:t>
                    </a:r>
                    <a:r>
                      <a:rPr lang="zh-TW" altLang="en-US" baseline="0"/>
                      <a:t>家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714-44AA-92DF-541E67FC4A96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7C6A62CF-BF47-4289-AA6A-F45A39EE36D0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/>
                      <a:t>, </a:t>
                    </a:r>
                    <a:fld id="{D0BC4BA2-DA2A-4DBD-B856-D011E6F9DE25}" type="VALUE">
                      <a:rPr lang="en-US" altLang="zh-TW" baseline="0"/>
                      <a:pPr/>
                      <a:t>[值]</a:t>
                    </a:fld>
                    <a:r>
                      <a:rPr lang="en-US" altLang="zh-TW" baseline="0"/>
                      <a:t>,8</a:t>
                    </a:r>
                    <a:r>
                      <a:rPr lang="zh-TW" altLang="en-US" baseline="0"/>
                      <a:t>家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714-44AA-92DF-541E67FC4A96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631F754A-A2F0-478D-B6D0-53946CDB336D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/>
                      <a:t>, </a:t>
                    </a:r>
                    <a:fld id="{A3168056-6B4C-4038-90D1-2E43A919FD7E}" type="VALUE">
                      <a:rPr lang="en-US" altLang="zh-TW" baseline="0"/>
                      <a:pPr/>
                      <a:t>[值]</a:t>
                    </a:fld>
                    <a:r>
                      <a:rPr lang="en-US" altLang="zh-TW" baseline="0"/>
                      <a:t>,12</a:t>
                    </a:r>
                    <a:r>
                      <a:rPr lang="zh-TW" altLang="en-US" baseline="0"/>
                      <a:t>家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7714-44AA-92DF-541E67FC4A96}"/>
                </c:ext>
              </c:extLst>
            </c:dLbl>
            <c:dLbl>
              <c:idx val="10"/>
              <c:layout>
                <c:manualLayout>
                  <c:x val="0.22524168853893253"/>
                  <c:y val="0.1186687080781569"/>
                </c:manualLayout>
              </c:layout>
              <c:tx>
                <c:rich>
                  <a:bodyPr/>
                  <a:lstStyle/>
                  <a:p>
                    <a:fld id="{BE1D6007-70AB-43A7-9B29-78B6A19EAB6A}" type="CATEGORYNAME">
                      <a:rPr lang="zh-TW" altLang="en-US"/>
                      <a:pPr/>
                      <a:t>[類別名稱]</a:t>
                    </a:fld>
                    <a:r>
                      <a:rPr lang="en-US" altLang="zh-TW" baseline="0"/>
                      <a:t>, </a:t>
                    </a:r>
                    <a:fld id="{DC330B3E-34BC-47C0-9325-359349B6B8DC}" type="VALUE">
                      <a:rPr lang="en-US" altLang="zh-TW" baseline="0"/>
                      <a:pPr/>
                      <a:t>[值]</a:t>
                    </a:fld>
                    <a:r>
                      <a:rPr lang="en-US" altLang="zh-TW" baseline="0"/>
                      <a:t>,26</a:t>
                    </a:r>
                    <a:r>
                      <a:rPr lang="zh-TW" altLang="en-US" baseline="0"/>
                      <a:t>家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7714-44AA-92DF-541E67FC4A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工作表2!$E$21:$E$31</c:f>
              <c:strCache>
                <c:ptCount val="11"/>
                <c:pt idx="0">
                  <c:v>電力</c:v>
                </c:pt>
                <c:pt idx="1">
                  <c:v>鋼鐵</c:v>
                </c:pt>
                <c:pt idx="2">
                  <c:v>基本化學材料製造業 </c:v>
                </c:pt>
                <c:pt idx="3">
                  <c:v>煉油</c:v>
                </c:pt>
                <c:pt idx="4">
                  <c:v>水泥</c:v>
                </c:pt>
                <c:pt idx="5">
                  <c:v>其他</c:v>
                </c:pt>
                <c:pt idx="6">
                  <c:v>半導體業</c:v>
                </c:pt>
                <c:pt idx="7">
                  <c:v>造紙</c:v>
                </c:pt>
                <c:pt idx="8">
                  <c:v>人纖</c:v>
                </c:pt>
                <c:pt idx="9">
                  <c:v>石化</c:v>
                </c:pt>
                <c:pt idx="10">
                  <c:v>光電業</c:v>
                </c:pt>
              </c:strCache>
            </c:strRef>
          </c:cat>
          <c:val>
            <c:numRef>
              <c:f>工作表2!$G$21:$G$31</c:f>
              <c:numCache>
                <c:formatCode>0%</c:formatCode>
                <c:ptCount val="11"/>
                <c:pt idx="0">
                  <c:v>0.53090584287765152</c:v>
                </c:pt>
                <c:pt idx="1">
                  <c:v>0.13748247274214909</c:v>
                </c:pt>
                <c:pt idx="2">
                  <c:v>0.11231176112004987</c:v>
                </c:pt>
                <c:pt idx="3">
                  <c:v>8.9519568881237785E-2</c:v>
                </c:pt>
                <c:pt idx="4">
                  <c:v>3.9592510472201657E-2</c:v>
                </c:pt>
                <c:pt idx="5">
                  <c:v>2.8504146008974687E-2</c:v>
                </c:pt>
                <c:pt idx="6">
                  <c:v>1.5048267786749288E-2</c:v>
                </c:pt>
                <c:pt idx="7">
                  <c:v>1.4336674863628581E-2</c:v>
                </c:pt>
                <c:pt idx="8">
                  <c:v>1.3418351845120049E-2</c:v>
                </c:pt>
                <c:pt idx="9">
                  <c:v>1.2472032939569624E-2</c:v>
                </c:pt>
                <c:pt idx="10">
                  <c:v>6.4083704626677366E-3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714-44AA-92DF-541E67FC4A9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83333333333331"/>
          <c:y val="0.15972222222222221"/>
          <c:w val="0.46388888888888891"/>
          <c:h val="0.773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8785-4B77-BFDC-6F03407C229F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8785-4B77-BFDC-6F03407C229F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8785-4B77-BFDC-6F03407C229F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8785-4B77-BFDC-6F03407C229F}"/>
              </c:ext>
            </c:extLst>
          </c:dPt>
          <c:dLbls>
            <c:dLbl>
              <c:idx val="0"/>
              <c:layout>
                <c:manualLayout>
                  <c:x val="-0.13521784776902887"/>
                  <c:y val="-0.2654859288422280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85-4B77-BFDC-6F03407C229F}"/>
                </c:ext>
              </c:extLst>
            </c:dLbl>
            <c:dLbl>
              <c:idx val="2"/>
              <c:layout>
                <c:manualLayout>
                  <c:x val="-8.8601924759405079E-2"/>
                  <c:y val="1.631415864683581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785-4B77-BFDC-6F03407C229F}"/>
                </c:ext>
              </c:extLst>
            </c:dLbl>
            <c:dLbl>
              <c:idx val="3"/>
              <c:layout>
                <c:manualLayout>
                  <c:x val="0.12007228783902012"/>
                  <c:y val="-9.0908428113152528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785-4B77-BFDC-6F03407C229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工作表2!$C$48:$F$48</c:f>
              <c:strCache>
                <c:ptCount val="4"/>
                <c:pt idx="0">
                  <c:v>燃料燃燒</c:v>
                </c:pt>
                <c:pt idx="1">
                  <c:v>製程</c:v>
                </c:pt>
                <c:pt idx="2">
                  <c:v>移動</c:v>
                </c:pt>
                <c:pt idx="3">
                  <c:v>逸散</c:v>
                </c:pt>
              </c:strCache>
            </c:strRef>
          </c:cat>
          <c:val>
            <c:numRef>
              <c:f>工作表2!$C$49:$F$49</c:f>
              <c:numCache>
                <c:formatCode>#,##0.00_ </c:formatCode>
                <c:ptCount val="4"/>
                <c:pt idx="0">
                  <c:v>181.26544631519999</c:v>
                </c:pt>
                <c:pt idx="1">
                  <c:v>42.635459791199999</c:v>
                </c:pt>
                <c:pt idx="2">
                  <c:v>7.6882869099999987E-2</c:v>
                </c:pt>
                <c:pt idx="3">
                  <c:v>0.6518035996999999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85-4B77-BFDC-6F03407C229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85964888518311E-2"/>
          <c:y val="0.10853908511655663"/>
          <c:w val="0.91275874405416235"/>
          <c:h val="0.7388879646408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104年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8979512092005417E-3"/>
                  <c:y val="8.3073302268424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951-40BD-9FAB-50BC18CB8052}"/>
                </c:ext>
              </c:extLst>
            </c:dLbl>
            <c:dLbl>
              <c:idx val="1"/>
              <c:layout>
                <c:manualLayout>
                  <c:x val="-5.0845435481145949E-3"/>
                  <c:y val="8.3073302268423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51-40BD-9FAB-50BC18CB8052}"/>
                </c:ext>
              </c:extLst>
            </c:dLbl>
            <c:dLbl>
              <c:idx val="2"/>
              <c:layout>
                <c:manualLayout>
                  <c:x val="-3.8134076610859464E-3"/>
                  <c:y val="1.1076440302456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951-40BD-9FAB-50BC18CB8052}"/>
                </c:ext>
              </c:extLst>
            </c:dLbl>
            <c:dLbl>
              <c:idx val="3"/>
              <c:layout>
                <c:manualLayout>
                  <c:x val="-6.3556794351432438E-3"/>
                  <c:y val="1.6614660453684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51-40BD-9FAB-50BC18CB8052}"/>
                </c:ext>
              </c:extLst>
            </c:dLbl>
            <c:dLbl>
              <c:idx val="4"/>
              <c:layout>
                <c:manualLayout>
                  <c:x val="-1.2711358870286953E-3"/>
                  <c:y val="1.3845550378070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951-40BD-9FAB-50BC18CB8052}"/>
                </c:ext>
              </c:extLst>
            </c:dLbl>
            <c:dLbl>
              <c:idx val="5"/>
              <c:layout>
                <c:manualLayout>
                  <c:x val="0"/>
                  <c:y val="1.1076440302456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51-40BD-9FAB-50BC18CB8052}"/>
                </c:ext>
              </c:extLst>
            </c:dLbl>
            <c:dLbl>
              <c:idx val="6"/>
              <c:layout>
                <c:manualLayout>
                  <c:x val="-1.016908709622919E-2"/>
                  <c:y val="-5.076643159477619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951-40BD-9FAB-50BC18CB8052}"/>
                </c:ext>
              </c:extLst>
            </c:dLbl>
            <c:dLbl>
              <c:idx val="7"/>
              <c:layout>
                <c:manualLayout>
                  <c:x val="-3.8134076610859464E-3"/>
                  <c:y val="1.3845550378070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951-40BD-9FAB-50BC18CB8052}"/>
                </c:ext>
              </c:extLst>
            </c:dLbl>
            <c:dLbl>
              <c:idx val="8"/>
              <c:layout>
                <c:manualLayout>
                  <c:x val="0"/>
                  <c:y val="-3.322932090736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951-40BD-9FAB-50BC18CB8052}"/>
                </c:ext>
              </c:extLst>
            </c:dLbl>
            <c:dLbl>
              <c:idx val="9"/>
              <c:layout>
                <c:manualLayout>
                  <c:x val="-6.3556794351434303E-3"/>
                  <c:y val="5.5382201512282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951-40BD-9FAB-50BC18CB8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工作表1!$A$4:$A$13</c:f>
              <c:strCache>
                <c:ptCount val="10"/>
                <c:pt idx="0">
                  <c:v>鋼鐵</c:v>
                </c:pt>
                <c:pt idx="1">
                  <c:v>水泥</c:v>
                </c:pt>
                <c:pt idx="2">
                  <c:v>半導體業</c:v>
                </c:pt>
                <c:pt idx="3">
                  <c:v>光電業</c:v>
                </c:pt>
                <c:pt idx="4">
                  <c:v>造紙</c:v>
                </c:pt>
                <c:pt idx="5">
                  <c:v>石化</c:v>
                </c:pt>
                <c:pt idx="6">
                  <c:v>煉油</c:v>
                </c:pt>
                <c:pt idx="7">
                  <c:v>人纖</c:v>
                </c:pt>
                <c:pt idx="8">
                  <c:v>基本化學材料製造業 </c:v>
                </c:pt>
                <c:pt idx="9">
                  <c:v>其他</c:v>
                </c:pt>
              </c:strCache>
            </c:strRef>
          </c:cat>
          <c:val>
            <c:numRef>
              <c:f>工作表1!$C$4:$C$13</c:f>
              <c:numCache>
                <c:formatCode>General</c:formatCode>
                <c:ptCount val="10"/>
                <c:pt idx="0">
                  <c:v>35.9</c:v>
                </c:pt>
                <c:pt idx="1">
                  <c:v>11.33</c:v>
                </c:pt>
                <c:pt idx="2">
                  <c:v>11.01</c:v>
                </c:pt>
                <c:pt idx="3">
                  <c:v>6.72</c:v>
                </c:pt>
                <c:pt idx="4">
                  <c:v>3.63</c:v>
                </c:pt>
                <c:pt idx="5">
                  <c:v>4.25</c:v>
                </c:pt>
                <c:pt idx="6">
                  <c:v>22.11</c:v>
                </c:pt>
                <c:pt idx="7">
                  <c:v>4.0599999999999996</c:v>
                </c:pt>
                <c:pt idx="8">
                  <c:v>36.4</c:v>
                </c:pt>
                <c:pt idx="9">
                  <c:v>15.56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51-40BD-9FAB-50BC18CB8052}"/>
            </c:ext>
          </c:extLst>
        </c:ser>
        <c:ser>
          <c:idx val="1"/>
          <c:order val="1"/>
          <c:tx>
            <c:strRef>
              <c:f>工作表1!$D$1</c:f>
              <c:strCache>
                <c:ptCount val="1"/>
                <c:pt idx="0">
                  <c:v>105年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2711358870286604E-3"/>
                  <c:y val="-2.538321579738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951-40BD-9FAB-50BC18CB8052}"/>
                </c:ext>
              </c:extLst>
            </c:dLbl>
            <c:dLbl>
              <c:idx val="1"/>
              <c:layout>
                <c:manualLayout>
                  <c:x val="-2.3303888720347464E-17"/>
                  <c:y val="1.6614660453684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951-40BD-9FAB-50BC18CB8052}"/>
                </c:ext>
              </c:extLst>
            </c:dLbl>
            <c:dLbl>
              <c:idx val="2"/>
              <c:layout>
                <c:manualLayout>
                  <c:x val="-5.0845435481145949E-3"/>
                  <c:y val="1.1076440302456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951-40BD-9FAB-50BC18CB8052}"/>
                </c:ext>
              </c:extLst>
            </c:dLbl>
            <c:dLbl>
              <c:idx val="3"/>
              <c:layout>
                <c:manualLayout>
                  <c:x val="-1.2711358870286953E-3"/>
                  <c:y val="-1.01532863189552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951-40BD-9FAB-50BC18CB8052}"/>
                </c:ext>
              </c:extLst>
            </c:dLbl>
            <c:dLbl>
              <c:idx val="4"/>
              <c:layout>
                <c:manualLayout>
                  <c:x val="0"/>
                  <c:y val="-1.1076440302456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951-40BD-9FAB-50BC18CB8052}"/>
                </c:ext>
              </c:extLst>
            </c:dLbl>
            <c:dLbl>
              <c:idx val="5"/>
              <c:layout>
                <c:manualLayout>
                  <c:x val="0"/>
                  <c:y val="-1.6614660453684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0951-40BD-9FAB-50BC18CB8052}"/>
                </c:ext>
              </c:extLst>
            </c:dLbl>
            <c:dLbl>
              <c:idx val="6"/>
              <c:layout>
                <c:manualLayout>
                  <c:x val="0"/>
                  <c:y val="8.3073302268424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951-40BD-9FAB-50BC18CB8052}"/>
                </c:ext>
              </c:extLst>
            </c:dLbl>
            <c:dLbl>
              <c:idx val="7"/>
              <c:layout>
                <c:manualLayout>
                  <c:x val="0"/>
                  <c:y val="-1.3845550378070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0951-40BD-9FAB-50BC18CB8052}"/>
                </c:ext>
              </c:extLst>
            </c:dLbl>
            <c:dLbl>
              <c:idx val="8"/>
              <c:layout>
                <c:manualLayout>
                  <c:x val="1.2711358870286487E-3"/>
                  <c:y val="2.769110075614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0951-40BD-9FAB-50BC18CB8052}"/>
                </c:ext>
              </c:extLst>
            </c:dLbl>
            <c:dLbl>
              <c:idx val="9"/>
              <c:layout>
                <c:manualLayout>
                  <c:x val="0"/>
                  <c:y val="-3.3229320907369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0951-40BD-9FAB-50BC18CB8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工作表1!$A$4:$A$13</c:f>
              <c:strCache>
                <c:ptCount val="10"/>
                <c:pt idx="0">
                  <c:v>鋼鐵</c:v>
                </c:pt>
                <c:pt idx="1">
                  <c:v>水泥</c:v>
                </c:pt>
                <c:pt idx="2">
                  <c:v>半導體業</c:v>
                </c:pt>
                <c:pt idx="3">
                  <c:v>光電業</c:v>
                </c:pt>
                <c:pt idx="4">
                  <c:v>造紙</c:v>
                </c:pt>
                <c:pt idx="5">
                  <c:v>石化</c:v>
                </c:pt>
                <c:pt idx="6">
                  <c:v>煉油</c:v>
                </c:pt>
                <c:pt idx="7">
                  <c:v>人纖</c:v>
                </c:pt>
                <c:pt idx="8">
                  <c:v>基本化學材料製造業 </c:v>
                </c:pt>
                <c:pt idx="9">
                  <c:v>其他</c:v>
                </c:pt>
              </c:strCache>
            </c:strRef>
          </c:cat>
          <c:val>
            <c:numRef>
              <c:f>工作表1!$E$4:$E$13</c:f>
              <c:numCache>
                <c:formatCode>General</c:formatCode>
                <c:ptCount val="10"/>
                <c:pt idx="0">
                  <c:v>36.83</c:v>
                </c:pt>
                <c:pt idx="1">
                  <c:v>9.82</c:v>
                </c:pt>
                <c:pt idx="2">
                  <c:v>12.46</c:v>
                </c:pt>
                <c:pt idx="3">
                  <c:v>7.01</c:v>
                </c:pt>
                <c:pt idx="4">
                  <c:v>3.67</c:v>
                </c:pt>
                <c:pt idx="5">
                  <c:v>4.17</c:v>
                </c:pt>
                <c:pt idx="6">
                  <c:v>21.15</c:v>
                </c:pt>
                <c:pt idx="7">
                  <c:v>4.0199999999999996</c:v>
                </c:pt>
                <c:pt idx="8">
                  <c:v>36.03</c:v>
                </c:pt>
                <c:pt idx="9">
                  <c:v>15.23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951-40BD-9FAB-50BC18CB8052}"/>
            </c:ext>
          </c:extLst>
        </c:ser>
        <c:ser>
          <c:idx val="2"/>
          <c:order val="2"/>
          <c:tx>
            <c:strRef>
              <c:f>工作表1!$F$1</c:f>
              <c:strCache>
                <c:ptCount val="1"/>
                <c:pt idx="0">
                  <c:v>106年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4.1536651134212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0951-40BD-9FAB-50BC18CB8052}"/>
                </c:ext>
              </c:extLst>
            </c:dLbl>
            <c:dLbl>
              <c:idx val="1"/>
              <c:layout>
                <c:manualLayout>
                  <c:x val="0"/>
                  <c:y val="-1.9383770529299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0951-40BD-9FAB-50BC18CB8052}"/>
                </c:ext>
              </c:extLst>
            </c:dLbl>
            <c:dLbl>
              <c:idx val="2"/>
              <c:layout>
                <c:manualLayout>
                  <c:x val="0"/>
                  <c:y val="1.1076440302456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0951-40BD-9FAB-50BC18CB8052}"/>
                </c:ext>
              </c:extLst>
            </c:dLbl>
            <c:dLbl>
              <c:idx val="3"/>
              <c:layout>
                <c:manualLayout>
                  <c:x val="0"/>
                  <c:y val="-1.6614660453684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0951-40BD-9FAB-50BC18CB8052}"/>
                </c:ext>
              </c:extLst>
            </c:dLbl>
            <c:dLbl>
              <c:idx val="4"/>
              <c:layout>
                <c:manualLayout>
                  <c:x val="0"/>
                  <c:y val="1.3845550378070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0951-40BD-9FAB-50BC18CB8052}"/>
                </c:ext>
              </c:extLst>
            </c:dLbl>
            <c:dLbl>
              <c:idx val="5"/>
              <c:layout>
                <c:manualLayout>
                  <c:x val="0"/>
                  <c:y val="1.9383770529299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0951-40BD-9FAB-50BC18CB8052}"/>
                </c:ext>
              </c:extLst>
            </c:dLbl>
            <c:dLbl>
              <c:idx val="6"/>
              <c:layout>
                <c:manualLayout>
                  <c:x val="-9.3215554881389858E-17"/>
                  <c:y val="1.661466045368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0951-40BD-9FAB-50BC18CB8052}"/>
                </c:ext>
              </c:extLst>
            </c:dLbl>
            <c:dLbl>
              <c:idx val="7"/>
              <c:layout>
                <c:manualLayout>
                  <c:x val="-9.3215554881389858E-17"/>
                  <c:y val="1.3845550378070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0951-40BD-9FAB-50BC18CB8052}"/>
                </c:ext>
              </c:extLst>
            </c:dLbl>
            <c:dLbl>
              <c:idx val="8"/>
              <c:layout>
                <c:manualLayout>
                  <c:x val="-9.3215554881389858E-17"/>
                  <c:y val="-5.261309143666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0951-40BD-9FAB-50BC18CB8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工作表1!$A$4:$A$13</c:f>
              <c:strCache>
                <c:ptCount val="10"/>
                <c:pt idx="0">
                  <c:v>鋼鐵</c:v>
                </c:pt>
                <c:pt idx="1">
                  <c:v>水泥</c:v>
                </c:pt>
                <c:pt idx="2">
                  <c:v>半導體業</c:v>
                </c:pt>
                <c:pt idx="3">
                  <c:v>光電業</c:v>
                </c:pt>
                <c:pt idx="4">
                  <c:v>造紙</c:v>
                </c:pt>
                <c:pt idx="5">
                  <c:v>石化</c:v>
                </c:pt>
                <c:pt idx="6">
                  <c:v>煉油</c:v>
                </c:pt>
                <c:pt idx="7">
                  <c:v>人纖</c:v>
                </c:pt>
                <c:pt idx="8">
                  <c:v>基本化學材料製造業 </c:v>
                </c:pt>
                <c:pt idx="9">
                  <c:v>其他</c:v>
                </c:pt>
              </c:strCache>
            </c:strRef>
          </c:cat>
          <c:val>
            <c:numRef>
              <c:f>工作表1!$G$4:$G$13</c:f>
              <c:numCache>
                <c:formatCode>General</c:formatCode>
                <c:ptCount val="10"/>
                <c:pt idx="0">
                  <c:v>36.64</c:v>
                </c:pt>
                <c:pt idx="1">
                  <c:v>9.3000000000000007</c:v>
                </c:pt>
                <c:pt idx="2">
                  <c:v>14.22</c:v>
                </c:pt>
                <c:pt idx="3">
                  <c:v>7.59</c:v>
                </c:pt>
                <c:pt idx="4">
                  <c:v>3.46</c:v>
                </c:pt>
                <c:pt idx="5">
                  <c:v>4.26</c:v>
                </c:pt>
                <c:pt idx="6">
                  <c:v>20.059999999999999</c:v>
                </c:pt>
                <c:pt idx="7">
                  <c:v>3.7</c:v>
                </c:pt>
                <c:pt idx="8">
                  <c:v>35.369999999999997</c:v>
                </c:pt>
                <c:pt idx="9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0951-40BD-9FAB-50BC18CB8052}"/>
            </c:ext>
          </c:extLst>
        </c:ser>
        <c:ser>
          <c:idx val="3"/>
          <c:order val="3"/>
          <c:tx>
            <c:strRef>
              <c:f>工作表1!$H$1</c:f>
              <c:strCache>
                <c:ptCount val="1"/>
                <c:pt idx="0">
                  <c:v>107年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3556794351432438E-3"/>
                  <c:y val="1.3845550378070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0951-40BD-9FAB-50BC18CB8052}"/>
                </c:ext>
              </c:extLst>
            </c:dLbl>
            <c:dLbl>
              <c:idx val="1"/>
              <c:layout>
                <c:manualLayout>
                  <c:x val="0"/>
                  <c:y val="1.1076440302456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0951-40BD-9FAB-50BC18CB8052}"/>
                </c:ext>
              </c:extLst>
            </c:dLbl>
            <c:dLbl>
              <c:idx val="2"/>
              <c:layout>
                <c:manualLayout>
                  <c:x val="0"/>
                  <c:y val="-8.3073302268424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0951-40BD-9FAB-50BC18CB8052}"/>
                </c:ext>
              </c:extLst>
            </c:dLbl>
            <c:dLbl>
              <c:idx val="3"/>
              <c:layout>
                <c:manualLayout>
                  <c:x val="-1.2711358870286487E-3"/>
                  <c:y val="5.5382201512282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0951-40BD-9FAB-50BC18CB8052}"/>
                </c:ext>
              </c:extLst>
            </c:dLbl>
            <c:dLbl>
              <c:idx val="4"/>
              <c:layout>
                <c:manualLayout>
                  <c:x val="0"/>
                  <c:y val="-1.1076440302456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0951-40BD-9FAB-50BC18CB8052}"/>
                </c:ext>
              </c:extLst>
            </c:dLbl>
            <c:dLbl>
              <c:idx val="5"/>
              <c:layout>
                <c:manualLayout>
                  <c:x val="0"/>
                  <c:y val="-1.1076440302456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0951-40BD-9FAB-50BC18CB8052}"/>
                </c:ext>
              </c:extLst>
            </c:dLbl>
            <c:dLbl>
              <c:idx val="6"/>
              <c:layout>
                <c:manualLayout>
                  <c:x val="-9.3215554881389858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0951-40BD-9FAB-50BC18CB8052}"/>
                </c:ext>
              </c:extLst>
            </c:dLbl>
            <c:dLbl>
              <c:idx val="7"/>
              <c:layout>
                <c:manualLayout>
                  <c:x val="1.2711358870286487E-3"/>
                  <c:y val="-1.661466045368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0951-40BD-9FAB-50BC18CB8052}"/>
                </c:ext>
              </c:extLst>
            </c:dLbl>
            <c:dLbl>
              <c:idx val="8"/>
              <c:layout>
                <c:manualLayout>
                  <c:x val="6.3556794351432438E-3"/>
                  <c:y val="8.3073302268424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0951-40BD-9FAB-50BC18CB8052}"/>
                </c:ext>
              </c:extLst>
            </c:dLbl>
            <c:dLbl>
              <c:idx val="9"/>
              <c:layout>
                <c:manualLayout>
                  <c:x val="0"/>
                  <c:y val="1.9383770529299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0951-40BD-9FAB-50BC18CB8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工作表1!$A$4:$A$13</c:f>
              <c:strCache>
                <c:ptCount val="10"/>
                <c:pt idx="0">
                  <c:v>鋼鐵</c:v>
                </c:pt>
                <c:pt idx="1">
                  <c:v>水泥</c:v>
                </c:pt>
                <c:pt idx="2">
                  <c:v>半導體業</c:v>
                </c:pt>
                <c:pt idx="3">
                  <c:v>光電業</c:v>
                </c:pt>
                <c:pt idx="4">
                  <c:v>造紙</c:v>
                </c:pt>
                <c:pt idx="5">
                  <c:v>石化</c:v>
                </c:pt>
                <c:pt idx="6">
                  <c:v>煉油</c:v>
                </c:pt>
                <c:pt idx="7">
                  <c:v>人纖</c:v>
                </c:pt>
                <c:pt idx="8">
                  <c:v>基本化學材料製造業 </c:v>
                </c:pt>
                <c:pt idx="9">
                  <c:v>其他</c:v>
                </c:pt>
              </c:strCache>
            </c:strRef>
          </c:cat>
          <c:val>
            <c:numRef>
              <c:f>工作表1!$I$4:$I$13</c:f>
              <c:numCache>
                <c:formatCode>General</c:formatCode>
                <c:ptCount val="10"/>
                <c:pt idx="0">
                  <c:v>37.65</c:v>
                </c:pt>
                <c:pt idx="1">
                  <c:v>9.23</c:v>
                </c:pt>
                <c:pt idx="2">
                  <c:v>14.52</c:v>
                </c:pt>
                <c:pt idx="3">
                  <c:v>7.4</c:v>
                </c:pt>
                <c:pt idx="4">
                  <c:v>3.9</c:v>
                </c:pt>
                <c:pt idx="5">
                  <c:v>4.12</c:v>
                </c:pt>
                <c:pt idx="6">
                  <c:v>21.84</c:v>
                </c:pt>
                <c:pt idx="7">
                  <c:v>3.63</c:v>
                </c:pt>
                <c:pt idx="8">
                  <c:v>35.81</c:v>
                </c:pt>
                <c:pt idx="9">
                  <c:v>15.39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0951-40BD-9FAB-50BC18CB8052}"/>
            </c:ext>
          </c:extLst>
        </c:ser>
        <c:ser>
          <c:idx val="4"/>
          <c:order val="4"/>
          <c:tx>
            <c:strRef>
              <c:f>工作表1!$J$1</c:f>
              <c:strCache>
                <c:ptCount val="1"/>
                <c:pt idx="0">
                  <c:v>108年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253630644343786E-2"/>
                  <c:y val="8.3073302268424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0951-40BD-9FAB-50BC18CB8052}"/>
                </c:ext>
              </c:extLst>
            </c:dLbl>
            <c:dLbl>
              <c:idx val="1"/>
              <c:layout>
                <c:manualLayout>
                  <c:x val="6.3556794351432438E-3"/>
                  <c:y val="1.1076440302456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0951-40BD-9FAB-50BC18CB8052}"/>
                </c:ext>
              </c:extLst>
            </c:dLbl>
            <c:dLbl>
              <c:idx val="2"/>
              <c:layout>
                <c:manualLayout>
                  <c:x val="7.6268153221718928E-3"/>
                  <c:y val="1.1076440302456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0951-40BD-9FAB-50BC18CB8052}"/>
                </c:ext>
              </c:extLst>
            </c:dLbl>
            <c:dLbl>
              <c:idx val="3"/>
              <c:layout>
                <c:manualLayout>
                  <c:x val="2.542271774057251E-3"/>
                  <c:y val="1.6614660453684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0951-40BD-9FAB-50BC18CB8052}"/>
                </c:ext>
              </c:extLst>
            </c:dLbl>
            <c:dLbl>
              <c:idx val="4"/>
              <c:layout>
                <c:manualLayout>
                  <c:x val="1.2711358870286487E-3"/>
                  <c:y val="1.9383770529298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0951-40BD-9FAB-50BC18CB8052}"/>
                </c:ext>
              </c:extLst>
            </c:dLbl>
            <c:dLbl>
              <c:idx val="5"/>
              <c:layout>
                <c:manualLayout>
                  <c:x val="1.2711358870285555E-3"/>
                  <c:y val="1.3845550378070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0951-40BD-9FAB-50BC18CB8052}"/>
                </c:ext>
              </c:extLst>
            </c:dLbl>
            <c:dLbl>
              <c:idx val="6"/>
              <c:layout>
                <c:manualLayout>
                  <c:x val="1.779590241840099E-2"/>
                  <c:y val="5.5382201512282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0951-40BD-9FAB-50BC18CB8052}"/>
                </c:ext>
              </c:extLst>
            </c:dLbl>
            <c:dLbl>
              <c:idx val="7"/>
              <c:layout>
                <c:manualLayout>
                  <c:x val="3.8134076610859464E-3"/>
                  <c:y val="1.9383770529298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0951-40BD-9FAB-50BC18CB8052}"/>
                </c:ext>
              </c:extLst>
            </c:dLbl>
            <c:dLbl>
              <c:idx val="8"/>
              <c:layout>
                <c:manualLayout>
                  <c:x val="8.8979512092003544E-3"/>
                  <c:y val="5.5382201512282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0951-40BD-9FAB-50BC18CB8052}"/>
                </c:ext>
              </c:extLst>
            </c:dLbl>
            <c:dLbl>
              <c:idx val="9"/>
              <c:layout>
                <c:manualLayout>
                  <c:x val="1.2711358870286488E-2"/>
                  <c:y val="1.1076440302456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0951-40BD-9FAB-50BC18CB8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工作表1!$A$4:$A$13</c:f>
              <c:strCache>
                <c:ptCount val="10"/>
                <c:pt idx="0">
                  <c:v>鋼鐵</c:v>
                </c:pt>
                <c:pt idx="1">
                  <c:v>水泥</c:v>
                </c:pt>
                <c:pt idx="2">
                  <c:v>半導體業</c:v>
                </c:pt>
                <c:pt idx="3">
                  <c:v>光電業</c:v>
                </c:pt>
                <c:pt idx="4">
                  <c:v>造紙</c:v>
                </c:pt>
                <c:pt idx="5">
                  <c:v>石化</c:v>
                </c:pt>
                <c:pt idx="6">
                  <c:v>煉油</c:v>
                </c:pt>
                <c:pt idx="7">
                  <c:v>人纖</c:v>
                </c:pt>
                <c:pt idx="8">
                  <c:v>基本化學材料製造業 </c:v>
                </c:pt>
                <c:pt idx="9">
                  <c:v>其他</c:v>
                </c:pt>
              </c:strCache>
            </c:strRef>
          </c:cat>
          <c:val>
            <c:numRef>
              <c:f>工作表1!$K$4:$K$13</c:f>
              <c:numCache>
                <c:formatCode>General</c:formatCode>
                <c:ptCount val="10"/>
                <c:pt idx="0">
                  <c:v>35.46</c:v>
                </c:pt>
                <c:pt idx="1">
                  <c:v>9.4</c:v>
                </c:pt>
                <c:pt idx="2">
                  <c:v>14.13</c:v>
                </c:pt>
                <c:pt idx="3">
                  <c:v>6.82</c:v>
                </c:pt>
                <c:pt idx="4">
                  <c:v>3.83</c:v>
                </c:pt>
                <c:pt idx="5">
                  <c:v>4.1399999999999997</c:v>
                </c:pt>
                <c:pt idx="6">
                  <c:v>21.02</c:v>
                </c:pt>
                <c:pt idx="7">
                  <c:v>3.71</c:v>
                </c:pt>
                <c:pt idx="8">
                  <c:v>33.83</c:v>
                </c:pt>
                <c:pt idx="9">
                  <c:v>14.07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0951-40BD-9FAB-50BC18CB80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0245664"/>
        <c:axId val="300243168"/>
      </c:barChart>
      <c:catAx>
        <c:axId val="30024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300243168"/>
        <c:crosses val="autoZero"/>
        <c:auto val="1"/>
        <c:lblAlgn val="ctr"/>
        <c:lblOffset val="100"/>
        <c:tickLblSkip val="1"/>
        <c:noMultiLvlLbl val="0"/>
      </c:catAx>
      <c:valAx>
        <c:axId val="30024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r>
                  <a:rPr lang="zh-TW" altLang="en-US" sz="1400" b="1" i="0" u="none" strike="noStrike" baseline="0" dirty="0" smtClean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百萬公噸</a:t>
                </a:r>
                <a:r>
                  <a:rPr lang="en-US" altLang="zh-TW" sz="1400" b="1" i="0" u="none" strike="noStrike" baseline="0" dirty="0" smtClean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CO2e</a:t>
                </a:r>
                <a:endPara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c:rich>
          </c:tx>
          <c:layout>
            <c:manualLayout>
              <c:xMode val="edge"/>
              <c:yMode val="edge"/>
              <c:x val="5.733865219312669E-3"/>
              <c:y val="0.35902098975165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0024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36478231700858"/>
          <c:y val="4.4238392231914676E-2"/>
          <c:w val="0.42361216058754986"/>
          <c:h val="6.69396417090597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0.44912</cdr:x>
      <cdr:y>0.90798</cdr:y>
    </cdr:from>
    <cdr:to>
      <cdr:x>0.93912</cdr:x>
      <cdr:y>0.99826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986649" y="2445996"/>
          <a:ext cx="2167485" cy="243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TW" sz="1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(</a:t>
          </a:r>
          <a:r>
            <a:rPr lang="zh-TW" altLang="en-US" sz="1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排放型式</a:t>
          </a:r>
          <a:r>
            <a:rPr lang="en-US" altLang="zh-TW" sz="1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, </a:t>
          </a:r>
          <a:r>
            <a:rPr lang="zh-TW" altLang="en-US" sz="1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排放量</a:t>
          </a:r>
          <a:r>
            <a:rPr lang="en-US" altLang="zh-TW" sz="1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(</a:t>
          </a:r>
          <a:r>
            <a:rPr lang="zh-TW" altLang="en-US" sz="1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百萬</a:t>
          </a:r>
          <a:r>
            <a:rPr lang="en-US" altLang="zh-TW" sz="1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tCO</a:t>
          </a:r>
          <a:r>
            <a:rPr lang="en-US" altLang="zh-TW" sz="1000" baseline="-25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2</a:t>
          </a:r>
          <a:r>
            <a:rPr lang="en-US" altLang="zh-TW" sz="1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e),</a:t>
          </a:r>
          <a:r>
            <a:rPr lang="zh-TW" altLang="en-US" sz="1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占比</a:t>
          </a:r>
          <a:r>
            <a:rPr lang="en-US" altLang="zh-TW" sz="1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)</a:t>
          </a:r>
          <a:endParaRPr lang="zh-TW" altLang="en-US" sz="1000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5153203A-D5D3-4291-96FB-E8ADFBE64E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2DFB218-B9B8-4D8D-96B3-FD75D213D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C869C-9B22-4534-BBFF-3A55312A3911}" type="datetimeFigureOut">
              <a:rPr lang="zh-TW" altLang="en-US" smtClean="0"/>
              <a:t>2021/6/6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938B27B-D16B-43D3-9CDD-E0CEAF3DFB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C2EBEDF-24D9-4060-B4E2-9FE060FA55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52C74-1066-4B18-AAF9-B20234F40E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09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DD9CA-9CD3-4BFF-B3BB-D69079A52B61}" type="datetimeFigureOut">
              <a:rPr lang="zh-TW" altLang="en-US" smtClean="0"/>
              <a:t>2021/6/6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2EFBB-97C7-4324-8DCC-4E8D7B3123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66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82820D7-921E-4364-BFF6-53DE6A599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4578" y="1470640"/>
            <a:ext cx="7856595" cy="1656000"/>
          </a:xfr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B0D09C9-2CB6-4F0C-B050-EF7E08A7E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4578" y="3301734"/>
            <a:ext cx="7856595" cy="1656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20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  <a:endParaRPr lang="en-US" dirty="0"/>
          </a:p>
        </p:txBody>
      </p:sp>
      <p:pic>
        <p:nvPicPr>
          <p:cNvPr id="2" name="圖形 1">
            <a:extLst>
              <a:ext uri="{FF2B5EF4-FFF2-40B4-BE49-F238E27FC236}">
                <a16:creationId xmlns:a16="http://schemas.microsoft.com/office/drawing/2014/main" id="{3ACBC53A-DD93-4D5D-9E5E-DFCB6C622D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87379" y="91883"/>
            <a:ext cx="900000" cy="900000"/>
          </a:xfrm>
          <a:prstGeom prst="rect">
            <a:avLst/>
          </a:prstGeom>
        </p:spPr>
      </p:pic>
      <p:pic>
        <p:nvPicPr>
          <p:cNvPr id="4" name="圖形 3">
            <a:extLst>
              <a:ext uri="{FF2B5EF4-FFF2-40B4-BE49-F238E27FC236}">
                <a16:creationId xmlns:a16="http://schemas.microsoft.com/office/drawing/2014/main" id="{A5C6714B-65B3-481E-B790-808FF171C9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3220" y="91883"/>
            <a:ext cx="900000" cy="900000"/>
          </a:xfrm>
          <a:prstGeom prst="rect">
            <a:avLst/>
          </a:prstGeom>
        </p:spPr>
      </p:pic>
      <p:pic>
        <p:nvPicPr>
          <p:cNvPr id="7" name="圖形 6">
            <a:extLst>
              <a:ext uri="{FF2B5EF4-FFF2-40B4-BE49-F238E27FC236}">
                <a16:creationId xmlns:a16="http://schemas.microsoft.com/office/drawing/2014/main" id="{13696627-DCAB-42D4-9685-B79EE906685A}"/>
              </a:ext>
            </a:extLst>
          </p:cNvPr>
          <p:cNvPicPr preferRelativeResize="0">
            <a:picLocks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544902" y="91883"/>
            <a:ext cx="900000" cy="900000"/>
          </a:xfrm>
          <a:prstGeom prst="rect">
            <a:avLst/>
          </a:prstGeom>
        </p:spPr>
      </p:pic>
      <p:pic>
        <p:nvPicPr>
          <p:cNvPr id="8" name="圖形 7">
            <a:extLst>
              <a:ext uri="{FF2B5EF4-FFF2-40B4-BE49-F238E27FC236}">
                <a16:creationId xmlns:a16="http://schemas.microsoft.com/office/drawing/2014/main" id="{094B7CD5-3537-4F42-A2B5-D42B8326E4FD}"/>
              </a:ext>
            </a:extLst>
          </p:cNvPr>
          <p:cNvPicPr preferRelativeResize="0">
            <a:picLocks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459061" y="91883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95B446E9-75B1-4378-A3A8-BE89F77CC8E3}"/>
              </a:ext>
            </a:extLst>
          </p:cNvPr>
          <p:cNvSpPr txBox="1">
            <a:spLocks/>
          </p:cNvSpPr>
          <p:nvPr userDrawn="1"/>
        </p:nvSpPr>
        <p:spPr>
          <a:xfrm>
            <a:off x="5002115" y="382107"/>
            <a:ext cx="2187771" cy="637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Contents</a:t>
            </a:r>
            <a:endParaRPr lang="zh-TW" altLang="en-US" sz="36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版面配置區 6">
            <a:extLst>
              <a:ext uri="{FF2B5EF4-FFF2-40B4-BE49-F238E27FC236}">
                <a16:creationId xmlns:a16="http://schemas.microsoft.com/office/drawing/2014/main" id="{A758951B-4768-4E5C-B55F-D08DE28326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7571" y="1640482"/>
            <a:ext cx="869826" cy="651363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4000" b="1" i="0">
                <a:solidFill>
                  <a:schemeClr val="accent6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/>
              <a:t>01</a:t>
            </a:r>
            <a:endParaRPr lang="zh-TW" altLang="en-US" dirty="0"/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1C4AA5D6-ABB3-46C9-9932-ADAED74DAA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92905" y="1640482"/>
            <a:ext cx="7236000" cy="651600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請輸入標題文字</a:t>
            </a:r>
          </a:p>
        </p:txBody>
      </p:sp>
      <p:sp>
        <p:nvSpPr>
          <p:cNvPr id="11" name="文字版面配置區 6">
            <a:extLst>
              <a:ext uri="{FF2B5EF4-FFF2-40B4-BE49-F238E27FC236}">
                <a16:creationId xmlns:a16="http://schemas.microsoft.com/office/drawing/2014/main" id="{72BF3737-72A4-4D91-A81C-5657E7B67F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7571" y="2444724"/>
            <a:ext cx="869826" cy="651363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4000" b="1" i="0">
                <a:solidFill>
                  <a:schemeClr val="accent6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12" name="文字版面配置區 9">
            <a:extLst>
              <a:ext uri="{FF2B5EF4-FFF2-40B4-BE49-F238E27FC236}">
                <a16:creationId xmlns:a16="http://schemas.microsoft.com/office/drawing/2014/main" id="{3C271B91-20AA-4D00-BBB3-1FEBD50458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2905" y="2449474"/>
            <a:ext cx="7236000" cy="651600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請輸入標題文字</a:t>
            </a:r>
          </a:p>
        </p:txBody>
      </p:sp>
      <p:sp>
        <p:nvSpPr>
          <p:cNvPr id="13" name="文字版面配置區 6">
            <a:extLst>
              <a:ext uri="{FF2B5EF4-FFF2-40B4-BE49-F238E27FC236}">
                <a16:creationId xmlns:a16="http://schemas.microsoft.com/office/drawing/2014/main" id="{2445A5D3-4D17-404A-ABEB-E8B3C2708F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17571" y="3260347"/>
            <a:ext cx="869826" cy="651363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4000" b="1" i="0">
                <a:solidFill>
                  <a:schemeClr val="accent6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/>
              <a:t>03</a:t>
            </a:r>
            <a:endParaRPr lang="zh-TW" altLang="en-US" dirty="0"/>
          </a:p>
        </p:txBody>
      </p:sp>
      <p:sp>
        <p:nvSpPr>
          <p:cNvPr id="14" name="文字版面配置區 9">
            <a:extLst>
              <a:ext uri="{FF2B5EF4-FFF2-40B4-BE49-F238E27FC236}">
                <a16:creationId xmlns:a16="http://schemas.microsoft.com/office/drawing/2014/main" id="{B82F602A-FB8C-49E0-9F9B-5BAFA608BC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905" y="3263314"/>
            <a:ext cx="7236000" cy="651600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請輸入標題文字</a:t>
            </a:r>
          </a:p>
        </p:txBody>
      </p:sp>
      <p:sp>
        <p:nvSpPr>
          <p:cNvPr id="15" name="文字版面配置區 6">
            <a:extLst>
              <a:ext uri="{FF2B5EF4-FFF2-40B4-BE49-F238E27FC236}">
                <a16:creationId xmlns:a16="http://schemas.microsoft.com/office/drawing/2014/main" id="{7AB80FBF-DCCA-401F-8201-1FF5599688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17571" y="4075970"/>
            <a:ext cx="869826" cy="651363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4000" b="1" i="0">
                <a:solidFill>
                  <a:schemeClr val="accent6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/>
              <a:t>04</a:t>
            </a:r>
            <a:endParaRPr lang="zh-TW" altLang="en-US" dirty="0"/>
          </a:p>
        </p:txBody>
      </p:sp>
      <p:sp>
        <p:nvSpPr>
          <p:cNvPr id="16" name="文字版面配置區 9">
            <a:extLst>
              <a:ext uri="{FF2B5EF4-FFF2-40B4-BE49-F238E27FC236}">
                <a16:creationId xmlns:a16="http://schemas.microsoft.com/office/drawing/2014/main" id="{635BEA18-C04E-48BE-96E2-D8C71572FF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2905" y="4079577"/>
            <a:ext cx="7236000" cy="651600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請輸入標題文字</a:t>
            </a:r>
          </a:p>
        </p:txBody>
      </p:sp>
      <p:sp>
        <p:nvSpPr>
          <p:cNvPr id="17" name="文字版面配置區 6">
            <a:extLst>
              <a:ext uri="{FF2B5EF4-FFF2-40B4-BE49-F238E27FC236}">
                <a16:creationId xmlns:a16="http://schemas.microsoft.com/office/drawing/2014/main" id="{1D3454BE-9915-41C1-AE4B-0CB21D0429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17571" y="4891593"/>
            <a:ext cx="869826" cy="651363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4000" b="1" i="0">
                <a:solidFill>
                  <a:schemeClr val="accent6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/>
              <a:t>05</a:t>
            </a:r>
            <a:endParaRPr lang="zh-TW" altLang="en-US" dirty="0"/>
          </a:p>
        </p:txBody>
      </p:sp>
      <p:sp>
        <p:nvSpPr>
          <p:cNvPr id="18" name="文字版面配置區 9">
            <a:extLst>
              <a:ext uri="{FF2B5EF4-FFF2-40B4-BE49-F238E27FC236}">
                <a16:creationId xmlns:a16="http://schemas.microsoft.com/office/drawing/2014/main" id="{7235CBF3-0589-4172-916B-8573EA84D7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92905" y="4891593"/>
            <a:ext cx="7236000" cy="651600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請輸入標題文字</a:t>
            </a:r>
          </a:p>
        </p:txBody>
      </p:sp>
      <p:pic>
        <p:nvPicPr>
          <p:cNvPr id="8" name="圖形 7">
            <a:extLst>
              <a:ext uri="{FF2B5EF4-FFF2-40B4-BE49-F238E27FC236}">
                <a16:creationId xmlns:a16="http://schemas.microsoft.com/office/drawing/2014/main" id="{48EF8AE1-8949-42EF-A5C5-B6CFCF9872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0159" y="4446968"/>
            <a:ext cx="1558006" cy="1558006"/>
          </a:xfrm>
          <a:prstGeom prst="rect">
            <a:avLst/>
          </a:prstGeom>
        </p:spPr>
      </p:pic>
      <p:pic>
        <p:nvPicPr>
          <p:cNvPr id="19" name="圖形 18">
            <a:extLst>
              <a:ext uri="{FF2B5EF4-FFF2-40B4-BE49-F238E27FC236}">
                <a16:creationId xmlns:a16="http://schemas.microsoft.com/office/drawing/2014/main" id="{902A62A5-BC46-4F43-8E98-DE27AE95EA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57209" y="4849679"/>
            <a:ext cx="792000" cy="792000"/>
          </a:xfrm>
          <a:prstGeom prst="rect">
            <a:avLst/>
          </a:prstGeom>
        </p:spPr>
      </p:pic>
      <p:pic>
        <p:nvPicPr>
          <p:cNvPr id="20" name="圖形 19">
            <a:extLst>
              <a:ext uri="{FF2B5EF4-FFF2-40B4-BE49-F238E27FC236}">
                <a16:creationId xmlns:a16="http://schemas.microsoft.com/office/drawing/2014/main" id="{0CC2CC46-9ADE-44A6-8DFA-C00922A2C3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53209" y="3975492"/>
            <a:ext cx="792000" cy="792000"/>
          </a:xfrm>
          <a:prstGeom prst="rect">
            <a:avLst/>
          </a:prstGeom>
        </p:spPr>
      </p:pic>
      <p:pic>
        <p:nvPicPr>
          <p:cNvPr id="21" name="圖形 20">
            <a:extLst>
              <a:ext uri="{FF2B5EF4-FFF2-40B4-BE49-F238E27FC236}">
                <a16:creationId xmlns:a16="http://schemas.microsoft.com/office/drawing/2014/main" id="{AAFBBD55-3AA9-4106-9767-3D10FFA1424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53209" y="5723866"/>
            <a:ext cx="792000" cy="792000"/>
          </a:xfrm>
          <a:prstGeom prst="rect">
            <a:avLst/>
          </a:prstGeom>
        </p:spPr>
      </p:pic>
      <p:sp>
        <p:nvSpPr>
          <p:cNvPr id="24" name="投影片編號版面配置區 3">
            <a:extLst>
              <a:ext uri="{FF2B5EF4-FFF2-40B4-BE49-F238E27FC236}">
                <a16:creationId xmlns:a16="http://schemas.microsoft.com/office/drawing/2014/main" id="{764EBB53-7326-4B4A-A3D2-AA07F1D2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816" y="6274002"/>
            <a:ext cx="385492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algn="ctr"/>
            <a:fld id="{4E268DDD-EEE6-4879-B4E6-44385E38643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933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6">
            <a:extLst>
              <a:ext uri="{FF2B5EF4-FFF2-40B4-BE49-F238E27FC236}">
                <a16:creationId xmlns:a16="http://schemas.microsoft.com/office/drawing/2014/main" id="{254E3359-96A0-48FB-AC83-F934062937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165" y="2113512"/>
            <a:ext cx="1221669" cy="850246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5400" b="1" i="0">
                <a:solidFill>
                  <a:schemeClr val="accent6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/>
              <a:t>01</a:t>
            </a:r>
            <a:endParaRPr lang="zh-TW" altLang="en-US" dirty="0"/>
          </a:p>
        </p:txBody>
      </p:sp>
      <p:sp>
        <p:nvSpPr>
          <p:cNvPr id="4" name="文字版面配置區 9">
            <a:extLst>
              <a:ext uri="{FF2B5EF4-FFF2-40B4-BE49-F238E27FC236}">
                <a16:creationId xmlns:a16="http://schemas.microsoft.com/office/drawing/2014/main" id="{2BF2991A-D659-483D-B98C-8457508388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3129949"/>
            <a:ext cx="9144000" cy="2842226"/>
          </a:xfrm>
        </p:spPr>
        <p:txBody>
          <a:bodyPr anchor="t"/>
          <a:lstStyle>
            <a:lvl1pPr algn="ctr">
              <a:lnSpc>
                <a:spcPct val="100000"/>
              </a:lnSpc>
              <a:buNone/>
              <a:defRPr sz="4800" b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請輸入標題文字</a:t>
            </a: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596D4B3A-AAF7-4449-A682-A32A117F3DE8}"/>
              </a:ext>
            </a:extLst>
          </p:cNvPr>
          <p:cNvSpPr/>
          <p:nvPr userDrawn="1"/>
        </p:nvSpPr>
        <p:spPr>
          <a:xfrm>
            <a:off x="11560597" y="6291710"/>
            <a:ext cx="329711" cy="329711"/>
          </a:xfrm>
          <a:prstGeom prst="ellipse">
            <a:avLst/>
          </a:prstGeom>
          <a:solidFill>
            <a:srgbClr val="B6D168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形 12">
            <a:extLst>
              <a:ext uri="{FF2B5EF4-FFF2-40B4-BE49-F238E27FC236}">
                <a16:creationId xmlns:a16="http://schemas.microsoft.com/office/drawing/2014/main" id="{010853D9-028D-4218-8EA9-1E129949EA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1422" y="810039"/>
            <a:ext cx="1800000" cy="1800000"/>
          </a:xfrm>
          <a:prstGeom prst="rect">
            <a:avLst/>
          </a:prstGeom>
        </p:spPr>
      </p:pic>
      <p:pic>
        <p:nvPicPr>
          <p:cNvPr id="14" name="圖形 13">
            <a:extLst>
              <a:ext uri="{FF2B5EF4-FFF2-40B4-BE49-F238E27FC236}">
                <a16:creationId xmlns:a16="http://schemas.microsoft.com/office/drawing/2014/main" id="{2794812A-2B52-4F1F-B180-9DB236320D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374296" y="816832"/>
            <a:ext cx="1800000" cy="1800000"/>
          </a:xfrm>
          <a:prstGeom prst="rect">
            <a:avLst/>
          </a:prstGeom>
        </p:spPr>
      </p:pic>
      <p:pic>
        <p:nvPicPr>
          <p:cNvPr id="15" name="圖形 14">
            <a:extLst>
              <a:ext uri="{FF2B5EF4-FFF2-40B4-BE49-F238E27FC236}">
                <a16:creationId xmlns:a16="http://schemas.microsoft.com/office/drawing/2014/main" id="{518EFC2E-AB7F-4F35-8EC4-3294E77FCB5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17703" y="810039"/>
            <a:ext cx="1800000" cy="1800000"/>
          </a:xfrm>
          <a:prstGeom prst="rect">
            <a:avLst/>
          </a:prstGeom>
        </p:spPr>
      </p:pic>
      <p:pic>
        <p:nvPicPr>
          <p:cNvPr id="16" name="圖形 15">
            <a:extLst>
              <a:ext uri="{FF2B5EF4-FFF2-40B4-BE49-F238E27FC236}">
                <a16:creationId xmlns:a16="http://schemas.microsoft.com/office/drawing/2014/main" id="{586C51E8-A8CA-40AA-A695-17E18DA54CD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997988" y="816832"/>
            <a:ext cx="1800000" cy="1800000"/>
          </a:xfrm>
          <a:prstGeom prst="rect">
            <a:avLst/>
          </a:prstGeom>
        </p:spPr>
      </p:pic>
      <p:sp>
        <p:nvSpPr>
          <p:cNvPr id="19" name="投影片編號版面配置區 3">
            <a:extLst>
              <a:ext uri="{FF2B5EF4-FFF2-40B4-BE49-F238E27FC236}">
                <a16:creationId xmlns:a16="http://schemas.microsoft.com/office/drawing/2014/main" id="{7F8D8C70-28D8-4266-B952-27D12FD28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755" y="6274002"/>
            <a:ext cx="385492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E268DDD-EEE6-4879-B4E6-44385E38643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306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F282D-DB87-4F47-B0DD-DA79801A08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0" y="440576"/>
            <a:ext cx="11067356" cy="59558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請輸入標題文字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3DBE37-EF47-4738-9D0A-222FAC47AFF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8649" y="1162423"/>
            <a:ext cx="11067357" cy="5255002"/>
          </a:xfrm>
        </p:spPr>
        <p:txBody>
          <a:bodyPr>
            <a:noAutofit/>
          </a:bodyPr>
          <a:lstStyle>
            <a:lvl1pPr marL="0" indent="-457200">
              <a:buFont typeface="Arial" panose="020B0604020202020204" pitchFamily="34" charset="0"/>
              <a:buChar char="•"/>
              <a:defRPr sz="2400" b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請輸入子標題文字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44B6A6B9-C183-452D-A09B-55FBE2C83393}"/>
              </a:ext>
            </a:extLst>
          </p:cNvPr>
          <p:cNvSpPr/>
          <p:nvPr userDrawn="1"/>
        </p:nvSpPr>
        <p:spPr>
          <a:xfrm>
            <a:off x="11560597" y="6291710"/>
            <a:ext cx="329711" cy="329711"/>
          </a:xfrm>
          <a:prstGeom prst="ellipse">
            <a:avLst/>
          </a:prstGeom>
          <a:solidFill>
            <a:srgbClr val="B6D168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投影片編號版面配置區 3">
            <a:extLst>
              <a:ext uri="{FF2B5EF4-FFF2-40B4-BE49-F238E27FC236}">
                <a16:creationId xmlns:a16="http://schemas.microsoft.com/office/drawing/2014/main" id="{EBAEB69A-53AC-4962-AD22-35E88B126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755" y="6274002"/>
            <a:ext cx="385492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E268DDD-EEE6-4879-B4E6-44385E38643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573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>
            <a:extLst>
              <a:ext uri="{FF2B5EF4-FFF2-40B4-BE49-F238E27FC236}">
                <a16:creationId xmlns:a16="http://schemas.microsoft.com/office/drawing/2014/main" id="{EC397D3E-2FBF-475D-8592-AB8703BBF7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1533525"/>
            <a:ext cx="10763250" cy="3771900"/>
          </a:xfrm>
        </p:spPr>
        <p:txBody>
          <a:bodyPr anchor="ctr"/>
          <a:lstStyle>
            <a:lvl1pPr algn="ctr">
              <a:buNone/>
              <a:defRPr sz="5400" b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/>
              <a:t>THANK YOU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498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D4B983E-A2B9-400B-972C-8EC74B544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FA6B6F-5BD9-43A6-9FD2-7A1CF28DE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49ACCC-E444-4D9B-A192-0B9CB6AAA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12C18B8-466B-4341-AEDF-64F871E5BBCF}" type="datetime1">
              <a:rPr lang="zh-TW" altLang="en-US" smtClean="0"/>
              <a:pPr/>
              <a:t>2021/6/6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6DD764-BBFD-45FF-AF9F-9CAB45FBB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3">
            <a:extLst>
              <a:ext uri="{FF2B5EF4-FFF2-40B4-BE49-F238E27FC236}">
                <a16:creationId xmlns:a16="http://schemas.microsoft.com/office/drawing/2014/main" id="{2A65A34C-1A34-4031-97E4-F78EF8B3E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755" y="6274002"/>
            <a:ext cx="385492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E268DDD-EEE6-4879-B4E6-44385E38643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677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9901C41A-C834-4E76-894F-BA00345A3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108</a:t>
            </a:r>
            <a:r>
              <a:rPr lang="zh-TW" altLang="en-US" dirty="0" smtClean="0"/>
              <a:t>年溫室</a:t>
            </a:r>
            <a:r>
              <a:rPr lang="zh-TW" altLang="en-US" dirty="0"/>
              <a:t>氣體盤查登錄排放</a:t>
            </a:r>
            <a:r>
              <a:rPr lang="zh-TW" altLang="en-US" dirty="0" smtClean="0"/>
              <a:t>量分析</a:t>
            </a:r>
            <a:endParaRPr lang="en-US" altLang="zh-TW" dirty="0"/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C6861259-3B2B-40B6-A2F3-54FA53C4ECC4}"/>
              </a:ext>
            </a:extLst>
          </p:cNvPr>
          <p:cNvSpPr txBox="1">
            <a:spLocks/>
          </p:cNvSpPr>
          <p:nvPr/>
        </p:nvSpPr>
        <p:spPr>
          <a:xfrm>
            <a:off x="11521594" y="6274002"/>
            <a:ext cx="385492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268DDD-EEE6-4879-B4E6-44385E38643E}" type="slidenum">
              <a:rPr lang="zh-TW" altLang="en-US" sz="1200">
                <a:solidFill>
                  <a:schemeClr val="bg2">
                    <a:lumMod val="50000"/>
                  </a:schemeClr>
                </a:solidFill>
              </a:rPr>
              <a:pPr algn="ctr"/>
              <a:t>1</a:t>
            </a:fld>
            <a:endParaRPr lang="zh-TW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415CBF6-881D-40BB-9704-8B8E702189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80" y="6048941"/>
            <a:ext cx="2216814" cy="609946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219759"/>
              </p:ext>
            </p:extLst>
          </p:nvPr>
        </p:nvGraphicFramePr>
        <p:xfrm>
          <a:off x="580212" y="1437959"/>
          <a:ext cx="11249215" cy="4016513"/>
        </p:xfrm>
        <a:graphic>
          <a:graphicData uri="http://schemas.openxmlformats.org/drawingml/2006/table">
            <a:tbl>
              <a:tblPr firstRow="1" bandRow="1"/>
              <a:tblGrid>
                <a:gridCol w="3586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7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2344">
                <a:tc>
                  <a:txBody>
                    <a:bodyPr/>
                    <a:lstStyle/>
                    <a:p>
                      <a:endParaRPr lang="zh-TW" altLang="en-US" sz="2500" dirty="0"/>
                    </a:p>
                  </a:txBody>
                  <a:tcPr marL="121920" marR="121920" marT="60960" marB="6096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sz="25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sz="25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169">
                <a:tc>
                  <a:txBody>
                    <a:bodyPr/>
                    <a:lstStyle/>
                    <a:p>
                      <a:endParaRPr lang="zh-TW" altLang="en-US" sz="2500" dirty="0"/>
                    </a:p>
                  </a:txBody>
                  <a:tcPr marL="121920" marR="121920" marT="60960" marB="6096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sz="25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sz="25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554964" y="1508952"/>
            <a:ext cx="3309769" cy="680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1867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各排放型式之溫室</a:t>
            </a:r>
            <a:r>
              <a:rPr lang="zh-TW" altLang="en-US" sz="1867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氣體</a:t>
            </a:r>
            <a:r>
              <a:rPr lang="zh-TW" altLang="en-US" sz="1867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排放</a:t>
            </a:r>
            <a:r>
              <a:rPr lang="en-US" altLang="zh-TW" sz="1867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/>
            </a:r>
            <a:br>
              <a:rPr lang="en-US" altLang="zh-TW" sz="1867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</a:br>
            <a:r>
              <a:rPr lang="en-US" altLang="zh-TW" sz="1867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(</a:t>
            </a:r>
            <a:r>
              <a:rPr lang="zh-TW" altLang="en-US" sz="1867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直接排放</a:t>
            </a:r>
            <a:r>
              <a:rPr lang="en-US" altLang="zh-TW" sz="1867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)</a:t>
            </a:r>
            <a:endParaRPr lang="zh-TW" altLang="en-US" sz="1867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17990" y="5363551"/>
            <a:ext cx="4010137" cy="596670"/>
          </a:xfrm>
          <a:prstGeom prst="rect">
            <a:avLst/>
          </a:prstGeom>
          <a:ln w="12700">
            <a:solidFill>
              <a:srgbClr val="FF7C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直接排放型式以燃料燃燒占比</a:t>
            </a:r>
            <a:r>
              <a:rPr lang="zh-TW" alt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最高</a:t>
            </a:r>
            <a:r>
              <a:rPr lang="en-US" altLang="zh-TW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(80.70%)</a:t>
            </a:r>
            <a:r>
              <a:rPr lang="zh-TW" alt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，其次為製程排放</a:t>
            </a:r>
            <a:r>
              <a:rPr lang="en-US" altLang="zh-TW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(18.98%)</a:t>
            </a:r>
            <a:endParaRPr lang="en-US" altLang="zh-TW" sz="1600" b="1" kern="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72081" y="5351076"/>
            <a:ext cx="3437262" cy="596670"/>
          </a:xfrm>
          <a:prstGeom prst="rect">
            <a:avLst/>
          </a:prstGeom>
          <a:ln w="12700">
            <a:solidFill>
              <a:srgbClr val="FF7C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defTabSz="1219170">
              <a:spcBef>
                <a:spcPts val="600"/>
              </a:spcBef>
              <a:buClr>
                <a:srgbClr val="000000"/>
              </a:buClr>
              <a:defRPr/>
            </a:pPr>
            <a:r>
              <a:rPr lang="zh-TW" alt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間接排放</a:t>
            </a:r>
            <a:r>
              <a:rPr lang="zh-TW" alt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型式主要為電力使用</a:t>
            </a:r>
            <a:r>
              <a:rPr lang="en-US" altLang="zh-TW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(87%)</a:t>
            </a:r>
            <a:r>
              <a:rPr lang="zh-TW" alt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，蒸汽使用則為</a:t>
            </a:r>
            <a:r>
              <a:rPr lang="en-US" altLang="zh-TW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13%</a:t>
            </a:r>
            <a:endParaRPr lang="en-US" altLang="zh-TW" sz="1600" b="1" kern="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181132" y="1545114"/>
            <a:ext cx="3437259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1867" b="1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間接排放</a:t>
            </a:r>
            <a:r>
              <a:rPr lang="zh-TW" altLang="en-US" sz="1867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型式分析</a:t>
            </a:r>
            <a:r>
              <a:rPr lang="en-US" altLang="zh-TW" sz="1867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/>
            </a:r>
            <a:br>
              <a:rPr lang="en-US" altLang="zh-TW" sz="1867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</a:br>
            <a:r>
              <a:rPr lang="en-US" altLang="zh-TW" sz="1867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41.34</a:t>
            </a:r>
            <a:r>
              <a:rPr lang="zh-TW" altLang="en-US" sz="14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百萬</a:t>
            </a:r>
            <a:r>
              <a:rPr lang="zh-TW" altLang="en-US" sz="1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公噸</a:t>
            </a:r>
          </a:p>
        </p:txBody>
      </p:sp>
      <p:sp>
        <p:nvSpPr>
          <p:cNvPr id="14" name="矩形 13"/>
          <p:cNvSpPr/>
          <p:nvPr/>
        </p:nvSpPr>
        <p:spPr>
          <a:xfrm>
            <a:off x="628650" y="1515721"/>
            <a:ext cx="3470853" cy="97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1867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各行業</a:t>
            </a:r>
            <a:r>
              <a:rPr lang="zh-TW" altLang="en-US" sz="1867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別</a:t>
            </a:r>
            <a:r>
              <a:rPr lang="zh-TW" altLang="en-US" sz="1867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排放統計</a:t>
            </a:r>
            <a:r>
              <a:rPr lang="en-US" altLang="zh-TW" sz="1867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(</a:t>
            </a:r>
            <a:r>
              <a:rPr lang="zh-TW" altLang="en-US" sz="1867" b="1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直接排放</a:t>
            </a:r>
            <a:r>
              <a:rPr lang="en-US" altLang="zh-TW" sz="1867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)</a:t>
            </a:r>
          </a:p>
          <a:p>
            <a:pPr algn="ctr" defTabSz="1219170">
              <a:buClr>
                <a:srgbClr val="000000"/>
              </a:buClr>
            </a:pPr>
            <a:r>
              <a:rPr lang="en-US" altLang="zh-TW" sz="1867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224.63</a:t>
            </a:r>
            <a:r>
              <a:rPr lang="zh-TW" altLang="en-US" sz="1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百萬公噸</a:t>
            </a:r>
          </a:p>
          <a:p>
            <a:pPr algn="ctr" defTabSz="1219170">
              <a:buClr>
                <a:srgbClr val="000000"/>
              </a:buClr>
            </a:pPr>
            <a:endParaRPr lang="zh-TW" altLang="en-US" sz="1867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2470" y="5357334"/>
            <a:ext cx="3541420" cy="596670"/>
          </a:xfrm>
          <a:prstGeom prst="rect">
            <a:avLst/>
          </a:prstGeom>
          <a:ln w="12700">
            <a:solidFill>
              <a:srgbClr val="FF7C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defTabSz="1219170">
              <a:spcBef>
                <a:spcPts val="600"/>
              </a:spcBef>
              <a:buClr>
                <a:srgbClr val="000000"/>
              </a:buClr>
              <a:defRPr/>
            </a:pPr>
            <a:r>
              <a:rPr lang="zh-TW" altLang="en-US" sz="1600" b="1" u="sng" kern="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電力</a:t>
            </a:r>
            <a:r>
              <a:rPr lang="zh-TW" altLang="en-US" sz="1600" b="1" u="sng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業</a:t>
            </a:r>
            <a:r>
              <a:rPr lang="zh-TW" alt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占比</a:t>
            </a:r>
            <a:r>
              <a:rPr lang="zh-TW" alt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最高</a:t>
            </a:r>
            <a:r>
              <a:rPr lang="en-US" altLang="zh-TW" sz="1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(</a:t>
            </a:r>
            <a:r>
              <a:rPr lang="en-US" altLang="zh-TW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5</a:t>
            </a:r>
            <a:r>
              <a:rPr lang="en-US" altLang="zh-TW" sz="1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3</a:t>
            </a:r>
            <a:r>
              <a:rPr lang="en-US" altLang="zh-TW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%)</a:t>
            </a:r>
            <a:r>
              <a:rPr lang="zh-TW" alt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，</a:t>
            </a:r>
            <a:r>
              <a:rPr lang="en-US" altLang="zh-TW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/>
            </a:r>
            <a:br>
              <a:rPr lang="en-US" altLang="zh-TW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</a:br>
            <a:r>
              <a:rPr lang="zh-TW" alt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其次為鋼鐵</a:t>
            </a:r>
            <a:r>
              <a:rPr lang="zh-TW" alt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業</a:t>
            </a:r>
            <a:r>
              <a:rPr lang="en-US" altLang="zh-TW" sz="1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(</a:t>
            </a:r>
            <a:r>
              <a:rPr lang="en-US" altLang="zh-TW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14%)</a:t>
            </a:r>
            <a:endParaRPr lang="en-US" altLang="zh-TW" sz="1600" b="1" kern="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16" name="圖表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448807"/>
              </p:ext>
            </p:extLst>
          </p:nvPr>
        </p:nvGraphicFramePr>
        <p:xfrm>
          <a:off x="7500326" y="2319246"/>
          <a:ext cx="4798872" cy="2748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文字方塊 1"/>
          <p:cNvSpPr txBox="1"/>
          <p:nvPr/>
        </p:nvSpPr>
        <p:spPr>
          <a:xfrm>
            <a:off x="2441159" y="4902847"/>
            <a:ext cx="1856478" cy="2414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業別</a:t>
            </a:r>
            <a:r>
              <a:rPr lang="en-US" altLang="zh-TW" sz="1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1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排放</a:t>
            </a:r>
            <a:r>
              <a:rPr lang="zh-TW" altLang="en-US" sz="1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量占比</a:t>
            </a:r>
            <a:r>
              <a:rPr lang="en-US" altLang="zh-TW" sz="1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1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家數</a:t>
            </a:r>
            <a:r>
              <a:rPr lang="en-US" altLang="zh-TW" sz="1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1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8" name="圖表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511377"/>
              </p:ext>
            </p:extLst>
          </p:nvPr>
        </p:nvGraphicFramePr>
        <p:xfrm>
          <a:off x="-274427" y="2335251"/>
          <a:ext cx="4960041" cy="279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文字方塊 1"/>
          <p:cNvSpPr txBox="1"/>
          <p:nvPr/>
        </p:nvSpPr>
        <p:spPr>
          <a:xfrm>
            <a:off x="5573318" y="4928633"/>
            <a:ext cx="2272219" cy="22648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排放</a:t>
            </a:r>
            <a:r>
              <a:rPr lang="zh-TW" altLang="en-US" sz="1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型式</a:t>
            </a:r>
            <a:r>
              <a:rPr lang="en-US" altLang="zh-TW" sz="1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1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排放量</a:t>
            </a:r>
            <a:r>
              <a:rPr lang="en-US" altLang="zh-TW" sz="1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百萬</a:t>
            </a:r>
            <a:r>
              <a:rPr lang="en-US" altLang="zh-TW" sz="1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tCO</a:t>
            </a:r>
            <a:r>
              <a:rPr lang="en-US" altLang="zh-TW" sz="1000" baseline="-25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1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e),</a:t>
            </a:r>
            <a:r>
              <a:rPr lang="zh-TW" altLang="en-US" sz="1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占比</a:t>
            </a:r>
            <a:r>
              <a:rPr lang="en-US" altLang="zh-TW" sz="1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1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1" name="圖表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441709"/>
              </p:ext>
            </p:extLst>
          </p:nvPr>
        </p:nvGraphicFramePr>
        <p:xfrm>
          <a:off x="3923848" y="23910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0755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9901C41A-C834-4E76-894F-BA00345A3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975" y="334936"/>
            <a:ext cx="11067356" cy="595586"/>
          </a:xfrm>
        </p:spPr>
        <p:txBody>
          <a:bodyPr/>
          <a:lstStyle/>
          <a:p>
            <a:r>
              <a:rPr lang="zh-TW" altLang="en-US" dirty="0" smtClean="0"/>
              <a:t>製造業溫室氣體排放</a:t>
            </a:r>
            <a:r>
              <a:rPr lang="zh-TW" altLang="en-US" dirty="0"/>
              <a:t>量近年變化</a:t>
            </a:r>
            <a:r>
              <a:rPr lang="zh-TW" altLang="en-US" dirty="0" smtClean="0"/>
              <a:t>趨勢</a:t>
            </a:r>
            <a:endParaRPr lang="zh-TW" altLang="en-US" dirty="0"/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C6861259-3B2B-40B6-A2F3-54FA53C4ECC4}"/>
              </a:ext>
            </a:extLst>
          </p:cNvPr>
          <p:cNvSpPr txBox="1">
            <a:spLocks/>
          </p:cNvSpPr>
          <p:nvPr/>
        </p:nvSpPr>
        <p:spPr>
          <a:xfrm>
            <a:off x="11521594" y="6274002"/>
            <a:ext cx="385492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268DDD-EEE6-4879-B4E6-44385E38643E}" type="slidenum">
              <a:rPr lang="zh-TW" altLang="en-US" sz="1200">
                <a:solidFill>
                  <a:schemeClr val="bg2">
                    <a:lumMod val="50000"/>
                  </a:schemeClr>
                </a:solidFill>
              </a:rPr>
              <a:pPr algn="ctr"/>
              <a:t>2</a:t>
            </a:fld>
            <a:endParaRPr lang="zh-TW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415CBF6-881D-40BB-9704-8B8E702189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87" y="6173562"/>
            <a:ext cx="2216814" cy="609946"/>
          </a:xfrm>
          <a:prstGeom prst="rect">
            <a:avLst/>
          </a:prstGeom>
        </p:spPr>
      </p:pic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938482"/>
              </p:ext>
            </p:extLst>
          </p:nvPr>
        </p:nvGraphicFramePr>
        <p:xfrm>
          <a:off x="87476" y="762971"/>
          <a:ext cx="11468527" cy="513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116168" y="57104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複合年均</a:t>
            </a:r>
            <a:endParaRPr lang="en-US" altLang="zh-TW" sz="14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成長率</a:t>
            </a:r>
            <a:endParaRPr lang="zh-TW" altLang="en-US" sz="1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7726" y="5847385"/>
            <a:ext cx="85792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-0.31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%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04917" y="5841547"/>
            <a:ext cx="85792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-4.56%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20926" y="5837763"/>
            <a:ext cx="76976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6.44%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81408" y="5846657"/>
            <a:ext cx="76976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0.37%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41890" y="5835692"/>
            <a:ext cx="76976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1.35%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97495" y="5846657"/>
            <a:ext cx="85792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-0.65%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41264" y="5835008"/>
            <a:ext cx="85792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-1.26%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30517" y="5835008"/>
            <a:ext cx="85792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-2.23%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412117" y="5819431"/>
            <a:ext cx="85792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-1.81%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439994" y="5802733"/>
            <a:ext cx="85792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-2.49%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5666" y="6424645"/>
            <a:ext cx="6288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備註：「複合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年均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成長率」係指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在一段特定期間內的年度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增長率，計算公式為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407" y="6287956"/>
            <a:ext cx="2692013" cy="5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67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329</Words>
  <Application>Microsoft Office PowerPoint</Application>
  <PresentationFormat>寬螢幕</PresentationFormat>
  <Paragraphs>91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Times New Roman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i-pc-141</dc:creator>
  <cp:lastModifiedBy>葉惠芬</cp:lastModifiedBy>
  <cp:revision>83</cp:revision>
  <dcterms:created xsi:type="dcterms:W3CDTF">2020-09-15T08:40:24Z</dcterms:created>
  <dcterms:modified xsi:type="dcterms:W3CDTF">2021-06-06T12:46:13Z</dcterms:modified>
</cp:coreProperties>
</file>