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9"/>
  </p:notesMasterIdLst>
  <p:sldIdLst>
    <p:sldId id="258" r:id="rId2"/>
    <p:sldId id="256" r:id="rId3"/>
    <p:sldId id="259" r:id="rId4"/>
    <p:sldId id="261" r:id="rId5"/>
    <p:sldId id="262" r:id="rId6"/>
    <p:sldId id="263" r:id="rId7"/>
    <p:sldId id="264" r:id="rId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1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FCA338-F93A-41E0-B3FC-CFDFE87967FA}" type="datetimeFigureOut">
              <a:rPr lang="zh-TW" altLang="en-US" smtClean="0"/>
              <a:pPr/>
              <a:t>2015/9/19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A87491-DBED-4270-8A88-26B508175EB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87491-DBED-4270-8A88-26B508175EB1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727FC-30B1-4EAD-A339-878DC874F57B}" type="datetimeFigureOut">
              <a:rPr lang="zh-TW" altLang="en-US" smtClean="0"/>
              <a:pPr/>
              <a:t>2015/9/19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3ADEE-280D-473A-A3D3-B74C744F018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727FC-30B1-4EAD-A339-878DC874F57B}" type="datetimeFigureOut">
              <a:rPr lang="zh-TW" altLang="en-US" smtClean="0"/>
              <a:pPr/>
              <a:t>2015/9/19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3ADEE-280D-473A-A3D3-B74C744F018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727FC-30B1-4EAD-A339-878DC874F57B}" type="datetimeFigureOut">
              <a:rPr lang="zh-TW" altLang="en-US" smtClean="0"/>
              <a:pPr/>
              <a:t>2015/9/19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3ADEE-280D-473A-A3D3-B74C744F018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727FC-30B1-4EAD-A339-878DC874F57B}" type="datetimeFigureOut">
              <a:rPr lang="zh-TW" altLang="en-US" smtClean="0"/>
              <a:pPr/>
              <a:t>2015/9/19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3ADEE-280D-473A-A3D3-B74C744F018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727FC-30B1-4EAD-A339-878DC874F57B}" type="datetimeFigureOut">
              <a:rPr lang="zh-TW" altLang="en-US" smtClean="0"/>
              <a:pPr/>
              <a:t>2015/9/19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3ADEE-280D-473A-A3D3-B74C744F018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727FC-30B1-4EAD-A339-878DC874F57B}" type="datetimeFigureOut">
              <a:rPr lang="zh-TW" altLang="en-US" smtClean="0"/>
              <a:pPr/>
              <a:t>2015/9/19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3ADEE-280D-473A-A3D3-B74C744F018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727FC-30B1-4EAD-A339-878DC874F57B}" type="datetimeFigureOut">
              <a:rPr lang="zh-TW" altLang="en-US" smtClean="0"/>
              <a:pPr/>
              <a:t>2015/9/19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3ADEE-280D-473A-A3D3-B74C744F018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727FC-30B1-4EAD-A339-878DC874F57B}" type="datetimeFigureOut">
              <a:rPr lang="zh-TW" altLang="en-US" smtClean="0"/>
              <a:pPr/>
              <a:t>2015/9/19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3ADEE-280D-473A-A3D3-B74C744F018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727FC-30B1-4EAD-A339-878DC874F57B}" type="datetimeFigureOut">
              <a:rPr lang="zh-TW" altLang="en-US" smtClean="0"/>
              <a:pPr/>
              <a:t>2015/9/19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3ADEE-280D-473A-A3D3-B74C744F018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727FC-30B1-4EAD-A339-878DC874F57B}" type="datetimeFigureOut">
              <a:rPr lang="zh-TW" altLang="en-US" smtClean="0"/>
              <a:pPr/>
              <a:t>2015/9/19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33ADEE-280D-473A-A3D3-B74C744F018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727FC-30B1-4EAD-A339-878DC874F57B}" type="datetimeFigureOut">
              <a:rPr lang="zh-TW" altLang="en-US" smtClean="0"/>
              <a:pPr/>
              <a:t>2015/9/19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3ADEE-280D-473A-A3D3-B74C744F018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EA4727FC-30B1-4EAD-A339-878DC874F57B}" type="datetimeFigureOut">
              <a:rPr lang="zh-TW" altLang="en-US" smtClean="0"/>
              <a:pPr/>
              <a:t>2015/9/19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1D33ADEE-280D-473A-A3D3-B74C744F018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11560" y="2060848"/>
            <a:ext cx="806489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5400" dirty="0" smtClean="0">
                <a:latin typeface="KaiTi" pitchFamily="49" charset="-122"/>
                <a:ea typeface="KaiTi" pitchFamily="49" charset="-122"/>
              </a:rPr>
              <a:t>認識殺蚊蟲的</a:t>
            </a:r>
            <a:endParaRPr lang="en-US" altLang="zh-TW" sz="5400" dirty="0" smtClean="0">
              <a:latin typeface="KaiTi" pitchFamily="49" charset="-122"/>
              <a:ea typeface="KaiTi" pitchFamily="49" charset="-122"/>
            </a:endParaRPr>
          </a:p>
          <a:p>
            <a:r>
              <a:rPr lang="zh-TW" altLang="en-US" sz="5400" dirty="0" smtClean="0">
                <a:latin typeface="KaiTi" pitchFamily="49" charset="-122"/>
                <a:ea typeface="KaiTi" pitchFamily="49" charset="-122"/>
              </a:rPr>
              <a:t>環境衛生用藥及蚊蟲種類</a:t>
            </a:r>
            <a:endParaRPr lang="zh-TW" altLang="en-US" sz="5400" dirty="0">
              <a:latin typeface="KaiTi" pitchFamily="49" charset="-122"/>
              <a:ea typeface="KaiTi" pitchFamily="49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987598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6336704" y="692696"/>
            <a:ext cx="2699792" cy="604867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107504" y="692696"/>
            <a:ext cx="6120680" cy="604867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28" name="Picture 4" descr="C:\Users\cmtsai.EPAIS\Downloads\DSC_0572.JPG"/>
          <p:cNvPicPr>
            <a:picLocks noChangeAspect="1" noChangeArrowheads="1"/>
          </p:cNvPicPr>
          <p:nvPr/>
        </p:nvPicPr>
        <p:blipFill>
          <a:blip r:embed="rId3" cstate="print"/>
          <a:srcRect l="4423" r="14859" b="251"/>
          <a:stretch>
            <a:fillRect/>
          </a:stretch>
        </p:blipFill>
        <p:spPr bwMode="auto">
          <a:xfrm>
            <a:off x="6768752" y="1916832"/>
            <a:ext cx="2016224" cy="21145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9" name="Picture 5" descr="C:\Users\cmtsai.EPAIS\Downloads\DSC_0574.JPG"/>
          <p:cNvPicPr>
            <a:picLocks noChangeAspect="1" noChangeArrowheads="1"/>
          </p:cNvPicPr>
          <p:nvPr/>
        </p:nvPicPr>
        <p:blipFill>
          <a:blip r:embed="rId4" cstate="print"/>
          <a:srcRect l="17719" r="24204" b="-1499"/>
          <a:stretch>
            <a:fillRect/>
          </a:stretch>
        </p:blipFill>
        <p:spPr bwMode="auto">
          <a:xfrm>
            <a:off x="179512" y="1268760"/>
            <a:ext cx="1978278" cy="2088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圓角矩形 1"/>
          <p:cNvSpPr/>
          <p:nvPr/>
        </p:nvSpPr>
        <p:spPr>
          <a:xfrm>
            <a:off x="6624736" y="4149080"/>
            <a:ext cx="2267744" cy="1944216"/>
          </a:xfrm>
          <a:prstGeom prst="roundRect">
            <a:avLst/>
          </a:prstGeom>
          <a:blipFill>
            <a:blip r:embed="rId5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9875" indent="-269875"/>
            <a:r>
              <a:rPr lang="en-US" altLang="zh-TW" dirty="0" smtClean="0">
                <a:solidFill>
                  <a:srgbClr val="002060"/>
                </a:solidFill>
                <a:latin typeface="+mj-ea"/>
              </a:rPr>
              <a:t>●</a:t>
            </a:r>
            <a:r>
              <a:rPr lang="zh-TW" altLang="en-US" dirty="0" smtClean="0">
                <a:solidFill>
                  <a:srgbClr val="002060"/>
                </a:solidFill>
                <a:latin typeface="+mj-ea"/>
              </a:rPr>
              <a:t>由衛生、環保機關及病媒防治業者使用</a:t>
            </a:r>
            <a:endParaRPr lang="en-US" altLang="zh-TW" dirty="0" smtClean="0">
              <a:solidFill>
                <a:srgbClr val="002060"/>
              </a:solidFill>
              <a:latin typeface="+mj-ea"/>
            </a:endParaRPr>
          </a:p>
          <a:p>
            <a:pPr marL="269875" indent="-269875"/>
            <a:r>
              <a:rPr lang="zh-TW" altLang="en-US" dirty="0" smtClean="0">
                <a:solidFill>
                  <a:srgbClr val="002060"/>
                </a:solidFill>
                <a:latin typeface="+mj-ea"/>
                <a:ea typeface="+mj-ea"/>
              </a:rPr>
              <a:t>●</a:t>
            </a:r>
            <a:r>
              <a:rPr lang="zh-TW" altLang="en-US" dirty="0">
                <a:solidFill>
                  <a:srgbClr val="002060"/>
                </a:solidFill>
                <a:latin typeface="+mj-ea"/>
                <a:ea typeface="+mj-ea"/>
              </a:rPr>
              <a:t>殺成蚊劑的特殊環境</a:t>
            </a:r>
            <a:r>
              <a:rPr lang="zh-TW" altLang="en-US" dirty="0" smtClean="0">
                <a:solidFill>
                  <a:srgbClr val="002060"/>
                </a:solidFill>
                <a:latin typeface="+mj-ea"/>
                <a:ea typeface="+mj-ea"/>
              </a:rPr>
              <a:t>用藥</a:t>
            </a:r>
            <a:endParaRPr lang="en-US" altLang="zh-TW" dirty="0" smtClean="0">
              <a:solidFill>
                <a:srgbClr val="002060"/>
              </a:solidFill>
              <a:latin typeface="+mj-ea"/>
              <a:ea typeface="+mj-ea"/>
            </a:endParaRPr>
          </a:p>
          <a:p>
            <a:pPr marL="269875" indent="-269875"/>
            <a:r>
              <a:rPr lang="zh-TW" altLang="zh-TW" dirty="0" smtClean="0">
                <a:solidFill>
                  <a:srgbClr val="002060"/>
                </a:solidFill>
                <a:latin typeface="+mj-ea"/>
                <a:ea typeface="+mj-ea"/>
              </a:rPr>
              <a:t>●</a:t>
            </a:r>
            <a:r>
              <a:rPr lang="zh-TW" altLang="en-US" dirty="0">
                <a:solidFill>
                  <a:srgbClr val="002060"/>
                </a:solidFill>
                <a:latin typeface="+mj-ea"/>
                <a:ea typeface="+mj-ea"/>
              </a:rPr>
              <a:t>須以特殊器材才可</a:t>
            </a:r>
            <a:r>
              <a:rPr lang="zh-TW" altLang="en-US" dirty="0" smtClean="0">
                <a:solidFill>
                  <a:srgbClr val="002060"/>
                </a:solidFill>
                <a:latin typeface="+mj-ea"/>
                <a:ea typeface="+mj-ea"/>
              </a:rPr>
              <a:t>使用</a:t>
            </a:r>
            <a:endParaRPr lang="zh-TW" altLang="en-US" dirty="0">
              <a:solidFill>
                <a:srgbClr val="002060"/>
              </a:solidFill>
              <a:latin typeface="+mj-ea"/>
              <a:ea typeface="+mj-ea"/>
            </a:endParaRPr>
          </a:p>
        </p:txBody>
      </p:sp>
      <p:sp>
        <p:nvSpPr>
          <p:cNvPr id="3" name="圓角矩形 2"/>
          <p:cNvSpPr/>
          <p:nvPr/>
        </p:nvSpPr>
        <p:spPr>
          <a:xfrm>
            <a:off x="179512" y="3429000"/>
            <a:ext cx="5832648" cy="1152128"/>
          </a:xfrm>
          <a:prstGeom prst="roundRect">
            <a:avLst/>
          </a:prstGeom>
          <a:blipFill>
            <a:blip r:embed="rId5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9875" indent="-269875"/>
            <a:r>
              <a:rPr lang="zh-TW" altLang="en-US" dirty="0">
                <a:solidFill>
                  <a:srgbClr val="002060"/>
                </a:solidFill>
                <a:latin typeface="+mj-ea"/>
                <a:ea typeface="+mj-ea"/>
              </a:rPr>
              <a:t>●殺成蚊劑的一般環境</a:t>
            </a:r>
            <a:r>
              <a:rPr lang="zh-TW" altLang="en-US" dirty="0" smtClean="0">
                <a:solidFill>
                  <a:srgbClr val="002060"/>
                </a:solidFill>
                <a:latin typeface="+mj-ea"/>
                <a:ea typeface="+mj-ea"/>
              </a:rPr>
              <a:t>用藥</a:t>
            </a:r>
            <a:endParaRPr lang="en-US" altLang="zh-TW" dirty="0" smtClean="0">
              <a:solidFill>
                <a:srgbClr val="002060"/>
              </a:solidFill>
              <a:latin typeface="+mj-ea"/>
              <a:ea typeface="+mj-ea"/>
            </a:endParaRPr>
          </a:p>
          <a:p>
            <a:pPr marL="269875" indent="-269875"/>
            <a:r>
              <a:rPr lang="zh-TW" altLang="en-US" dirty="0" smtClean="0">
                <a:solidFill>
                  <a:srgbClr val="002060"/>
                </a:solidFill>
                <a:latin typeface="+mj-ea"/>
                <a:ea typeface="+mj-ea"/>
              </a:rPr>
              <a:t>●</a:t>
            </a:r>
            <a:r>
              <a:rPr lang="zh-TW" altLang="en-US" dirty="0">
                <a:solidFill>
                  <a:srgbClr val="002060"/>
                </a:solidFill>
                <a:latin typeface="+mj-ea"/>
                <a:ea typeface="+mj-ea"/>
              </a:rPr>
              <a:t>民眾可於超商、量販店、雜貨店等處</a:t>
            </a:r>
            <a:r>
              <a:rPr lang="zh-TW" altLang="en-US" dirty="0" smtClean="0">
                <a:solidFill>
                  <a:srgbClr val="002060"/>
                </a:solidFill>
                <a:latin typeface="+mj-ea"/>
                <a:ea typeface="+mj-ea"/>
              </a:rPr>
              <a:t>購買</a:t>
            </a:r>
            <a:endParaRPr lang="en-US" altLang="zh-TW" dirty="0" smtClean="0">
              <a:solidFill>
                <a:srgbClr val="002060"/>
              </a:solidFill>
              <a:latin typeface="+mj-ea"/>
              <a:ea typeface="+mj-ea"/>
            </a:endParaRPr>
          </a:p>
          <a:p>
            <a:pPr marL="269875" indent="-269875"/>
            <a:r>
              <a:rPr lang="zh-TW" altLang="zh-TW" dirty="0" smtClean="0">
                <a:solidFill>
                  <a:srgbClr val="002060"/>
                </a:solidFill>
                <a:latin typeface="+mj-ea"/>
                <a:ea typeface="+mj-ea"/>
              </a:rPr>
              <a:t>●</a:t>
            </a:r>
            <a:r>
              <a:rPr lang="zh-TW" altLang="en-US" dirty="0">
                <a:solidFill>
                  <a:srgbClr val="002060"/>
                </a:solidFill>
                <a:latin typeface="+mj-ea"/>
                <a:ea typeface="+mj-ea"/>
              </a:rPr>
              <a:t>以空間噴灑法使用，直接朝空中</a:t>
            </a:r>
            <a:r>
              <a:rPr lang="zh-TW" altLang="en-US" dirty="0" smtClean="0">
                <a:solidFill>
                  <a:srgbClr val="002060"/>
                </a:solidFill>
                <a:latin typeface="+mj-ea"/>
                <a:ea typeface="+mj-ea"/>
              </a:rPr>
              <a:t>噴灑</a:t>
            </a:r>
            <a:endParaRPr lang="zh-TW" altLang="en-US" dirty="0">
              <a:solidFill>
                <a:srgbClr val="002060"/>
              </a:solidFill>
              <a:latin typeface="+mj-ea"/>
              <a:ea typeface="+mj-ea"/>
            </a:endParaRPr>
          </a:p>
        </p:txBody>
      </p:sp>
      <p:pic>
        <p:nvPicPr>
          <p:cNvPr id="6" name="Picture 4" descr="蚊香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23728" y="1268760"/>
            <a:ext cx="180020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液體電蚊香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23928" y="1268760"/>
            <a:ext cx="205417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圓角矩形 7"/>
          <p:cNvSpPr/>
          <p:nvPr/>
        </p:nvSpPr>
        <p:spPr>
          <a:xfrm>
            <a:off x="2771800" y="5013176"/>
            <a:ext cx="3384376" cy="1656184"/>
          </a:xfrm>
          <a:prstGeom prst="roundRect">
            <a:avLst/>
          </a:prstGeom>
          <a:blipFill>
            <a:blip r:embed="rId5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9875" indent="-269875"/>
            <a:r>
              <a:rPr lang="zh-TW" altLang="en-US" dirty="0">
                <a:solidFill>
                  <a:srgbClr val="002060"/>
                </a:solidFill>
                <a:latin typeface="+mj-ea"/>
                <a:ea typeface="+mj-ea"/>
              </a:rPr>
              <a:t>●殺幼蚊劑的一般環境</a:t>
            </a:r>
            <a:r>
              <a:rPr lang="zh-TW" altLang="en-US" dirty="0" smtClean="0">
                <a:solidFill>
                  <a:srgbClr val="002060"/>
                </a:solidFill>
                <a:latin typeface="+mj-ea"/>
                <a:ea typeface="+mj-ea"/>
              </a:rPr>
              <a:t>用藥</a:t>
            </a:r>
            <a:endParaRPr lang="en-US" altLang="zh-TW" dirty="0" smtClean="0">
              <a:solidFill>
                <a:srgbClr val="002060"/>
              </a:solidFill>
              <a:latin typeface="+mj-ea"/>
              <a:ea typeface="+mj-ea"/>
            </a:endParaRPr>
          </a:p>
          <a:p>
            <a:pPr marL="269875" indent="-269875"/>
            <a:r>
              <a:rPr lang="zh-TW" altLang="en-US" dirty="0" smtClean="0">
                <a:solidFill>
                  <a:srgbClr val="002060"/>
                </a:solidFill>
                <a:latin typeface="+mj-ea"/>
                <a:ea typeface="+mj-ea"/>
              </a:rPr>
              <a:t>●</a:t>
            </a:r>
            <a:r>
              <a:rPr lang="zh-TW" altLang="zh-TW" dirty="0">
                <a:solidFill>
                  <a:srgbClr val="002060"/>
                </a:solidFill>
                <a:latin typeface="+mj-ea"/>
                <a:ea typeface="+mj-ea"/>
              </a:rPr>
              <a:t>藥劑投在有</a:t>
            </a:r>
            <a:r>
              <a:rPr lang="zh-TW" altLang="en-US" dirty="0">
                <a:solidFill>
                  <a:srgbClr val="002060"/>
                </a:solidFill>
                <a:latin typeface="+mj-ea"/>
                <a:ea typeface="+mj-ea"/>
              </a:rPr>
              <a:t>幼蚊</a:t>
            </a:r>
            <a:r>
              <a:rPr lang="en-US" altLang="zh-TW" dirty="0">
                <a:solidFill>
                  <a:srgbClr val="002060"/>
                </a:solidFill>
                <a:latin typeface="+mj-ea"/>
                <a:ea typeface="+mj-ea"/>
              </a:rPr>
              <a:t>(</a:t>
            </a:r>
            <a:r>
              <a:rPr lang="zh-TW" altLang="zh-TW" dirty="0">
                <a:solidFill>
                  <a:srgbClr val="002060"/>
                </a:solidFill>
                <a:latin typeface="+mj-ea"/>
                <a:ea typeface="+mj-ea"/>
              </a:rPr>
              <a:t>孑孓</a:t>
            </a:r>
            <a:r>
              <a:rPr lang="en-US" altLang="zh-TW" dirty="0">
                <a:solidFill>
                  <a:srgbClr val="002060"/>
                </a:solidFill>
                <a:latin typeface="+mj-ea"/>
                <a:ea typeface="+mj-ea"/>
              </a:rPr>
              <a:t>)</a:t>
            </a:r>
            <a:r>
              <a:rPr lang="zh-TW" altLang="zh-TW" dirty="0">
                <a:solidFill>
                  <a:srgbClr val="002060"/>
                </a:solidFill>
                <a:latin typeface="+mj-ea"/>
                <a:ea typeface="+mj-ea"/>
              </a:rPr>
              <a:t>孳生的</a:t>
            </a:r>
            <a:r>
              <a:rPr lang="zh-TW" altLang="zh-TW" dirty="0" smtClean="0">
                <a:solidFill>
                  <a:srgbClr val="002060"/>
                </a:solidFill>
                <a:latin typeface="+mj-ea"/>
                <a:ea typeface="+mj-ea"/>
              </a:rPr>
              <a:t>場所</a:t>
            </a:r>
            <a:endParaRPr lang="en-US" altLang="zh-TW" dirty="0" smtClean="0">
              <a:solidFill>
                <a:srgbClr val="002060"/>
              </a:solidFill>
              <a:latin typeface="+mj-ea"/>
              <a:ea typeface="+mj-ea"/>
            </a:endParaRPr>
          </a:p>
          <a:p>
            <a:pPr marL="269875" indent="-269875"/>
            <a:r>
              <a:rPr lang="zh-TW" altLang="zh-TW" dirty="0" smtClean="0">
                <a:solidFill>
                  <a:srgbClr val="002060"/>
                </a:solidFill>
                <a:latin typeface="+mj-ea"/>
                <a:ea typeface="+mj-ea"/>
              </a:rPr>
              <a:t>●</a:t>
            </a:r>
            <a:r>
              <a:rPr lang="zh-TW" altLang="zh-TW" dirty="0">
                <a:solidFill>
                  <a:srgbClr val="002060"/>
                </a:solidFill>
                <a:latin typeface="+mj-ea"/>
                <a:ea typeface="+mj-ea"/>
              </a:rPr>
              <a:t>本藥劑使用後，只會讓</a:t>
            </a:r>
            <a:r>
              <a:rPr lang="zh-TW" altLang="en-US" dirty="0">
                <a:solidFill>
                  <a:srgbClr val="002060"/>
                </a:solidFill>
                <a:latin typeface="+mj-ea"/>
                <a:ea typeface="+mj-ea"/>
              </a:rPr>
              <a:t>幼蚊</a:t>
            </a:r>
            <a:r>
              <a:rPr lang="zh-TW" altLang="zh-TW" dirty="0">
                <a:solidFill>
                  <a:srgbClr val="002060"/>
                </a:solidFill>
                <a:latin typeface="+mj-ea"/>
                <a:ea typeface="+mj-ea"/>
              </a:rPr>
              <a:t>無法變成</a:t>
            </a:r>
            <a:r>
              <a:rPr lang="zh-TW" altLang="en-US" dirty="0">
                <a:solidFill>
                  <a:srgbClr val="002060"/>
                </a:solidFill>
                <a:latin typeface="+mj-ea"/>
                <a:ea typeface="+mj-ea"/>
              </a:rPr>
              <a:t>成</a:t>
            </a:r>
            <a:r>
              <a:rPr lang="zh-TW" altLang="zh-TW" dirty="0">
                <a:solidFill>
                  <a:srgbClr val="002060"/>
                </a:solidFill>
                <a:latin typeface="+mj-ea"/>
                <a:ea typeface="+mj-ea"/>
              </a:rPr>
              <a:t>蚊</a:t>
            </a:r>
            <a:endParaRPr lang="zh-TW" altLang="en-US" dirty="0">
              <a:solidFill>
                <a:srgbClr val="002060"/>
              </a:solidFill>
              <a:latin typeface="+mj-ea"/>
              <a:ea typeface="+mj-e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/>
          <a:srcRect l="4861" t="16716" r="9204" b="6110"/>
          <a:stretch>
            <a:fillRect/>
          </a:stretch>
        </p:blipFill>
        <p:spPr bwMode="auto">
          <a:xfrm>
            <a:off x="179512" y="5013176"/>
            <a:ext cx="2448272" cy="1669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文字方塊 10"/>
          <p:cNvSpPr txBox="1"/>
          <p:nvPr/>
        </p:nvSpPr>
        <p:spPr>
          <a:xfrm>
            <a:off x="2627784" y="0"/>
            <a:ext cx="38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latin typeface="KaiTi" pitchFamily="49" charset="-122"/>
                <a:ea typeface="KaiTi" pitchFamily="49" charset="-122"/>
                <a:cs typeface="Microsoft Himalaya" pitchFamily="2" charset="0"/>
              </a:rPr>
              <a:t>認識環境衛生用藥</a:t>
            </a:r>
            <a:endParaRPr lang="zh-TW" altLang="en-US" sz="3200" b="1" dirty="0">
              <a:latin typeface="KaiTi" pitchFamily="49" charset="-122"/>
              <a:ea typeface="KaiTi" pitchFamily="49" charset="-122"/>
              <a:cs typeface="Microsoft Himalaya" pitchFamily="2" charset="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1259632" y="611977"/>
            <a:ext cx="36004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TW" alt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一般環境衛生用藥</a:t>
            </a:r>
            <a:endParaRPr lang="zh-TW" alt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6804248" y="764704"/>
            <a:ext cx="1872208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TW" altLang="en-US" sz="32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特殊環境衛生用藥</a:t>
            </a:r>
            <a:endParaRPr lang="zh-TW" altLang="en-US" sz="32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圓角矩形 1"/>
          <p:cNvSpPr/>
          <p:nvPr/>
        </p:nvSpPr>
        <p:spPr>
          <a:xfrm>
            <a:off x="2285984" y="1000108"/>
            <a:ext cx="5000660" cy="2779062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9875" indent="-269875" algn="just">
              <a:lnSpc>
                <a:spcPct val="150000"/>
              </a:lnSpc>
            </a:pPr>
            <a:r>
              <a:rPr lang="zh-TW" altLang="en-US" dirty="0">
                <a:solidFill>
                  <a:srgbClr val="002060"/>
                </a:solidFill>
                <a:latin typeface="+mj-ea"/>
                <a:ea typeface="+mj-ea"/>
              </a:rPr>
              <a:t>●</a:t>
            </a:r>
            <a:r>
              <a:rPr lang="zh-TW" altLang="en-US" dirty="0" smtClean="0">
                <a:solidFill>
                  <a:srgbClr val="002060"/>
                </a:solidFill>
                <a:latin typeface="+mj-ea"/>
                <a:ea typeface="+mj-ea"/>
              </a:rPr>
              <a:t>一般環境用藥防蚊劑是由環保署所核准登記，許可證字號為「環署衛製字第○ ○ ○號」、 「環署衛輸字第○ ○ ○號」，選購時應詳閱產品</a:t>
            </a:r>
            <a:r>
              <a:rPr lang="zh-TW" altLang="en-US" dirty="0" smtClean="0">
                <a:solidFill>
                  <a:srgbClr val="002060"/>
                </a:solidFill>
                <a:latin typeface="+mj-ea"/>
                <a:ea typeface="+mj-ea"/>
              </a:rPr>
              <a:t>標示內容</a:t>
            </a:r>
            <a:endParaRPr lang="en-US" altLang="zh-TW" dirty="0" smtClean="0">
              <a:solidFill>
                <a:srgbClr val="002060"/>
              </a:solidFill>
              <a:latin typeface="+mj-ea"/>
              <a:ea typeface="+mj-ea"/>
            </a:endParaRPr>
          </a:p>
          <a:p>
            <a:pPr marL="269875" indent="-269875" algn="just">
              <a:lnSpc>
                <a:spcPct val="150000"/>
              </a:lnSpc>
            </a:pPr>
            <a:r>
              <a:rPr lang="zh-TW" altLang="en-US" dirty="0" smtClean="0">
                <a:solidFill>
                  <a:srgbClr val="002060"/>
                </a:solidFill>
                <a:latin typeface="+mj-ea"/>
                <a:ea typeface="+mj-ea"/>
              </a:rPr>
              <a:t>●</a:t>
            </a:r>
            <a:r>
              <a:rPr lang="zh-TW" altLang="en-US" dirty="0">
                <a:solidFill>
                  <a:srgbClr val="002060"/>
                </a:solidFill>
                <a:latin typeface="+mj-ea"/>
                <a:ea typeface="+mj-ea"/>
              </a:rPr>
              <a:t>民眾可於超商、量販店、雜貨店等處</a:t>
            </a:r>
            <a:r>
              <a:rPr lang="zh-TW" altLang="en-US" dirty="0" smtClean="0">
                <a:solidFill>
                  <a:srgbClr val="002060"/>
                </a:solidFill>
                <a:latin typeface="+mj-ea"/>
                <a:ea typeface="+mj-ea"/>
              </a:rPr>
              <a:t>購買</a:t>
            </a:r>
            <a:endParaRPr lang="en-US" altLang="zh-TW" dirty="0">
              <a:solidFill>
                <a:srgbClr val="002060"/>
              </a:solidFill>
              <a:latin typeface="+mj-ea"/>
              <a:ea typeface="+mj-ea"/>
            </a:endParaRPr>
          </a:p>
          <a:p>
            <a:pPr marL="269875" indent="-269875" algn="just">
              <a:lnSpc>
                <a:spcPct val="150000"/>
              </a:lnSpc>
            </a:pPr>
            <a:r>
              <a:rPr lang="zh-TW" altLang="zh-TW" dirty="0">
                <a:solidFill>
                  <a:srgbClr val="002060"/>
                </a:solidFill>
                <a:latin typeface="+mj-ea"/>
                <a:ea typeface="+mj-ea"/>
              </a:rPr>
              <a:t>●</a:t>
            </a:r>
            <a:r>
              <a:rPr lang="zh-TW" altLang="en-US" dirty="0">
                <a:solidFill>
                  <a:srgbClr val="002060"/>
                </a:solidFill>
                <a:latin typeface="+mj-ea"/>
                <a:ea typeface="+mj-ea"/>
              </a:rPr>
              <a:t>直接噴灑於紗窗、紗門、帳篷，預防蚊子隨人進入</a:t>
            </a:r>
          </a:p>
        </p:txBody>
      </p:sp>
      <p:pic>
        <p:nvPicPr>
          <p:cNvPr id="6" name="Picture 2" descr="C:\Users\cmtsai.EPAIS\Downloads\DSC_0575.JPG"/>
          <p:cNvPicPr>
            <a:picLocks noChangeAspect="1" noChangeArrowheads="1"/>
          </p:cNvPicPr>
          <p:nvPr/>
        </p:nvPicPr>
        <p:blipFill>
          <a:blip r:embed="rId3" cstate="print"/>
          <a:srcRect l="28096" t="1975" r="19223" b="19004"/>
          <a:stretch>
            <a:fillRect/>
          </a:stretch>
        </p:blipFill>
        <p:spPr bwMode="auto">
          <a:xfrm>
            <a:off x="699000" y="1071546"/>
            <a:ext cx="1301232" cy="27363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 l="14941" t="9745" r="12610" b="22924"/>
          <a:stretch>
            <a:fillRect/>
          </a:stretch>
        </p:blipFill>
        <p:spPr bwMode="auto">
          <a:xfrm>
            <a:off x="6876256" y="4149080"/>
            <a:ext cx="1728192" cy="2639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圓角矩形 7"/>
          <p:cNvSpPr/>
          <p:nvPr/>
        </p:nvSpPr>
        <p:spPr>
          <a:xfrm>
            <a:off x="1983702" y="4143380"/>
            <a:ext cx="4802876" cy="2598559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9875" indent="-269875" algn="just">
              <a:lnSpc>
                <a:spcPct val="150000"/>
              </a:lnSpc>
            </a:pPr>
            <a:r>
              <a:rPr lang="zh-TW" altLang="en-US" dirty="0" smtClean="0">
                <a:solidFill>
                  <a:srgbClr val="002060"/>
                </a:solidFill>
                <a:latin typeface="+mj-ea"/>
                <a:ea typeface="+mj-ea"/>
              </a:rPr>
              <a:t>●</a:t>
            </a:r>
            <a:r>
              <a:rPr lang="zh-TW" altLang="en-US" dirty="0" smtClean="0">
                <a:solidFill>
                  <a:srgbClr val="002060"/>
                </a:solidFill>
                <a:latin typeface="+mj-ea"/>
                <a:ea typeface="+mj-ea"/>
              </a:rPr>
              <a:t>人體皮膚用防</a:t>
            </a:r>
            <a:r>
              <a:rPr lang="zh-TW" altLang="en-US" dirty="0" smtClean="0">
                <a:solidFill>
                  <a:srgbClr val="002060"/>
                </a:solidFill>
                <a:latin typeface="+mj-ea"/>
                <a:ea typeface="+mj-ea"/>
              </a:rPr>
              <a:t>蚊劑是由衛生福利部所核准登記，許可證字號為「衛署藥製字第○ ○ ○號」 ，選購時應詳閱產品</a:t>
            </a:r>
            <a:r>
              <a:rPr lang="zh-TW" altLang="en-US" dirty="0" smtClean="0">
                <a:solidFill>
                  <a:srgbClr val="002060"/>
                </a:solidFill>
                <a:latin typeface="+mj-ea"/>
                <a:ea typeface="+mj-ea"/>
              </a:rPr>
              <a:t>標示內容</a:t>
            </a:r>
            <a:endParaRPr lang="en-US" altLang="zh-TW" dirty="0">
              <a:solidFill>
                <a:srgbClr val="002060"/>
              </a:solidFill>
              <a:latin typeface="+mj-ea"/>
              <a:ea typeface="+mj-ea"/>
            </a:endParaRPr>
          </a:p>
          <a:p>
            <a:pPr marL="269875" indent="-269875" algn="just">
              <a:lnSpc>
                <a:spcPct val="150000"/>
              </a:lnSpc>
            </a:pPr>
            <a:r>
              <a:rPr lang="zh-TW" altLang="en-US" dirty="0">
                <a:solidFill>
                  <a:srgbClr val="002060"/>
                </a:solidFill>
                <a:latin typeface="+mj-ea"/>
                <a:ea typeface="+mj-ea"/>
              </a:rPr>
              <a:t>●</a:t>
            </a:r>
            <a:r>
              <a:rPr lang="zh-TW" altLang="en-US" dirty="0" smtClean="0">
                <a:solidFill>
                  <a:srgbClr val="002060"/>
                </a:solidFill>
                <a:latin typeface="+mj-ea"/>
                <a:ea typeface="+mj-ea"/>
              </a:rPr>
              <a:t>民眾只能在藥局、藥房</a:t>
            </a:r>
            <a:r>
              <a:rPr lang="zh-TW" altLang="en-US" dirty="0" smtClean="0">
                <a:solidFill>
                  <a:srgbClr val="002060"/>
                </a:solidFill>
                <a:latin typeface="+mj-ea"/>
                <a:ea typeface="+mj-ea"/>
              </a:rPr>
              <a:t>購買</a:t>
            </a:r>
            <a:endParaRPr lang="en-US" altLang="zh-TW" dirty="0">
              <a:solidFill>
                <a:srgbClr val="002060"/>
              </a:solidFill>
              <a:latin typeface="+mj-ea"/>
              <a:ea typeface="+mj-ea"/>
            </a:endParaRPr>
          </a:p>
          <a:p>
            <a:pPr marL="269875" indent="-269875" algn="just">
              <a:lnSpc>
                <a:spcPct val="150000"/>
              </a:lnSpc>
            </a:pPr>
            <a:r>
              <a:rPr lang="zh-TW" altLang="zh-TW" dirty="0" smtClean="0">
                <a:solidFill>
                  <a:srgbClr val="002060"/>
                </a:solidFill>
                <a:latin typeface="+mj-ea"/>
                <a:ea typeface="+mj-ea"/>
              </a:rPr>
              <a:t>●</a:t>
            </a:r>
            <a:r>
              <a:rPr lang="zh-TW" altLang="en-US" dirty="0" smtClean="0">
                <a:solidFill>
                  <a:srgbClr val="002060"/>
                </a:solidFill>
                <a:latin typeface="+mj-ea"/>
                <a:ea typeface="+mj-ea"/>
              </a:rPr>
              <a:t>噴灑於人體皮膚的防蚊劑</a:t>
            </a:r>
            <a:endParaRPr lang="zh-TW" altLang="en-US" dirty="0">
              <a:solidFill>
                <a:srgbClr val="002060"/>
              </a:solidFill>
              <a:latin typeface="+mj-ea"/>
              <a:ea typeface="+mj-ea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642910" y="179929"/>
            <a:ext cx="8143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latin typeface="KaiTi" pitchFamily="49" charset="-122"/>
                <a:ea typeface="KaiTi" pitchFamily="49" charset="-122"/>
                <a:cs typeface="Microsoft Himalaya" pitchFamily="2" charset="0"/>
              </a:rPr>
              <a:t>一般環境用藥防蚊劑與</a:t>
            </a:r>
            <a:r>
              <a:rPr lang="zh-TW" altLang="en-US" sz="3200" b="1" dirty="0" smtClean="0">
                <a:latin typeface="KaiTi" pitchFamily="49" charset="-122"/>
                <a:ea typeface="KaiTi" pitchFamily="49" charset="-122"/>
                <a:cs typeface="Microsoft Himalaya" pitchFamily="2" charset="0"/>
              </a:rPr>
              <a:t>人體皮膚用防</a:t>
            </a:r>
            <a:r>
              <a:rPr lang="zh-TW" altLang="en-US" sz="3200" b="1" dirty="0" smtClean="0">
                <a:latin typeface="KaiTi" pitchFamily="49" charset="-122"/>
                <a:ea typeface="KaiTi" pitchFamily="49" charset="-122"/>
                <a:cs typeface="Microsoft Himalaya" pitchFamily="2" charset="0"/>
              </a:rPr>
              <a:t>蚊劑</a:t>
            </a:r>
          </a:p>
        </p:txBody>
      </p:sp>
    </p:spTree>
    <p:extLst>
      <p:ext uri="{BB962C8B-B14F-4D97-AF65-F5344CB8AC3E}">
        <p14:creationId xmlns="" xmlns:p14="http://schemas.microsoft.com/office/powerpoint/2010/main" val="316801635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899428"/>
            <a:ext cx="3024336" cy="3783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899428"/>
            <a:ext cx="3111719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文字方塊 6"/>
          <p:cNvSpPr txBox="1"/>
          <p:nvPr/>
        </p:nvSpPr>
        <p:spPr>
          <a:xfrm>
            <a:off x="1547664" y="470656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熱帶家蚊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雌蚊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5796136" y="471585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熱帶家蚊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雄蚊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2123728" y="5445224"/>
            <a:ext cx="4824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常棲息於屋內陰暗處或是水溝旁的草叢中</a:t>
            </a:r>
            <a:endParaRPr lang="en-US" altLang="zh-TW" sz="2000" dirty="0" smtClean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r>
              <a:rPr lang="zh-TW" altLang="en-US" sz="20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雌蚊傍晚進入屋內，於夜間進行吸血活動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4263063" y="1187460"/>
            <a:ext cx="615553" cy="33843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800" dirty="0" smtClean="0">
                <a:latin typeface="KaiTi" pitchFamily="49" charset="-122"/>
                <a:ea typeface="KaiTi" pitchFamily="49" charset="-122"/>
              </a:rPr>
              <a:t>住家最常見的蚊蟲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3275856" y="107921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latin typeface="KaiTi" pitchFamily="49" charset="-122"/>
                <a:ea typeface="KaiTi" pitchFamily="49" charset="-122"/>
                <a:cs typeface="Microsoft Himalaya" pitchFamily="2" charset="0"/>
              </a:rPr>
              <a:t>認識蚊蟲種類</a:t>
            </a:r>
            <a:endParaRPr lang="zh-TW" altLang="en-US" sz="3200" b="1" dirty="0">
              <a:latin typeface="KaiTi" pitchFamily="49" charset="-122"/>
              <a:ea typeface="KaiTi" pitchFamily="49" charset="-122"/>
              <a:cs typeface="Microsoft Himalaya" pitchFamily="2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cmtsai.EPAIS\Downloads\埃及成蚊 雄.jpg"/>
          <p:cNvPicPr>
            <a:picLocks noChangeAspect="1" noChangeArrowheads="1"/>
          </p:cNvPicPr>
          <p:nvPr/>
        </p:nvPicPr>
        <p:blipFill>
          <a:blip r:embed="rId2" cstate="print"/>
          <a:srcRect l="26963" t="21459" r="28914" b="8031"/>
          <a:stretch>
            <a:fillRect/>
          </a:stretch>
        </p:blipFill>
        <p:spPr bwMode="auto">
          <a:xfrm>
            <a:off x="5220072" y="764704"/>
            <a:ext cx="3024336" cy="3175375"/>
          </a:xfrm>
          <a:prstGeom prst="rect">
            <a:avLst/>
          </a:prstGeom>
          <a:noFill/>
        </p:spPr>
      </p:pic>
      <p:sp>
        <p:nvSpPr>
          <p:cNvPr id="15" name="文字方塊 14"/>
          <p:cNvSpPr txBox="1"/>
          <p:nvPr/>
        </p:nvSpPr>
        <p:spPr>
          <a:xfrm>
            <a:off x="6228184" y="392302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埃及斑蚊</a:t>
            </a:r>
          </a:p>
        </p:txBody>
      </p:sp>
      <p:pic>
        <p:nvPicPr>
          <p:cNvPr id="1029" name="Picture 5" descr="C:\Users\cmtsai.EPAIS\Downloads\白線斑蚊3784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836712"/>
            <a:ext cx="3096344" cy="3177547"/>
          </a:xfrm>
          <a:prstGeom prst="rect">
            <a:avLst/>
          </a:prstGeom>
          <a:noFill/>
        </p:spPr>
      </p:pic>
      <p:sp>
        <p:nvSpPr>
          <p:cNvPr id="17" name="文字方塊 16"/>
          <p:cNvSpPr txBox="1"/>
          <p:nvPr/>
        </p:nvSpPr>
        <p:spPr>
          <a:xfrm>
            <a:off x="2051720" y="3996353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白線斑蚊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1115616" y="4293096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5475" indent="-625475"/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特徵：胸部背板中間，僅有一條寬而直的銀白線</a:t>
            </a:r>
          </a:p>
        </p:txBody>
      </p:sp>
      <p:sp>
        <p:nvSpPr>
          <p:cNvPr id="16" name="文字方塊 15"/>
          <p:cNvSpPr txBox="1"/>
          <p:nvPr/>
        </p:nvSpPr>
        <p:spPr>
          <a:xfrm>
            <a:off x="5292080" y="5445224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埃及斑蚊一般棲息於屋內</a:t>
            </a:r>
          </a:p>
        </p:txBody>
      </p:sp>
      <p:sp>
        <p:nvSpPr>
          <p:cNvPr id="19" name="文字方塊 18"/>
          <p:cNvSpPr txBox="1"/>
          <p:nvPr/>
        </p:nvSpPr>
        <p:spPr>
          <a:xfrm>
            <a:off x="1043608" y="5445224"/>
            <a:ext cx="302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白線斑蚊主要棲息於室外</a:t>
            </a:r>
          </a:p>
        </p:txBody>
      </p:sp>
      <p:sp>
        <p:nvSpPr>
          <p:cNvPr id="20" name="文字方塊 19"/>
          <p:cNvSpPr txBox="1"/>
          <p:nvPr/>
        </p:nvSpPr>
        <p:spPr>
          <a:xfrm>
            <a:off x="5220072" y="4254187"/>
            <a:ext cx="3168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5475" indent="-625475"/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特徵：胸部背板之側緣有一對銀白色之吉他狀曲線，中間有一對狹長之黃白色直線</a:t>
            </a:r>
          </a:p>
        </p:txBody>
      </p:sp>
      <p:sp>
        <p:nvSpPr>
          <p:cNvPr id="21" name="文字方塊 20"/>
          <p:cNvSpPr txBox="1"/>
          <p:nvPr/>
        </p:nvSpPr>
        <p:spPr>
          <a:xfrm>
            <a:off x="4369245" y="1124744"/>
            <a:ext cx="615553" cy="273630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800" dirty="0" smtClean="0">
                <a:latin typeface="KaiTi" pitchFamily="49" charset="-122"/>
                <a:ea typeface="KaiTi" pitchFamily="49" charset="-122"/>
              </a:rPr>
              <a:t>登革病媒蚊</a:t>
            </a:r>
            <a:endParaRPr lang="zh-TW" altLang="en-US" sz="2800" dirty="0">
              <a:latin typeface="KaiTi" pitchFamily="49" charset="-122"/>
              <a:ea typeface="KaiTi" pitchFamily="49" charset="-122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3347864" y="107921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latin typeface="KaiTi" pitchFamily="49" charset="-122"/>
                <a:ea typeface="KaiTi" pitchFamily="49" charset="-122"/>
                <a:cs typeface="Microsoft Himalaya" pitchFamily="2" charset="0"/>
              </a:rPr>
              <a:t>認識蚊蟲種類</a:t>
            </a:r>
            <a:endParaRPr lang="zh-TW" altLang="en-US" sz="3200" b="1" dirty="0">
              <a:latin typeface="KaiTi" pitchFamily="49" charset="-122"/>
              <a:ea typeface="KaiTi" pitchFamily="49" charset="-122"/>
              <a:cs typeface="Microsoft Himalaya" pitchFamily="2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mtsai.EPAIS\Downloads\IMG_7527.JPG"/>
          <p:cNvPicPr>
            <a:picLocks noChangeAspect="1" noChangeArrowheads="1"/>
          </p:cNvPicPr>
          <p:nvPr/>
        </p:nvPicPr>
        <p:blipFill>
          <a:blip r:embed="rId2" cstate="print"/>
          <a:srcRect l="31250" t="31171" r="36250" b="6954"/>
          <a:stretch>
            <a:fillRect/>
          </a:stretch>
        </p:blipFill>
        <p:spPr bwMode="auto">
          <a:xfrm>
            <a:off x="899592" y="980728"/>
            <a:ext cx="3312368" cy="3456384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t="5653" r="8069" b="13314"/>
          <a:stretch>
            <a:fillRect/>
          </a:stretch>
        </p:blipFill>
        <p:spPr bwMode="auto">
          <a:xfrm>
            <a:off x="4932040" y="980728"/>
            <a:ext cx="3260456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文字方塊 5"/>
          <p:cNvSpPr txBox="1"/>
          <p:nvPr/>
        </p:nvSpPr>
        <p:spPr>
          <a:xfrm>
            <a:off x="6156176" y="449982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矮小瘧蚊</a:t>
            </a:r>
          </a:p>
        </p:txBody>
      </p:sp>
      <p:sp>
        <p:nvSpPr>
          <p:cNvPr id="7" name="矩形 6"/>
          <p:cNvSpPr/>
          <p:nvPr/>
        </p:nvSpPr>
        <p:spPr>
          <a:xfrm>
            <a:off x="755576" y="5229200"/>
            <a:ext cx="33123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白腹叢蚊</a:t>
            </a:r>
            <a:r>
              <a:rPr lang="en-US" altLang="zh-TW" sz="2000" dirty="0" err="1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成蟲活動最高峰在傍晚，飛行速度不快，為重要騷擾性蚊蟲</a:t>
            </a:r>
            <a:r>
              <a:rPr lang="en-US" altLang="zh-TW" dirty="0" smtClean="0"/>
              <a:t>。</a:t>
            </a:r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1475656" y="450912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白腹叢蚊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212031" y="980728"/>
            <a:ext cx="615553" cy="266429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TW" sz="2800" dirty="0" err="1" smtClean="0">
                <a:latin typeface="KaiTi" pitchFamily="49" charset="-122"/>
                <a:ea typeface="KaiTi" pitchFamily="49" charset="-122"/>
              </a:rPr>
              <a:t>騷擾性蚊蟲</a:t>
            </a:r>
            <a:endParaRPr lang="zh-TW" altLang="en-US" sz="2800" dirty="0" smtClean="0">
              <a:latin typeface="KaiTi" pitchFamily="49" charset="-122"/>
              <a:ea typeface="KaiTi" pitchFamily="49" charset="-122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8244408" y="908720"/>
            <a:ext cx="615553" cy="410445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800" dirty="0" smtClean="0">
                <a:latin typeface="KaiTi" pitchFamily="49" charset="-122"/>
                <a:ea typeface="KaiTi" pitchFamily="49" charset="-122"/>
              </a:rPr>
              <a:t>臺灣早年傳播瘧疾病媒蚊</a:t>
            </a:r>
            <a:endParaRPr lang="zh-TW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4788024" y="5229200"/>
            <a:ext cx="37444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矮小瘧蚊成蟲於室內棲息，雌蚊喜歡棲息在床板底下，待夜間時分才行飛出來吸食人血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3275856" y="107921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latin typeface="KaiTi" pitchFamily="49" charset="-122"/>
                <a:ea typeface="KaiTi" pitchFamily="49" charset="-122"/>
                <a:cs typeface="Microsoft Himalaya" pitchFamily="2" charset="0"/>
              </a:rPr>
              <a:t>認識蚊蟲種類</a:t>
            </a:r>
            <a:endParaRPr lang="zh-TW" altLang="en-US" sz="3200" b="1" dirty="0">
              <a:latin typeface="KaiTi" pitchFamily="49" charset="-122"/>
              <a:ea typeface="KaiTi" pitchFamily="49" charset="-122"/>
              <a:cs typeface="Microsoft Himalaya" pitchFamily="2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1122d\環藥業務\100委辦簽案\宣導資料\折頁A4DM-02.jpg"/>
          <p:cNvPicPr>
            <a:picLocks noChangeAspect="1" noChangeArrowheads="1"/>
          </p:cNvPicPr>
          <p:nvPr/>
        </p:nvPicPr>
        <p:blipFill>
          <a:blip r:embed="rId2" cstate="print"/>
          <a:srcRect l="64708" t="3642"/>
          <a:stretch>
            <a:fillRect/>
          </a:stretch>
        </p:blipFill>
        <p:spPr bwMode="auto">
          <a:xfrm>
            <a:off x="2339752" y="620688"/>
            <a:ext cx="4464496" cy="6237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矩形 1"/>
          <p:cNvSpPr/>
          <p:nvPr/>
        </p:nvSpPr>
        <p:spPr>
          <a:xfrm>
            <a:off x="2843808" y="0"/>
            <a:ext cx="338437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環 境 用</a:t>
            </a:r>
            <a:r>
              <a:rPr lang="zh-TW" alt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zh-TW" alt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藥</a:t>
            </a:r>
            <a:endParaRPr lang="zh-TW" altLang="en-US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角度">
  <a:themeElements>
    <a:clrScheme name="角度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角度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角度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239</TotalTime>
  <Words>432</Words>
  <Application>Microsoft Office PowerPoint</Application>
  <PresentationFormat>如螢幕大小 (4:3)</PresentationFormat>
  <Paragraphs>44</Paragraphs>
  <Slides>7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8" baseType="lpstr">
      <vt:lpstr>角度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cmtsai</dc:creator>
  <cp:lastModifiedBy>test</cp:lastModifiedBy>
  <cp:revision>30</cp:revision>
  <dcterms:created xsi:type="dcterms:W3CDTF">2015-09-18T09:43:49Z</dcterms:created>
  <dcterms:modified xsi:type="dcterms:W3CDTF">2015-09-18T16:14:44Z</dcterms:modified>
</cp:coreProperties>
</file>