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8" d="100"/>
          <a:sy n="78" d="100"/>
        </p:scale>
        <p:origin x="110"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529D4B-3160-485E-BB8A-BCC05AE8B3E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64C2D74-E00C-4A99-9E8D-EBA3B0523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6977C74-8105-4382-A117-71384F9C900D}"/>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CFD6092F-F043-4C49-BDA8-1188B187487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CEC04B5-F4E6-4D2B-9936-43EB5E3C5580}"/>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206378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12CB6D-6E06-4241-8602-66E57F19E9C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3F29499-4AF9-44BA-BBFF-F37080E13AE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73463B1-52B5-4BC9-B77D-F9E661B0955E}"/>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2BEA477D-4441-41E1-80F0-77CC3EC01F8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90F2D8-05E9-434F-A657-EEBE26B50C89}"/>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303845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5D61B1C-2BCC-46E8-837D-78F404A17A3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D11CF62-F832-4AFA-873F-24860E5F5A5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3C0F59D-38F6-4608-A0D5-1B17CB2781F9}"/>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7301C340-BD10-4A7F-9470-469F01060BE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B1EE81-3C8A-4461-B3BB-32787E8C4A6F}"/>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173220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16F55D-B16D-408C-8575-0B04D741448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8513B55-1695-4E10-BFDB-58358A1D47A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03621F7-AC27-4212-9650-49DDA333F0CB}"/>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E5C9FC8D-BBA1-4F34-B61A-19BB5EEEF55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9E982C0-3D7F-4824-B1AE-7DB108C651AB}"/>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9120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5C3664-D95A-48FA-B3A1-14A6CB67CD2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7005436-78A4-4C64-B071-F49EF7CCE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F86AAC7-8F09-4599-9052-2849FDDCCBFC}"/>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E26870C5-C39B-4D83-BBC3-645DBCD952C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44BEB4A-F41D-4E69-8DD7-0AA233EDC8F0}"/>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297650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CE3396-5586-4794-929C-5810B1A743B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CDD8E98-1B50-4812-9321-AB337AB2FC1A}"/>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61D96E2-C121-4500-9231-87F88CCB865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6D74FEC-B52F-487D-802F-3902908E9052}"/>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6" name="頁尾版面配置區 5">
            <a:extLst>
              <a:ext uri="{FF2B5EF4-FFF2-40B4-BE49-F238E27FC236}">
                <a16:creationId xmlns:a16="http://schemas.microsoft.com/office/drawing/2014/main" id="{5C0C21BD-B332-4E2B-A9A7-78A87A8969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651B929-0A37-4CEE-BFB2-D9E6D5A0A53B}"/>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15432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0F35E8-B2B5-4B8D-B7B6-B773378F66E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004DBBA-8B05-4F7B-BCED-824E9DF04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522622B-978D-4940-B502-D68890CCB6A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7C3E064-198D-4ED1-834F-B3C10EBFC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38F49F0-3A1D-40FE-B558-33A34200F26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8F5650E-99A5-4C2A-A4B4-9B3C9CA0547F}"/>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8" name="頁尾版面配置區 7">
            <a:extLst>
              <a:ext uri="{FF2B5EF4-FFF2-40B4-BE49-F238E27FC236}">
                <a16:creationId xmlns:a16="http://schemas.microsoft.com/office/drawing/2014/main" id="{A6BAA586-322A-4E0E-B704-CCC67264B1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1A98EDB-A2FC-45AE-8D9B-780EFA49BAE4}"/>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15578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CBEE63-EAC5-40FC-B963-F5B3AA48B68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E88BDA3-C231-4299-B245-048DF553C3F0}"/>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4" name="頁尾版面配置區 3">
            <a:extLst>
              <a:ext uri="{FF2B5EF4-FFF2-40B4-BE49-F238E27FC236}">
                <a16:creationId xmlns:a16="http://schemas.microsoft.com/office/drawing/2014/main" id="{811E246E-D790-4B80-89A3-8B7915FE3E5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433B650-2ECF-41C6-8B43-BBC838308325}"/>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35376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371D690-D216-4614-BDF2-B750095C3FF0}"/>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3" name="頁尾版面配置區 2">
            <a:extLst>
              <a:ext uri="{FF2B5EF4-FFF2-40B4-BE49-F238E27FC236}">
                <a16:creationId xmlns:a16="http://schemas.microsoft.com/office/drawing/2014/main" id="{AC11BB00-DAA2-4EBB-973D-EE210F6BA37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DF87B6B-0CC8-4B74-9763-B3CCDA16D394}"/>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68550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ABCB7C-E6F1-43C0-B9A7-B07E247CC21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A4725C3-282B-472A-99CF-8E615E7CE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584968E-CE86-40C5-8DB4-5A94413BD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889107D-E2D5-4C99-B75B-42920B860437}"/>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6" name="頁尾版面配置區 5">
            <a:extLst>
              <a:ext uri="{FF2B5EF4-FFF2-40B4-BE49-F238E27FC236}">
                <a16:creationId xmlns:a16="http://schemas.microsoft.com/office/drawing/2014/main" id="{6793BD82-B214-4D94-AC0D-BA999DB9E50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6F6992-91BD-46A5-9B9A-1615113AF68E}"/>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200418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E03672-221E-408D-8D04-8C7E3943E2F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B1C1DA1-6293-482C-8969-521A91CEC5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695A125-C65C-4E0A-A717-C8F0EEA1E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2BFB857-88ED-4B6E-81DE-F363C481F592}"/>
              </a:ext>
            </a:extLst>
          </p:cNvPr>
          <p:cNvSpPr>
            <a:spLocks noGrp="1"/>
          </p:cNvSpPr>
          <p:nvPr>
            <p:ph type="dt" sz="half" idx="10"/>
          </p:nvPr>
        </p:nvSpPr>
        <p:spPr/>
        <p:txBody>
          <a:bodyPr/>
          <a:lstStyle/>
          <a:p>
            <a:fld id="{C9333375-23D1-4B12-B59B-72FC7D5B800A}" type="datetimeFigureOut">
              <a:rPr lang="zh-TW" altLang="en-US" smtClean="0"/>
              <a:t>2025/8/26</a:t>
            </a:fld>
            <a:endParaRPr lang="zh-TW" altLang="en-US"/>
          </a:p>
        </p:txBody>
      </p:sp>
      <p:sp>
        <p:nvSpPr>
          <p:cNvPr id="6" name="頁尾版面配置區 5">
            <a:extLst>
              <a:ext uri="{FF2B5EF4-FFF2-40B4-BE49-F238E27FC236}">
                <a16:creationId xmlns:a16="http://schemas.microsoft.com/office/drawing/2014/main" id="{D91185D8-F84F-41CC-83B4-FAD0E34CB5C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00DF11C-7C13-4DCA-84E6-F001F72075D6}"/>
              </a:ext>
            </a:extLst>
          </p:cNvPr>
          <p:cNvSpPr>
            <a:spLocks noGrp="1"/>
          </p:cNvSpPr>
          <p:nvPr>
            <p:ph type="sldNum" sz="quarter" idx="12"/>
          </p:nvPr>
        </p:nvSpPr>
        <p:spPr/>
        <p:txBody>
          <a:body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227719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746A365-D10C-4AF4-A372-2A44DA574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CEF44D6-E883-4285-AF2D-BDB583224E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AA712BA-53E6-4A99-92F9-0F63A9E93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33375-23D1-4B12-B59B-72FC7D5B800A}" type="datetimeFigureOut">
              <a:rPr lang="zh-TW" altLang="en-US" smtClean="0"/>
              <a:t>2025/8/26</a:t>
            </a:fld>
            <a:endParaRPr lang="zh-TW" altLang="en-US"/>
          </a:p>
        </p:txBody>
      </p:sp>
      <p:sp>
        <p:nvSpPr>
          <p:cNvPr id="5" name="頁尾版面配置區 4">
            <a:extLst>
              <a:ext uri="{FF2B5EF4-FFF2-40B4-BE49-F238E27FC236}">
                <a16:creationId xmlns:a16="http://schemas.microsoft.com/office/drawing/2014/main" id="{E8AAA63D-50D4-4162-8BA4-A9C18B8A7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C187B7B-8885-4B1C-B44A-C416337EB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D7BAE-864C-4751-8A39-3E998E7A83B4}" type="slidenum">
              <a:rPr lang="zh-TW" altLang="en-US" smtClean="0"/>
              <a:t>‹#›</a:t>
            </a:fld>
            <a:endParaRPr lang="zh-TW" altLang="en-US"/>
          </a:p>
        </p:txBody>
      </p:sp>
    </p:spTree>
    <p:extLst>
      <p:ext uri="{BB962C8B-B14F-4D97-AF65-F5344CB8AC3E}">
        <p14:creationId xmlns:p14="http://schemas.microsoft.com/office/powerpoint/2010/main" val="268020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svg"/><Relationship Id="rId7"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CE35CA85-0286-4AAC-99B1-908F3DB99360}"/>
              </a:ext>
            </a:extLst>
          </p:cNvPr>
          <p:cNvPicPr>
            <a:picLocks noChangeAspect="1"/>
          </p:cNvPicPr>
          <p:nvPr/>
        </p:nvPicPr>
        <p:blipFill>
          <a:blip r:embed="rId2"/>
          <a:stretch>
            <a:fillRect/>
          </a:stretch>
        </p:blipFill>
        <p:spPr>
          <a:xfrm rot="5400000">
            <a:off x="-1381054" y="5051292"/>
            <a:ext cx="3694496" cy="932388"/>
          </a:xfrm>
          <a:prstGeom prst="rect">
            <a:avLst/>
          </a:prstGeom>
        </p:spPr>
      </p:pic>
      <p:pic>
        <p:nvPicPr>
          <p:cNvPr id="18" name="圖片 17">
            <a:extLst>
              <a:ext uri="{FF2B5EF4-FFF2-40B4-BE49-F238E27FC236}">
                <a16:creationId xmlns:a16="http://schemas.microsoft.com/office/drawing/2014/main" id="{D6D86CA1-32DC-4FA1-BCDA-B7252E8ED53E}"/>
              </a:ext>
            </a:extLst>
          </p:cNvPr>
          <p:cNvPicPr>
            <a:picLocks noChangeAspect="1"/>
          </p:cNvPicPr>
          <p:nvPr/>
        </p:nvPicPr>
        <p:blipFill>
          <a:blip r:embed="rId3"/>
          <a:stretch>
            <a:fillRect/>
          </a:stretch>
        </p:blipFill>
        <p:spPr>
          <a:xfrm rot="10800000">
            <a:off x="9954704" y="-1"/>
            <a:ext cx="2237294" cy="2188269"/>
          </a:xfrm>
          <a:prstGeom prst="rect">
            <a:avLst/>
          </a:prstGeom>
        </p:spPr>
      </p:pic>
      <p:pic>
        <p:nvPicPr>
          <p:cNvPr id="5" name="圖片 4">
            <a:extLst>
              <a:ext uri="{FF2B5EF4-FFF2-40B4-BE49-F238E27FC236}">
                <a16:creationId xmlns:a16="http://schemas.microsoft.com/office/drawing/2014/main" id="{D732306A-C52F-4361-8D90-D79883AEA2C9}"/>
              </a:ext>
            </a:extLst>
          </p:cNvPr>
          <p:cNvPicPr>
            <a:picLocks noChangeAspect="1"/>
          </p:cNvPicPr>
          <p:nvPr/>
        </p:nvPicPr>
        <p:blipFill>
          <a:blip r:embed="rId4"/>
          <a:stretch>
            <a:fillRect/>
          </a:stretch>
        </p:blipFill>
        <p:spPr>
          <a:xfrm>
            <a:off x="7902887" y="5342055"/>
            <a:ext cx="4289111" cy="1515944"/>
          </a:xfrm>
          <a:prstGeom prst="rect">
            <a:avLst/>
          </a:prstGeom>
        </p:spPr>
      </p:pic>
      <p:sp>
        <p:nvSpPr>
          <p:cNvPr id="6" name="文字方塊 5">
            <a:extLst>
              <a:ext uri="{FF2B5EF4-FFF2-40B4-BE49-F238E27FC236}">
                <a16:creationId xmlns:a16="http://schemas.microsoft.com/office/drawing/2014/main" id="{810AED94-DB67-4D3B-B1B1-D05DB0F9B559}"/>
              </a:ext>
            </a:extLst>
          </p:cNvPr>
          <p:cNvSpPr txBox="1"/>
          <p:nvPr/>
        </p:nvSpPr>
        <p:spPr>
          <a:xfrm>
            <a:off x="-113123" y="-8853"/>
            <a:ext cx="10232238" cy="1015663"/>
          </a:xfrm>
          <a:prstGeom prst="rect">
            <a:avLst/>
          </a:prstGeom>
          <a:noFill/>
        </p:spPr>
        <p:txBody>
          <a:bodyPr wrap="square" rtlCol="0">
            <a:spAutoFit/>
          </a:bodyPr>
          <a:lstStyle/>
          <a:p>
            <a:r>
              <a:rPr lang="zh-TW" altLang="en-US" sz="60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水環境巡守領域楷模介紹</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7" name="圖形 6">
            <a:extLst>
              <a:ext uri="{FF2B5EF4-FFF2-40B4-BE49-F238E27FC236}">
                <a16:creationId xmlns:a16="http://schemas.microsoft.com/office/drawing/2014/main" id="{DDEBF13E-924B-4D18-8DD1-7E42C74A4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82038" y="223163"/>
            <a:ext cx="1791313" cy="551629"/>
          </a:xfrm>
          <a:prstGeom prst="rect">
            <a:avLst/>
          </a:prstGeom>
        </p:spPr>
      </p:pic>
      <p:sp>
        <p:nvSpPr>
          <p:cNvPr id="8" name="文字方塊 7">
            <a:extLst>
              <a:ext uri="{FF2B5EF4-FFF2-40B4-BE49-F238E27FC236}">
                <a16:creationId xmlns:a16="http://schemas.microsoft.com/office/drawing/2014/main" id="{7DCFD0B9-16AE-4C03-9E63-C5CD828F487D}"/>
              </a:ext>
            </a:extLst>
          </p:cNvPr>
          <p:cNvSpPr txBox="1"/>
          <p:nvPr/>
        </p:nvSpPr>
        <p:spPr>
          <a:xfrm>
            <a:off x="548709" y="4019225"/>
            <a:ext cx="3797351" cy="830997"/>
          </a:xfrm>
          <a:prstGeom prst="rect">
            <a:avLst/>
          </a:prstGeom>
          <a:noFill/>
        </p:spPr>
        <p:txBody>
          <a:bodyPr wrap="square">
            <a:spAutoFit/>
          </a:bodyPr>
          <a:lstStyle/>
          <a:p>
            <a:pPr marL="263525" indent="-263525">
              <a:spcAft>
                <a:spcPts val="600"/>
              </a:spcAft>
              <a:buSzPct val="105000"/>
              <a:buBlip>
                <a:blip r:embed="rId7"/>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臺北市豹山溪水環境巡守隊</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甘偉文隊長</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B2FDFA1C-10AC-4F91-9BD3-EE13902C6E05}"/>
              </a:ext>
            </a:extLst>
          </p:cNvPr>
          <p:cNvSpPr/>
          <p:nvPr/>
        </p:nvSpPr>
        <p:spPr>
          <a:xfrm>
            <a:off x="8122094" y="4832537"/>
            <a:ext cx="3665220" cy="923330"/>
          </a:xfrm>
          <a:prstGeom prst="rect">
            <a:avLst/>
          </a:prstGeom>
        </p:spPr>
        <p:txBody>
          <a:bodyPr wrap="square">
            <a:spAutoFit/>
          </a:bodyPr>
          <a:lstStyle/>
          <a:p>
            <a:pPr marL="179388" indent="-179388">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組織成立北門里水環境巡守隊，不畏不肖業者威脅，堅持守護鳳山溪的</a:t>
            </a:r>
            <a:r>
              <a:rPr lang="zh-TW" altLang="en-US" b="1" dirty="0">
                <a:solidFill>
                  <a:srgbClr val="FF0000"/>
                </a:solidFill>
                <a:latin typeface="微軟正黑體" panose="020B0604030504040204" pitchFamily="34" charset="-120"/>
                <a:ea typeface="微軟正黑體" panose="020B0604030504040204" pitchFamily="34" charset="-120"/>
              </a:rPr>
              <a:t>「里長婆」</a:t>
            </a:r>
          </a:p>
        </p:txBody>
      </p:sp>
      <p:sp>
        <p:nvSpPr>
          <p:cNvPr id="10" name="文字方塊 9">
            <a:extLst>
              <a:ext uri="{FF2B5EF4-FFF2-40B4-BE49-F238E27FC236}">
                <a16:creationId xmlns:a16="http://schemas.microsoft.com/office/drawing/2014/main" id="{F61A7842-750A-46A3-A4BD-CB14D3D6DBF3}"/>
              </a:ext>
            </a:extLst>
          </p:cNvPr>
          <p:cNvSpPr txBox="1"/>
          <p:nvPr/>
        </p:nvSpPr>
        <p:spPr>
          <a:xfrm>
            <a:off x="4274997" y="3986622"/>
            <a:ext cx="3526930" cy="1277273"/>
          </a:xfrm>
          <a:prstGeom prst="rect">
            <a:avLst/>
          </a:prstGeom>
          <a:noFill/>
        </p:spPr>
        <p:txBody>
          <a:bodyPr wrap="square">
            <a:spAutoFit/>
          </a:bodyPr>
          <a:lstStyle/>
          <a:p>
            <a:pPr marL="263525" indent="-263525">
              <a:spcAft>
                <a:spcPts val="600"/>
              </a:spcAft>
              <a:buSzPct val="105000"/>
              <a:buBlip>
                <a:blip r:embed="rId7"/>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臺南市正新國小蟋蟀少年水環境守護志工隊</a:t>
            </a:r>
            <a:endParaRPr lang="en-US" altLang="zh-TW"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buSzPct val="105000"/>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陳俊臣老師</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4F77C8F7-1BBD-4572-9622-B8FBE57086CB}"/>
              </a:ext>
            </a:extLst>
          </p:cNvPr>
          <p:cNvSpPr txBox="1"/>
          <p:nvPr/>
        </p:nvSpPr>
        <p:spPr>
          <a:xfrm>
            <a:off x="7902887" y="3969726"/>
            <a:ext cx="3652103" cy="830997"/>
          </a:xfrm>
          <a:prstGeom prst="rect">
            <a:avLst/>
          </a:prstGeom>
          <a:noFill/>
        </p:spPr>
        <p:txBody>
          <a:bodyPr wrap="square">
            <a:spAutoFit/>
          </a:bodyPr>
          <a:lstStyle/>
          <a:p>
            <a:pPr marL="263525" indent="-263525">
              <a:spcAft>
                <a:spcPts val="600"/>
              </a:spcAft>
              <a:buSzPct val="105000"/>
              <a:buBlip>
                <a:blip r:embed="rId7"/>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高雄市鳳山北門里水環境巡守隊  </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謝秀霞里長</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EA196C2A-60FC-425F-A394-C70681389E37}"/>
              </a:ext>
            </a:extLst>
          </p:cNvPr>
          <p:cNvSpPr/>
          <p:nvPr/>
        </p:nvSpPr>
        <p:spPr>
          <a:xfrm>
            <a:off x="715035" y="4858339"/>
            <a:ext cx="3526931" cy="1754326"/>
          </a:xfrm>
          <a:prstGeom prst="rect">
            <a:avLst/>
          </a:prstGeom>
        </p:spPr>
        <p:txBody>
          <a:bodyPr wrap="square">
            <a:spAutoFit/>
          </a:bodyPr>
          <a:lstStyle/>
          <a:p>
            <a:pPr marL="179388" indent="-179388">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環保機關人員退休</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179388" indent="-179388">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號召成立臺北市豹山溪水環境巡守隊及新北市濕地水漾水環境巡守隊親自負責勤務規劃、活動安排及環境教育解說等任務，對環境保護親力親為</a:t>
            </a:r>
          </a:p>
        </p:txBody>
      </p:sp>
      <p:sp>
        <p:nvSpPr>
          <p:cNvPr id="13" name="矩形 12">
            <a:extLst>
              <a:ext uri="{FF2B5EF4-FFF2-40B4-BE49-F238E27FC236}">
                <a16:creationId xmlns:a16="http://schemas.microsoft.com/office/drawing/2014/main" id="{818D8645-38F4-44AF-B202-FD7F61CDDDE7}"/>
              </a:ext>
            </a:extLst>
          </p:cNvPr>
          <p:cNvSpPr/>
          <p:nvPr/>
        </p:nvSpPr>
        <p:spPr>
          <a:xfrm>
            <a:off x="4533434" y="5218371"/>
            <a:ext cx="3665220" cy="923330"/>
          </a:xfrm>
          <a:prstGeom prst="rect">
            <a:avLst/>
          </a:prstGeom>
        </p:spPr>
        <p:txBody>
          <a:bodyPr wrap="square">
            <a:spAutoFit/>
          </a:bodyPr>
          <a:lstStyle/>
          <a:p>
            <a:pPr marL="179388" indent="-179388">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任職</a:t>
            </a:r>
            <a:r>
              <a:rPr lang="zh-TW" altLang="en-US" b="1" dirty="0">
                <a:solidFill>
                  <a:srgbClr val="FF0000"/>
                </a:solidFill>
                <a:latin typeface="微軟正黑體" panose="020B0604030504040204" pitchFamily="34" charset="-120"/>
                <a:ea typeface="微軟正黑體" panose="020B0604030504040204" pitchFamily="34" charset="-120"/>
              </a:rPr>
              <a:t>正新國小老師</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179388" indent="-179388">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跳脫傳統教學框架，帶領學生走出教室、關心社區環境</a:t>
            </a:r>
          </a:p>
        </p:txBody>
      </p:sp>
      <p:pic>
        <p:nvPicPr>
          <p:cNvPr id="14" name="圖片 13">
            <a:extLst>
              <a:ext uri="{FF2B5EF4-FFF2-40B4-BE49-F238E27FC236}">
                <a16:creationId xmlns:a16="http://schemas.microsoft.com/office/drawing/2014/main" id="{2A5CF772-916E-43F1-AF46-7A7B166E1BDB}"/>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9060" r="17181" b="20761"/>
          <a:stretch/>
        </p:blipFill>
        <p:spPr>
          <a:xfrm>
            <a:off x="932388" y="1340514"/>
            <a:ext cx="2865120" cy="2670594"/>
          </a:xfrm>
          <a:prstGeom prst="rect">
            <a:avLst/>
          </a:prstGeom>
        </p:spPr>
      </p:pic>
      <p:pic>
        <p:nvPicPr>
          <p:cNvPr id="15" name="圖片 14">
            <a:extLst>
              <a:ext uri="{FF2B5EF4-FFF2-40B4-BE49-F238E27FC236}">
                <a16:creationId xmlns:a16="http://schemas.microsoft.com/office/drawing/2014/main" id="{C7330115-0D85-42E1-ACA4-FEE9EB09063E}"/>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1875" t="1000" r="20541" b="27000"/>
          <a:stretch/>
        </p:blipFill>
        <p:spPr>
          <a:xfrm>
            <a:off x="4584805" y="1332397"/>
            <a:ext cx="2865120" cy="2686828"/>
          </a:xfrm>
          <a:prstGeom prst="rect">
            <a:avLst/>
          </a:prstGeom>
        </p:spPr>
      </p:pic>
      <p:pic>
        <p:nvPicPr>
          <p:cNvPr id="16" name="圖片 15">
            <a:extLst>
              <a:ext uri="{FF2B5EF4-FFF2-40B4-BE49-F238E27FC236}">
                <a16:creationId xmlns:a16="http://schemas.microsoft.com/office/drawing/2014/main" id="{25DFD1A6-F550-4969-AF7A-1F31D130A385}"/>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6111" t="222" r="33111" b="-1259"/>
          <a:stretch/>
        </p:blipFill>
        <p:spPr>
          <a:xfrm rot="5400000">
            <a:off x="8565593" y="1012143"/>
            <a:ext cx="2661025" cy="3317768"/>
          </a:xfrm>
          <a:prstGeom prst="rect">
            <a:avLst/>
          </a:prstGeom>
        </p:spPr>
      </p:pic>
    </p:spTree>
    <p:extLst>
      <p:ext uri="{BB962C8B-B14F-4D97-AF65-F5344CB8AC3E}">
        <p14:creationId xmlns:p14="http://schemas.microsoft.com/office/powerpoint/2010/main" val="147997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方塊 21">
            <a:extLst>
              <a:ext uri="{FF2B5EF4-FFF2-40B4-BE49-F238E27FC236}">
                <a16:creationId xmlns:a16="http://schemas.microsoft.com/office/drawing/2014/main" id="{44096AD4-440D-4E5E-9ECE-5EA902929EF6}"/>
              </a:ext>
            </a:extLst>
          </p:cNvPr>
          <p:cNvSpPr txBox="1"/>
          <p:nvPr/>
        </p:nvSpPr>
        <p:spPr>
          <a:xfrm>
            <a:off x="-113123" y="-8853"/>
            <a:ext cx="10232238" cy="1015663"/>
          </a:xfrm>
          <a:prstGeom prst="rect">
            <a:avLst/>
          </a:prstGeom>
          <a:noFill/>
        </p:spPr>
        <p:txBody>
          <a:bodyPr wrap="square" rtlCol="0">
            <a:spAutoFit/>
          </a:bodyPr>
          <a:lstStyle/>
          <a:p>
            <a:r>
              <a:rPr lang="zh-TW" altLang="en-US" sz="60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水環境巡守領域楷模介紹</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23" name="圖形 22">
            <a:extLst>
              <a:ext uri="{FF2B5EF4-FFF2-40B4-BE49-F238E27FC236}">
                <a16:creationId xmlns:a16="http://schemas.microsoft.com/office/drawing/2014/main" id="{E0BC43FF-78B6-4BAB-900C-2536A893C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2038" y="223163"/>
            <a:ext cx="1791313" cy="551629"/>
          </a:xfrm>
          <a:prstGeom prst="rect">
            <a:avLst/>
          </a:prstGeom>
        </p:spPr>
      </p:pic>
      <p:sp>
        <p:nvSpPr>
          <p:cNvPr id="24" name="文字方塊 23">
            <a:extLst>
              <a:ext uri="{FF2B5EF4-FFF2-40B4-BE49-F238E27FC236}">
                <a16:creationId xmlns:a16="http://schemas.microsoft.com/office/drawing/2014/main" id="{CAD21CE5-CBC3-4CD4-80B3-9E7344780929}"/>
              </a:ext>
            </a:extLst>
          </p:cNvPr>
          <p:cNvSpPr txBox="1"/>
          <p:nvPr/>
        </p:nvSpPr>
        <p:spPr>
          <a:xfrm>
            <a:off x="389225" y="3754834"/>
            <a:ext cx="3652103" cy="830997"/>
          </a:xfrm>
          <a:prstGeom prst="rect">
            <a:avLst/>
          </a:prstGeom>
          <a:noFill/>
        </p:spPr>
        <p:txBody>
          <a:bodyPr wrap="square">
            <a:spAutoFit/>
          </a:bodyPr>
          <a:lstStyle/>
          <a:p>
            <a:pPr marL="457200" indent="-457200">
              <a:spcAft>
                <a:spcPts val="600"/>
              </a:spcAft>
              <a:buSzPct val="105000"/>
              <a:buBlip>
                <a:blip r:embed="rId4"/>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新竹縣新豐鄉水環境巡守隊</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吳傳梴隊長</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B9A06D6F-D66B-4EF3-8FA4-2AD6BD2F4C67}"/>
              </a:ext>
            </a:extLst>
          </p:cNvPr>
          <p:cNvSpPr/>
          <p:nvPr/>
        </p:nvSpPr>
        <p:spPr>
          <a:xfrm>
            <a:off x="8109642" y="4585831"/>
            <a:ext cx="3409850" cy="1754326"/>
          </a:xfrm>
          <a:prstGeom prst="rect">
            <a:avLst/>
          </a:prstGeom>
        </p:spPr>
        <p:txBody>
          <a:bodyPr wrap="square">
            <a:spAutoFit/>
          </a:bodyPr>
          <a:lstStyle/>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將熱愛親近大自然行為化為環境保護實際行動</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從參與各項守護水環境活動中獲得保育成就並維持熱誠</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持續擔任</a:t>
            </a:r>
            <a:r>
              <a:rPr lang="zh-TW" altLang="en-US" b="1" dirty="0">
                <a:solidFill>
                  <a:srgbClr val="FF0000"/>
                </a:solidFill>
                <a:latin typeface="微軟正黑體" panose="020B0604030504040204" pitchFamily="34" charset="-120"/>
                <a:ea typeface="微軟正黑體" panose="020B0604030504040204" pitchFamily="34" charset="-120"/>
              </a:rPr>
              <a:t>解說員</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宣導河川保護重要性</a:t>
            </a:r>
          </a:p>
        </p:txBody>
      </p:sp>
      <p:sp>
        <p:nvSpPr>
          <p:cNvPr id="26" name="文字方塊 25">
            <a:extLst>
              <a:ext uri="{FF2B5EF4-FFF2-40B4-BE49-F238E27FC236}">
                <a16:creationId xmlns:a16="http://schemas.microsoft.com/office/drawing/2014/main" id="{EEECE233-0594-44C7-BC7C-4E7E0DE02A44}"/>
              </a:ext>
            </a:extLst>
          </p:cNvPr>
          <p:cNvSpPr txBox="1"/>
          <p:nvPr/>
        </p:nvSpPr>
        <p:spPr>
          <a:xfrm>
            <a:off x="4227138" y="3757290"/>
            <a:ext cx="3652103" cy="830997"/>
          </a:xfrm>
          <a:prstGeom prst="rect">
            <a:avLst/>
          </a:prstGeom>
          <a:noFill/>
        </p:spPr>
        <p:txBody>
          <a:bodyPr wrap="square">
            <a:spAutoFit/>
          </a:bodyPr>
          <a:lstStyle/>
          <a:p>
            <a:pPr marL="265113" indent="-265113">
              <a:spcAft>
                <a:spcPts val="600"/>
              </a:spcAft>
              <a:buSzPct val="105000"/>
              <a:buBlip>
                <a:blip r:embed="rId4"/>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苗栗縣竹森社區水環境巡守隊</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楊招治隊員</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0DF0D091-9153-446B-A99C-87304E5EB4A9}"/>
              </a:ext>
            </a:extLst>
          </p:cNvPr>
          <p:cNvSpPr txBox="1"/>
          <p:nvPr/>
        </p:nvSpPr>
        <p:spPr>
          <a:xfrm>
            <a:off x="8001000" y="3774523"/>
            <a:ext cx="3652103" cy="830997"/>
          </a:xfrm>
          <a:prstGeom prst="rect">
            <a:avLst/>
          </a:prstGeom>
          <a:noFill/>
        </p:spPr>
        <p:txBody>
          <a:bodyPr wrap="square">
            <a:spAutoFit/>
          </a:bodyPr>
          <a:lstStyle/>
          <a:p>
            <a:pPr marL="265113" indent="-265113">
              <a:spcAft>
                <a:spcPts val="600"/>
              </a:spcAft>
              <a:buSzPct val="105000"/>
              <a:buBlip>
                <a:blip r:embed="rId4"/>
              </a:buBlip>
            </a:pPr>
            <a:r>
              <a:rPr lang="zh-TW" altLang="en-US" sz="2400" b="1" dirty="0">
                <a:solidFill>
                  <a:schemeClr val="accent6">
                    <a:lumMod val="50000"/>
                  </a:schemeClr>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花蓮縣生態推展協會水環境巡守隊</a:t>
            </a:r>
            <a:r>
              <a:rPr lang="zh-TW" altLang="en-US"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鄭龍麟理事</a:t>
            </a:r>
            <a:endParaRPr lang="en-US" altLang="zh-TW" sz="2400" b="1" dirty="0">
              <a:solidFill>
                <a:srgbClr val="FF0000"/>
              </a:solidFill>
              <a:effectLst>
                <a:glow rad="1524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D799C88B-5DE4-4D43-9571-520BEB120E32}"/>
              </a:ext>
            </a:extLst>
          </p:cNvPr>
          <p:cNvSpPr/>
          <p:nvPr/>
        </p:nvSpPr>
        <p:spPr>
          <a:xfrm>
            <a:off x="592686" y="4563418"/>
            <a:ext cx="3286433" cy="1200329"/>
          </a:xfrm>
          <a:prstGeom prst="rect">
            <a:avLst/>
          </a:prstGeom>
        </p:spPr>
        <p:txBody>
          <a:bodyPr wrap="square">
            <a:spAutoFit/>
          </a:bodyPr>
          <a:lstStyle/>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成立新豐鄉水環境巡守隊</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守護新豐鄉紅樹林濕地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76213" indent="-176213">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帶領志工</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將水環境保育觀念生活化</a:t>
            </a:r>
          </a:p>
        </p:txBody>
      </p:sp>
      <p:sp>
        <p:nvSpPr>
          <p:cNvPr id="29" name="矩形 28">
            <a:extLst>
              <a:ext uri="{FF2B5EF4-FFF2-40B4-BE49-F238E27FC236}">
                <a16:creationId xmlns:a16="http://schemas.microsoft.com/office/drawing/2014/main" id="{CE6C30B2-E81D-4C9C-AC88-389613E5518B}"/>
              </a:ext>
            </a:extLst>
          </p:cNvPr>
          <p:cNvSpPr/>
          <p:nvPr/>
        </p:nvSpPr>
        <p:spPr>
          <a:xfrm>
            <a:off x="4312237" y="4557584"/>
            <a:ext cx="3409850" cy="1477328"/>
          </a:xfrm>
          <a:prstGeom prst="rect">
            <a:avLst/>
          </a:prstGeom>
        </p:spPr>
        <p:txBody>
          <a:bodyPr wrap="square">
            <a:spAutoFit/>
          </a:bodyPr>
          <a:lstStyle/>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主動加入</a:t>
            </a:r>
            <a:r>
              <a:rPr lang="zh-TW" altLang="en-US" b="1" dirty="0">
                <a:solidFill>
                  <a:srgbClr val="FF0000"/>
                </a:solidFill>
                <a:latin typeface="微軟正黑體" panose="020B0604030504040204" pitchFamily="34" charset="-120"/>
                <a:ea typeface="微軟正黑體" panose="020B0604030504040204" pitchFamily="34" charset="-120"/>
              </a:rPr>
              <a:t>清理西湖溪堤岸步道</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之行列</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176213" indent="-176213">
              <a:buFont typeface="Arial" panose="020B0604020202020204" pitchFamily="34" charset="0"/>
              <a:buChar cha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持之以恆且不放棄，最終逐漸喚起民眾公德心及對河川保育議題的重視</a:t>
            </a:r>
          </a:p>
        </p:txBody>
      </p:sp>
      <p:pic>
        <p:nvPicPr>
          <p:cNvPr id="30" name="圖片 29">
            <a:extLst>
              <a:ext uri="{FF2B5EF4-FFF2-40B4-BE49-F238E27FC236}">
                <a16:creationId xmlns:a16="http://schemas.microsoft.com/office/drawing/2014/main" id="{496BECF1-9AA9-43BD-84A5-2486F15B5A2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8250" b="78250" l="20688" r="51688">
                        <a14:foregroundMark x1="27750" y1="43333" x2="27750" y2="43333"/>
                        <a14:foregroundMark x1="28500" y1="42750" x2="28500" y2="42750"/>
                        <a14:foregroundMark x1="30500" y1="51083" x2="30500" y2="51083"/>
                        <a14:foregroundMark x1="29563" y1="41917" x2="29563" y2="41917"/>
                        <a14:foregroundMark x1="29313" y1="41667" x2="29313" y2="41667"/>
                        <a14:foregroundMark x1="28688" y1="44250" x2="28688" y2="44250"/>
                        <a14:foregroundMark x1="44500" y1="55750" x2="44500" y2="55750"/>
                        <a14:backgroundMark x1="22250" y1="74083" x2="22250" y2="74083"/>
                        <a14:backgroundMark x1="43250" y1="43000" x2="43500" y2="43000"/>
                        <a14:backgroundMark x1="40188" y1="41250" x2="40188" y2="41250"/>
                        <a14:backgroundMark x1="40813" y1="39750" x2="40813" y2="39750"/>
                        <a14:backgroundMark x1="45750" y1="50583" x2="45750" y2="50583"/>
                        <a14:backgroundMark x1="45500" y1="53750" x2="45500" y2="53750"/>
                        <a14:backgroundMark x1="46250" y1="58750" x2="46250" y2="58750"/>
                        <a14:backgroundMark x1="22188" y1="72583" x2="22188" y2="72583"/>
                        <a14:backgroundMark x1="45313" y1="61333" x2="45313" y2="61333"/>
                        <a14:backgroundMark x1="26813" y1="76917" x2="26813" y2="76917"/>
                        <a14:backgroundMark x1="23313" y1="76083" x2="23313" y2="76083"/>
                        <a14:backgroundMark x1="45500" y1="62417" x2="45500" y2="62417"/>
                        <a14:backgroundMark x1="45750" y1="60333" x2="45750" y2="60333"/>
                        <a14:backgroundMark x1="45250" y1="56750" x2="45250" y2="56750"/>
                        <a14:backgroundMark x1="21813" y1="68083" x2="21813" y2="68083"/>
                        <a14:backgroundMark x1="50500" y1="67750" x2="50750" y2="67750"/>
                        <a14:backgroundMark x1="47000" y1="61083" x2="47000" y2="61083"/>
                      </a14:backgroundRemoval>
                    </a14:imgEffect>
                  </a14:imgLayer>
                </a14:imgProps>
              </a:ext>
              <a:ext uri="{28A0092B-C50C-407E-A947-70E740481C1C}">
                <a14:useLocalDpi xmlns:a14="http://schemas.microsoft.com/office/drawing/2010/main" val="0"/>
              </a:ext>
            </a:extLst>
          </a:blip>
          <a:srcRect l="20583" t="17333" r="44833" b="21667"/>
          <a:stretch/>
        </p:blipFill>
        <p:spPr>
          <a:xfrm>
            <a:off x="1340058" y="1051525"/>
            <a:ext cx="2049780" cy="2711637"/>
          </a:xfrm>
          <a:prstGeom prst="rect">
            <a:avLst/>
          </a:prstGeom>
        </p:spPr>
      </p:pic>
      <p:pic>
        <p:nvPicPr>
          <p:cNvPr id="31" name="圖片 30">
            <a:extLst>
              <a:ext uri="{FF2B5EF4-FFF2-40B4-BE49-F238E27FC236}">
                <a16:creationId xmlns:a16="http://schemas.microsoft.com/office/drawing/2014/main" id="{E0C783B6-7990-4F16-8D63-9DC8DA5A8C27}"/>
              </a:ext>
            </a:extLst>
          </p:cNvPr>
          <p:cNvPicPr>
            <a:picLocks noChangeAspect="1"/>
          </p:cNvPicPr>
          <p:nvPr/>
        </p:nvPicPr>
        <p:blipFill rotWithShape="1">
          <a:blip r:embed="rId7">
            <a:extLst>
              <a:ext uri="{28A0092B-C50C-407E-A947-70E740481C1C}">
                <a14:useLocalDpi xmlns:a14="http://schemas.microsoft.com/office/drawing/2010/main" val="0"/>
              </a:ext>
            </a:extLst>
          </a:blip>
          <a:srcRect l="26746" t="11445" r="2751" b="41888"/>
          <a:stretch/>
        </p:blipFill>
        <p:spPr>
          <a:xfrm>
            <a:off x="4617720" y="1112971"/>
            <a:ext cx="2956560" cy="2608729"/>
          </a:xfrm>
          <a:prstGeom prst="rect">
            <a:avLst/>
          </a:prstGeom>
        </p:spPr>
      </p:pic>
      <p:pic>
        <p:nvPicPr>
          <p:cNvPr id="32" name="圖片 31">
            <a:extLst>
              <a:ext uri="{FF2B5EF4-FFF2-40B4-BE49-F238E27FC236}">
                <a16:creationId xmlns:a16="http://schemas.microsoft.com/office/drawing/2014/main" id="{BB386828-C955-4E8C-B019-D41CA216489F}"/>
              </a:ext>
            </a:extLst>
          </p:cNvPr>
          <p:cNvPicPr>
            <a:picLocks noChangeAspect="1"/>
          </p:cNvPicPr>
          <p:nvPr/>
        </p:nvPicPr>
        <p:blipFill rotWithShape="1">
          <a:blip r:embed="rId8">
            <a:extLst>
              <a:ext uri="{28A0092B-C50C-407E-A947-70E740481C1C}">
                <a14:useLocalDpi xmlns:a14="http://schemas.microsoft.com/office/drawing/2010/main" val="0"/>
              </a:ext>
            </a:extLst>
          </a:blip>
          <a:srcRect l="4867" t="18437" r="8159" b="27453"/>
          <a:stretch/>
        </p:blipFill>
        <p:spPr>
          <a:xfrm>
            <a:off x="8264793" y="1092988"/>
            <a:ext cx="3172827" cy="2628712"/>
          </a:xfrm>
          <a:prstGeom prst="rect">
            <a:avLst/>
          </a:prstGeom>
        </p:spPr>
      </p:pic>
      <p:pic>
        <p:nvPicPr>
          <p:cNvPr id="33" name="圖片 32">
            <a:extLst>
              <a:ext uri="{FF2B5EF4-FFF2-40B4-BE49-F238E27FC236}">
                <a16:creationId xmlns:a16="http://schemas.microsoft.com/office/drawing/2014/main" id="{E7860A8F-4F50-4B35-885B-DD509A96872C}"/>
              </a:ext>
            </a:extLst>
          </p:cNvPr>
          <p:cNvPicPr>
            <a:picLocks noChangeAspect="1"/>
          </p:cNvPicPr>
          <p:nvPr/>
        </p:nvPicPr>
        <p:blipFill>
          <a:blip r:embed="rId9"/>
          <a:stretch>
            <a:fillRect/>
          </a:stretch>
        </p:blipFill>
        <p:spPr>
          <a:xfrm flipH="1">
            <a:off x="9605596" y="4424516"/>
            <a:ext cx="2615899" cy="2529728"/>
          </a:xfrm>
          <a:prstGeom prst="rect">
            <a:avLst/>
          </a:prstGeom>
        </p:spPr>
      </p:pic>
      <p:pic>
        <p:nvPicPr>
          <p:cNvPr id="34" name="圖片 33">
            <a:extLst>
              <a:ext uri="{FF2B5EF4-FFF2-40B4-BE49-F238E27FC236}">
                <a16:creationId xmlns:a16="http://schemas.microsoft.com/office/drawing/2014/main" id="{0AC1B9EE-8B9E-4FF9-88D1-B092FB3A90D4}"/>
              </a:ext>
            </a:extLst>
          </p:cNvPr>
          <p:cNvPicPr>
            <a:picLocks noChangeAspect="1"/>
          </p:cNvPicPr>
          <p:nvPr/>
        </p:nvPicPr>
        <p:blipFill rotWithShape="1">
          <a:blip r:embed="rId10"/>
          <a:srcRect l="57321" t="2270" r="-6192" b="-2270"/>
          <a:stretch/>
        </p:blipFill>
        <p:spPr>
          <a:xfrm rot="10800000">
            <a:off x="10766322" y="-73728"/>
            <a:ext cx="1455174" cy="2529727"/>
          </a:xfrm>
          <a:prstGeom prst="rect">
            <a:avLst/>
          </a:prstGeom>
        </p:spPr>
      </p:pic>
      <p:pic>
        <p:nvPicPr>
          <p:cNvPr id="35" name="圖片 34">
            <a:extLst>
              <a:ext uri="{FF2B5EF4-FFF2-40B4-BE49-F238E27FC236}">
                <a16:creationId xmlns:a16="http://schemas.microsoft.com/office/drawing/2014/main" id="{2E7FC926-010D-4848-8664-7B87E6211FA1}"/>
              </a:ext>
            </a:extLst>
          </p:cNvPr>
          <p:cNvPicPr>
            <a:picLocks noChangeAspect="1"/>
          </p:cNvPicPr>
          <p:nvPr/>
        </p:nvPicPr>
        <p:blipFill>
          <a:blip r:embed="rId11"/>
          <a:stretch>
            <a:fillRect/>
          </a:stretch>
        </p:blipFill>
        <p:spPr>
          <a:xfrm flipH="1">
            <a:off x="-1" y="5496231"/>
            <a:ext cx="4289111" cy="1327603"/>
          </a:xfrm>
          <a:prstGeom prst="rect">
            <a:avLst/>
          </a:prstGeom>
        </p:spPr>
      </p:pic>
    </p:spTree>
    <p:extLst>
      <p:ext uri="{BB962C8B-B14F-4D97-AF65-F5344CB8AC3E}">
        <p14:creationId xmlns:p14="http://schemas.microsoft.com/office/powerpoint/2010/main" val="235680975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251</Words>
  <Application>Microsoft Office PowerPoint</Application>
  <PresentationFormat>寬螢幕</PresentationFormat>
  <Paragraphs>22</Paragraphs>
  <Slides>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vt:i4>
      </vt:variant>
    </vt:vector>
  </HeadingPairs>
  <TitlesOfParts>
    <vt:vector size="7" baseType="lpstr">
      <vt:lpstr>微軟正黑體</vt:lpstr>
      <vt:lpstr>Arial</vt:lpstr>
      <vt:lpstr>Calibri</vt:lpstr>
      <vt:lpstr>Calibri Light</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王嶽斌</dc:creator>
  <cp:lastModifiedBy>王嶽斌</cp:lastModifiedBy>
  <cp:revision>4</cp:revision>
  <dcterms:created xsi:type="dcterms:W3CDTF">2025-08-26T06:16:04Z</dcterms:created>
  <dcterms:modified xsi:type="dcterms:W3CDTF">2025-08-26T06:38:02Z</dcterms:modified>
</cp:coreProperties>
</file>