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fileserver2\104&#32317;&#37327;\999_&#33256;&#26178;&#20132;&#36774;&#20107;&#38917;\1050111_&#21332;&#21161;&#31185;&#38263;&#30059;&#22294;\&#25976;&#2581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60403132595402"/>
          <c:y val="0.14439176645429092"/>
          <c:w val="0.81763661250114494"/>
          <c:h val="0.6950363003144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工作表2!$B$1</c:f>
              <c:strCache>
                <c:ptCount val="1"/>
                <c:pt idx="0">
                  <c:v>二行程機車總數(期底數)</c:v>
                </c:pt>
              </c:strCache>
            </c:strRef>
          </c:tx>
          <c:invertIfNegative val="0"/>
          <c:cat>
            <c:strRef>
              <c:f>工作表1!$A$2:$A$23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宜蘭縣</c:v>
                </c:pt>
                <c:pt idx="7">
                  <c:v>新竹縣</c:v>
                </c:pt>
                <c:pt idx="8">
                  <c:v>苗栗縣</c:v>
                </c:pt>
                <c:pt idx="9">
                  <c:v>彰化縣</c:v>
                </c:pt>
                <c:pt idx="10">
                  <c:v>南投縣</c:v>
                </c:pt>
                <c:pt idx="11">
                  <c:v>雲林縣</c:v>
                </c:pt>
                <c:pt idx="12">
                  <c:v>嘉義縣</c:v>
                </c:pt>
                <c:pt idx="13">
                  <c:v>屏東縣</c:v>
                </c:pt>
                <c:pt idx="14">
                  <c:v>臺東縣</c:v>
                </c:pt>
                <c:pt idx="15">
                  <c:v>花蓮縣</c:v>
                </c:pt>
                <c:pt idx="16">
                  <c:v>澎湖縣</c:v>
                </c:pt>
                <c:pt idx="17">
                  <c:v>基隆市</c:v>
                </c:pt>
                <c:pt idx="18">
                  <c:v>新竹市</c:v>
                </c:pt>
                <c:pt idx="19">
                  <c:v>嘉義市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工作表2!$B$2:$B$23</c:f>
              <c:numCache>
                <c:formatCode>#,##0</c:formatCode>
                <c:ptCount val="22"/>
                <c:pt idx="0">
                  <c:v>139465</c:v>
                </c:pt>
                <c:pt idx="1">
                  <c:v>262317</c:v>
                </c:pt>
                <c:pt idx="2">
                  <c:v>156090</c:v>
                </c:pt>
                <c:pt idx="3">
                  <c:v>215725</c:v>
                </c:pt>
                <c:pt idx="4">
                  <c:v>201500</c:v>
                </c:pt>
                <c:pt idx="5">
                  <c:v>324055</c:v>
                </c:pt>
                <c:pt idx="6">
                  <c:v>40817</c:v>
                </c:pt>
                <c:pt idx="7">
                  <c:v>24236</c:v>
                </c:pt>
                <c:pt idx="8">
                  <c:v>36104</c:v>
                </c:pt>
                <c:pt idx="9">
                  <c:v>96481</c:v>
                </c:pt>
                <c:pt idx="10">
                  <c:v>38821</c:v>
                </c:pt>
                <c:pt idx="11">
                  <c:v>63624</c:v>
                </c:pt>
                <c:pt idx="12">
                  <c:v>50117</c:v>
                </c:pt>
                <c:pt idx="13">
                  <c:v>84252</c:v>
                </c:pt>
                <c:pt idx="14">
                  <c:v>20243</c:v>
                </c:pt>
                <c:pt idx="15">
                  <c:v>31090</c:v>
                </c:pt>
                <c:pt idx="16">
                  <c:v>10214</c:v>
                </c:pt>
                <c:pt idx="17">
                  <c:v>16830</c:v>
                </c:pt>
                <c:pt idx="18">
                  <c:v>25363</c:v>
                </c:pt>
                <c:pt idx="19">
                  <c:v>40673</c:v>
                </c:pt>
                <c:pt idx="20">
                  <c:v>6372</c:v>
                </c:pt>
                <c:pt idx="21">
                  <c:v>427</c:v>
                </c:pt>
              </c:numCache>
            </c:numRef>
          </c:val>
        </c:ser>
        <c:ser>
          <c:idx val="1"/>
          <c:order val="1"/>
          <c:tx>
            <c:strRef>
              <c:f>工作表2!$C$1</c:f>
              <c:strCache>
                <c:ptCount val="1"/>
                <c:pt idx="0">
                  <c:v>二行程機車定檢數</c:v>
                </c:pt>
              </c:strCache>
            </c:strRef>
          </c:tx>
          <c:invertIfNegative val="0"/>
          <c:cat>
            <c:strRef>
              <c:f>工作表1!$A$2:$A$23</c:f>
              <c:strCache>
                <c:ptCount val="22"/>
                <c:pt idx="0">
                  <c:v>臺北市</c:v>
                </c:pt>
                <c:pt idx="1">
                  <c:v>新北市</c:v>
                </c:pt>
                <c:pt idx="2">
                  <c:v>桃園市</c:v>
                </c:pt>
                <c:pt idx="3">
                  <c:v>臺中市</c:v>
                </c:pt>
                <c:pt idx="4">
                  <c:v>臺南市</c:v>
                </c:pt>
                <c:pt idx="5">
                  <c:v>高雄市</c:v>
                </c:pt>
                <c:pt idx="6">
                  <c:v>宜蘭縣</c:v>
                </c:pt>
                <c:pt idx="7">
                  <c:v>新竹縣</c:v>
                </c:pt>
                <c:pt idx="8">
                  <c:v>苗栗縣</c:v>
                </c:pt>
                <c:pt idx="9">
                  <c:v>彰化縣</c:v>
                </c:pt>
                <c:pt idx="10">
                  <c:v>南投縣</c:v>
                </c:pt>
                <c:pt idx="11">
                  <c:v>雲林縣</c:v>
                </c:pt>
                <c:pt idx="12">
                  <c:v>嘉義縣</c:v>
                </c:pt>
                <c:pt idx="13">
                  <c:v>屏東縣</c:v>
                </c:pt>
                <c:pt idx="14">
                  <c:v>臺東縣</c:v>
                </c:pt>
                <c:pt idx="15">
                  <c:v>花蓮縣</c:v>
                </c:pt>
                <c:pt idx="16">
                  <c:v>澎湖縣</c:v>
                </c:pt>
                <c:pt idx="17">
                  <c:v>基隆市</c:v>
                </c:pt>
                <c:pt idx="18">
                  <c:v>新竹市</c:v>
                </c:pt>
                <c:pt idx="19">
                  <c:v>嘉義市</c:v>
                </c:pt>
                <c:pt idx="20">
                  <c:v>金門縣</c:v>
                </c:pt>
                <c:pt idx="21">
                  <c:v>連江縣</c:v>
                </c:pt>
              </c:strCache>
            </c:strRef>
          </c:cat>
          <c:val>
            <c:numRef>
              <c:f>工作表2!$C$2:$C$23</c:f>
              <c:numCache>
                <c:formatCode>#,##0</c:formatCode>
                <c:ptCount val="22"/>
                <c:pt idx="0">
                  <c:v>62453</c:v>
                </c:pt>
                <c:pt idx="1">
                  <c:v>116468</c:v>
                </c:pt>
                <c:pt idx="2">
                  <c:v>81560</c:v>
                </c:pt>
                <c:pt idx="3">
                  <c:v>130197</c:v>
                </c:pt>
                <c:pt idx="4">
                  <c:v>160741</c:v>
                </c:pt>
                <c:pt idx="5">
                  <c:v>238179</c:v>
                </c:pt>
                <c:pt idx="6">
                  <c:v>23813</c:v>
                </c:pt>
                <c:pt idx="7">
                  <c:v>13278</c:v>
                </c:pt>
                <c:pt idx="8">
                  <c:v>19897</c:v>
                </c:pt>
                <c:pt idx="9">
                  <c:v>73085</c:v>
                </c:pt>
                <c:pt idx="10">
                  <c:v>23844</c:v>
                </c:pt>
                <c:pt idx="11">
                  <c:v>49401</c:v>
                </c:pt>
                <c:pt idx="12">
                  <c:v>40554</c:v>
                </c:pt>
                <c:pt idx="13">
                  <c:v>65404</c:v>
                </c:pt>
                <c:pt idx="14">
                  <c:v>9740</c:v>
                </c:pt>
                <c:pt idx="15">
                  <c:v>14893</c:v>
                </c:pt>
                <c:pt idx="16">
                  <c:v>4464</c:v>
                </c:pt>
                <c:pt idx="17">
                  <c:v>7689</c:v>
                </c:pt>
                <c:pt idx="18">
                  <c:v>12296</c:v>
                </c:pt>
                <c:pt idx="19">
                  <c:v>29328</c:v>
                </c:pt>
                <c:pt idx="20">
                  <c:v>2874</c:v>
                </c:pt>
                <c:pt idx="21">
                  <c:v>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66798720"/>
        <c:axId val="112461696"/>
      </c:barChart>
      <c:catAx>
        <c:axId val="6679872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0" vert="eaVert"/>
          <a:lstStyle/>
          <a:p>
            <a:pPr>
              <a:defRPr sz="1400"/>
            </a:pPr>
            <a:endParaRPr lang="zh-TW"/>
          </a:p>
        </c:txPr>
        <c:crossAx val="112461696"/>
        <c:crosses val="autoZero"/>
        <c:auto val="1"/>
        <c:lblAlgn val="ctr"/>
        <c:lblOffset val="100"/>
        <c:noMultiLvlLbl val="0"/>
      </c:catAx>
      <c:valAx>
        <c:axId val="112461696"/>
        <c:scaling>
          <c:orientation val="minMax"/>
          <c:max val="340000"/>
          <c:min val="0"/>
        </c:scaling>
        <c:delete val="0"/>
        <c:axPos val="l"/>
        <c:majorGridlines/>
        <c:numFmt formatCode="#,##0_ 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zh-TW"/>
          </a:p>
        </c:txPr>
        <c:crossAx val="66798720"/>
        <c:crosses val="autoZero"/>
        <c:crossBetween val="between"/>
        <c:majorUnit val="20000"/>
      </c:valAx>
    </c:plotArea>
    <c:legend>
      <c:legendPos val="b"/>
      <c:layout>
        <c:manualLayout>
          <c:xMode val="edge"/>
          <c:yMode val="edge"/>
          <c:x val="0.28003126358279878"/>
          <c:y val="5.3271519966616186E-2"/>
          <c:w val="0.68236277840473869"/>
          <c:h val="7.2088488938882644E-2"/>
        </c:manualLayout>
      </c:layout>
      <c:overlay val="0"/>
      <c:txPr>
        <a:bodyPr/>
        <a:lstStyle/>
        <a:p>
          <a:pPr>
            <a:defRPr b="1"/>
          </a:pPr>
          <a:endParaRPr lang="zh-TW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>
          <a:latin typeface="Times New Roman" panose="02020603050405020304" pitchFamily="18" charset="0"/>
          <a:ea typeface="微軟正黑體" panose="020B0604030504040204" pitchFamily="34" charset="-120"/>
          <a:cs typeface="Times New Roman" panose="02020603050405020304" pitchFamily="18" charset="0"/>
        </a:defRPr>
      </a:pPr>
      <a:endParaRPr lang="zh-TW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0.42029</cdr:y>
    </cdr:from>
    <cdr:to>
      <cdr:x>0.02632</cdr:x>
      <cdr:y>0.5653</cdr:y>
    </cdr:to>
    <cdr:sp macro="" textlink="">
      <cdr:nvSpPr>
        <cdr:cNvPr id="2" name="文字方塊 1"/>
        <cdr:cNvSpPr txBox="1"/>
      </cdr:nvSpPr>
      <cdr:spPr>
        <a:xfrm xmlns:a="http://schemas.openxmlformats.org/drawingml/2006/main">
          <a:off x="0" y="2088232"/>
          <a:ext cx="216024" cy="720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zh-TW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zh-TW" altLang="en-US" sz="14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車輛數</a:t>
          </a:r>
          <a:endParaRPr lang="zh-TW" altLang="en-US" sz="1400" b="1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336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68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26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572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99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38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34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8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03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78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6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2E778-75E4-40D4-A0A8-B4A95806AE5F}" type="datetimeFigureOut">
              <a:rPr lang="zh-TW" altLang="en-US" smtClean="0"/>
              <a:t>2016/1/13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A99FE-FBB5-411F-B07E-57475DDA4F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340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圖表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583795"/>
              </p:ext>
            </p:extLst>
          </p:nvPr>
        </p:nvGraphicFramePr>
        <p:xfrm>
          <a:off x="467544" y="764704"/>
          <a:ext cx="8208912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520564" y="26064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附件</a:t>
            </a:r>
            <a:r>
              <a:rPr lang="en-US" altLang="zh-TW" dirty="0" smtClean="0"/>
              <a:t>2</a:t>
            </a:r>
            <a:r>
              <a:rPr lang="zh-TW" altLang="en-US" dirty="0" smtClean="0"/>
              <a:t> </a:t>
            </a:r>
            <a:r>
              <a:rPr lang="zh-TW" altLang="en-US" dirty="0"/>
              <a:t>全國</a:t>
            </a:r>
            <a:r>
              <a:rPr lang="zh-TW" altLang="en-US" dirty="0" smtClean="0"/>
              <a:t>二</a:t>
            </a:r>
            <a:r>
              <a:rPr lang="zh-TW" altLang="en-US" dirty="0" smtClean="0"/>
              <a:t>行程機車總數及定檢到檢數                                                </a:t>
            </a:r>
            <a:r>
              <a:rPr lang="en-US" altLang="zh-TW" dirty="0" smtClean="0"/>
              <a:t>104</a:t>
            </a:r>
            <a:r>
              <a:rPr lang="zh-TW" altLang="en-US" dirty="0" smtClean="0"/>
              <a:t>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355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Ediso</dc:creator>
  <cp:lastModifiedBy>蕭吉良</cp:lastModifiedBy>
  <cp:revision>10</cp:revision>
  <dcterms:created xsi:type="dcterms:W3CDTF">2016-01-11T03:48:18Z</dcterms:created>
  <dcterms:modified xsi:type="dcterms:W3CDTF">2016-01-13T03:57:31Z</dcterms:modified>
</cp:coreProperties>
</file>