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</p:sldIdLst>
  <p:sldSz cx="32404050" cy="51206400"/>
  <p:notesSz cx="6858000" cy="9144000"/>
  <p:defaultTextStyle>
    <a:defPPr>
      <a:defRPr lang="zh-TW"/>
    </a:defPPr>
    <a:lvl1pPr marL="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1pPr>
    <a:lvl2pPr marL="238887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2pPr>
    <a:lvl3pPr marL="477774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3pPr>
    <a:lvl4pPr marL="716661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4pPr>
    <a:lvl5pPr marL="955548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5pPr>
    <a:lvl6pPr marL="1194435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6pPr>
    <a:lvl7pPr marL="1433322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7pPr>
    <a:lvl8pPr marL="1672209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8pPr>
    <a:lvl9pPr marL="19110960" algn="l" defTabSz="4777740" rtl="0" eaLnBrk="1" latinLnBrk="0" hangingPunct="1">
      <a:defRPr sz="9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CA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9" autoAdjust="0"/>
    <p:restoredTop sz="94660"/>
  </p:normalViewPr>
  <p:slideViewPr>
    <p:cSldViewPr>
      <p:cViewPr>
        <p:scale>
          <a:sx n="25" d="100"/>
          <a:sy n="25" d="100"/>
        </p:scale>
        <p:origin x="-1128" y="2755"/>
      </p:cViewPr>
      <p:guideLst>
        <p:guide orient="horz" pos="1612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20202" y="48361613"/>
            <a:ext cx="7560945" cy="1825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0792599" y="48361613"/>
            <a:ext cx="10261283" cy="1825412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4717316" y="49260239"/>
            <a:ext cx="7560945" cy="1825412"/>
          </a:xfrm>
        </p:spPr>
        <p:txBody>
          <a:bodyPr/>
          <a:lstStyle>
            <a:lvl1pPr algn="r">
              <a:defRPr sz="9000" baseline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 rot="-576202">
            <a:off x="19941240" y="24335289"/>
            <a:ext cx="7594458" cy="32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524" tIns="257262" rIns="514524" bIns="257262">
            <a:spAutoFit/>
          </a:bodyPr>
          <a:lstStyle/>
          <a:p>
            <a:pPr algn="ctr"/>
            <a:r>
              <a:rPr lang="en-US" altLang="zh-TW" sz="18000" b="1" i="1" baseline="0" dirty="0" smtClean="0">
                <a:solidFill>
                  <a:srgbClr val="B4C8E6"/>
                </a:solidFill>
                <a:latin typeface="Times New Roman" pitchFamily="18" charset="0"/>
                <a:ea typeface="標楷體" pitchFamily="65" charset="-120"/>
              </a:rPr>
              <a:t>EPA</a:t>
            </a:r>
            <a:endParaRPr lang="en-US" altLang="zh-TW" sz="18000" b="1" i="1" baseline="0" dirty="0">
              <a:solidFill>
                <a:srgbClr val="B4C8E6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93338" y="18526762"/>
            <a:ext cx="16472059" cy="284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90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0169" y="10241280"/>
            <a:ext cx="24573071" cy="5689600"/>
          </a:xfrm>
        </p:spPr>
        <p:txBody>
          <a:bodyPr/>
          <a:lstStyle>
            <a:lvl1pPr>
              <a:defRPr sz="225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4505563" y="3982720"/>
            <a:ext cx="7358420" cy="4324096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430304" y="3982720"/>
            <a:ext cx="21535192" cy="4324096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41080" y="3982720"/>
            <a:ext cx="23222903" cy="420793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430304" y="12517120"/>
            <a:ext cx="27813476" cy="3470656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430304" y="48432724"/>
            <a:ext cx="6480810" cy="1706880"/>
          </a:xfrm>
        </p:spPr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3310414" y="48349755"/>
            <a:ext cx="7560945" cy="1706880"/>
          </a:xfrm>
        </p:spPr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9696" y="32904861"/>
            <a:ext cx="27543443" cy="10170164"/>
          </a:xfrm>
        </p:spPr>
        <p:txBody>
          <a:bodyPr anchor="t"/>
          <a:lstStyle>
            <a:lvl1pPr algn="l">
              <a:defRPr sz="225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59696" y="21703458"/>
            <a:ext cx="27543443" cy="11201398"/>
          </a:xfrm>
        </p:spPr>
        <p:txBody>
          <a:bodyPr anchor="b"/>
          <a:lstStyle>
            <a:lvl1pPr marL="0" indent="0">
              <a:buNone/>
              <a:defRPr sz="11300"/>
            </a:lvl1pPr>
            <a:lvl2pPr marL="2572619" indent="0">
              <a:buNone/>
              <a:defRPr sz="10100"/>
            </a:lvl2pPr>
            <a:lvl3pPr marL="5145237" indent="0">
              <a:buNone/>
              <a:defRPr sz="9000"/>
            </a:lvl3pPr>
            <a:lvl4pPr marL="7717856" indent="0">
              <a:buNone/>
              <a:defRPr sz="7900"/>
            </a:lvl4pPr>
            <a:lvl5pPr marL="10290475" indent="0">
              <a:buNone/>
              <a:defRPr sz="7900"/>
            </a:lvl5pPr>
            <a:lvl6pPr marL="12863093" indent="0">
              <a:buNone/>
              <a:defRPr sz="7900"/>
            </a:lvl6pPr>
            <a:lvl7pPr marL="15435712" indent="0">
              <a:buNone/>
              <a:defRPr sz="7900"/>
            </a:lvl7pPr>
            <a:lvl8pPr marL="18008331" indent="0">
              <a:buNone/>
              <a:defRPr sz="7900"/>
            </a:lvl8pPr>
            <a:lvl9pPr marL="20580949" indent="0">
              <a:buNone/>
              <a:defRPr sz="7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430304" y="12517120"/>
            <a:ext cx="13636704" cy="34706560"/>
          </a:xfrm>
        </p:spPr>
        <p:txBody>
          <a:bodyPr/>
          <a:lstStyle>
            <a:lvl1pPr>
              <a:defRPr sz="15800"/>
            </a:lvl1pPr>
            <a:lvl2pPr>
              <a:defRPr sz="13500"/>
            </a:lvl2pPr>
            <a:lvl3pPr>
              <a:defRPr sz="113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607076" y="12517120"/>
            <a:ext cx="13636704" cy="34706560"/>
          </a:xfrm>
        </p:spPr>
        <p:txBody>
          <a:bodyPr/>
          <a:lstStyle>
            <a:lvl1pPr>
              <a:defRPr sz="15800"/>
            </a:lvl1pPr>
            <a:lvl2pPr>
              <a:defRPr sz="13500"/>
            </a:lvl2pPr>
            <a:lvl3pPr>
              <a:defRPr sz="113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203" y="2050630"/>
            <a:ext cx="29163645" cy="85344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20203" y="11462183"/>
            <a:ext cx="14317416" cy="4776890"/>
          </a:xfrm>
        </p:spPr>
        <p:txBody>
          <a:bodyPr anchor="b"/>
          <a:lstStyle>
            <a:lvl1pPr marL="0" indent="0">
              <a:buNone/>
              <a:defRPr sz="13500" b="1"/>
            </a:lvl1pPr>
            <a:lvl2pPr marL="2572619" indent="0">
              <a:buNone/>
              <a:defRPr sz="11300" b="1"/>
            </a:lvl2pPr>
            <a:lvl3pPr marL="5145237" indent="0">
              <a:buNone/>
              <a:defRPr sz="10100" b="1"/>
            </a:lvl3pPr>
            <a:lvl4pPr marL="7717856" indent="0">
              <a:buNone/>
              <a:defRPr sz="9000" b="1"/>
            </a:lvl4pPr>
            <a:lvl5pPr marL="10290475" indent="0">
              <a:buNone/>
              <a:defRPr sz="9000" b="1"/>
            </a:lvl5pPr>
            <a:lvl6pPr marL="12863093" indent="0">
              <a:buNone/>
              <a:defRPr sz="9000" b="1"/>
            </a:lvl6pPr>
            <a:lvl7pPr marL="15435712" indent="0">
              <a:buNone/>
              <a:defRPr sz="9000" b="1"/>
            </a:lvl7pPr>
            <a:lvl8pPr marL="18008331" indent="0">
              <a:buNone/>
              <a:defRPr sz="9000" b="1"/>
            </a:lvl8pPr>
            <a:lvl9pPr marL="20580949" indent="0">
              <a:buNone/>
              <a:defRPr sz="90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20203" y="16239068"/>
            <a:ext cx="14317416" cy="29502950"/>
          </a:xfrm>
        </p:spPr>
        <p:txBody>
          <a:bodyPr/>
          <a:lstStyle>
            <a:lvl1pPr>
              <a:defRPr sz="13500"/>
            </a:lvl1pPr>
            <a:lvl2pPr>
              <a:defRPr sz="113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460813" y="11462183"/>
            <a:ext cx="14323040" cy="4776890"/>
          </a:xfrm>
        </p:spPr>
        <p:txBody>
          <a:bodyPr anchor="b"/>
          <a:lstStyle>
            <a:lvl1pPr marL="0" indent="0">
              <a:buNone/>
              <a:defRPr sz="13500" b="1"/>
            </a:lvl1pPr>
            <a:lvl2pPr marL="2572619" indent="0">
              <a:buNone/>
              <a:defRPr sz="11300" b="1"/>
            </a:lvl2pPr>
            <a:lvl3pPr marL="5145237" indent="0">
              <a:buNone/>
              <a:defRPr sz="10100" b="1"/>
            </a:lvl3pPr>
            <a:lvl4pPr marL="7717856" indent="0">
              <a:buNone/>
              <a:defRPr sz="9000" b="1"/>
            </a:lvl4pPr>
            <a:lvl5pPr marL="10290475" indent="0">
              <a:buNone/>
              <a:defRPr sz="9000" b="1"/>
            </a:lvl5pPr>
            <a:lvl6pPr marL="12863093" indent="0">
              <a:buNone/>
              <a:defRPr sz="9000" b="1"/>
            </a:lvl6pPr>
            <a:lvl7pPr marL="15435712" indent="0">
              <a:buNone/>
              <a:defRPr sz="9000" b="1"/>
            </a:lvl7pPr>
            <a:lvl8pPr marL="18008331" indent="0">
              <a:buNone/>
              <a:defRPr sz="9000" b="1"/>
            </a:lvl8pPr>
            <a:lvl9pPr marL="20580949" indent="0">
              <a:buNone/>
              <a:defRPr sz="90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460813" y="16239068"/>
            <a:ext cx="14323040" cy="29502950"/>
          </a:xfrm>
        </p:spPr>
        <p:txBody>
          <a:bodyPr/>
          <a:lstStyle>
            <a:lvl1pPr>
              <a:defRPr sz="13500"/>
            </a:lvl1pPr>
            <a:lvl2pPr>
              <a:defRPr sz="113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0208" y="2038781"/>
            <a:ext cx="10660709" cy="8676640"/>
          </a:xfrm>
        </p:spPr>
        <p:txBody>
          <a:bodyPr anchor="b"/>
          <a:lstStyle>
            <a:lvl1pPr algn="l">
              <a:defRPr sz="11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669083" y="2038776"/>
            <a:ext cx="18114764" cy="43703242"/>
          </a:xfrm>
        </p:spPr>
        <p:txBody>
          <a:bodyPr/>
          <a:lstStyle>
            <a:lvl1pPr>
              <a:defRPr sz="18000"/>
            </a:lvl1pPr>
            <a:lvl2pPr>
              <a:defRPr sz="15800"/>
            </a:lvl2pPr>
            <a:lvl3pPr>
              <a:defRPr sz="13500"/>
            </a:lvl3pPr>
            <a:lvl4pPr>
              <a:defRPr sz="11300"/>
            </a:lvl4pPr>
            <a:lvl5pPr>
              <a:defRPr sz="11300"/>
            </a:lvl5pPr>
            <a:lvl6pPr>
              <a:defRPr sz="11300"/>
            </a:lvl6pPr>
            <a:lvl7pPr>
              <a:defRPr sz="11300"/>
            </a:lvl7pPr>
            <a:lvl8pPr>
              <a:defRPr sz="11300"/>
            </a:lvl8pPr>
            <a:lvl9pPr>
              <a:defRPr sz="1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20208" y="10715421"/>
            <a:ext cx="10660709" cy="35026602"/>
          </a:xfrm>
        </p:spPr>
        <p:txBody>
          <a:bodyPr/>
          <a:lstStyle>
            <a:lvl1pPr marL="0" indent="0">
              <a:buNone/>
              <a:defRPr sz="7900"/>
            </a:lvl1pPr>
            <a:lvl2pPr marL="2572619" indent="0">
              <a:buNone/>
              <a:defRPr sz="6800"/>
            </a:lvl2pPr>
            <a:lvl3pPr marL="5145237" indent="0">
              <a:buNone/>
              <a:defRPr sz="5600"/>
            </a:lvl3pPr>
            <a:lvl4pPr marL="7717856" indent="0">
              <a:buNone/>
              <a:defRPr sz="5100"/>
            </a:lvl4pPr>
            <a:lvl5pPr marL="10290475" indent="0">
              <a:buNone/>
              <a:defRPr sz="5100"/>
            </a:lvl5pPr>
            <a:lvl6pPr marL="12863093" indent="0">
              <a:buNone/>
              <a:defRPr sz="5100"/>
            </a:lvl6pPr>
            <a:lvl7pPr marL="15435712" indent="0">
              <a:buNone/>
              <a:defRPr sz="5100"/>
            </a:lvl7pPr>
            <a:lvl8pPr marL="18008331" indent="0">
              <a:buNone/>
              <a:defRPr sz="5100"/>
            </a:lvl8pPr>
            <a:lvl9pPr marL="20580949" indent="0">
              <a:buNone/>
              <a:defRPr sz="5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51421" y="35844480"/>
            <a:ext cx="19442430" cy="4231647"/>
          </a:xfrm>
        </p:spPr>
        <p:txBody>
          <a:bodyPr anchor="b"/>
          <a:lstStyle>
            <a:lvl1pPr algn="l">
              <a:defRPr sz="11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51421" y="4575388"/>
            <a:ext cx="19442430" cy="30723840"/>
          </a:xfrm>
        </p:spPr>
        <p:txBody>
          <a:bodyPr/>
          <a:lstStyle>
            <a:lvl1pPr marL="0" indent="0">
              <a:buNone/>
              <a:defRPr sz="18000"/>
            </a:lvl1pPr>
            <a:lvl2pPr marL="2572619" indent="0">
              <a:buNone/>
              <a:defRPr sz="15800"/>
            </a:lvl2pPr>
            <a:lvl3pPr marL="5145237" indent="0">
              <a:buNone/>
              <a:defRPr sz="13500"/>
            </a:lvl3pPr>
            <a:lvl4pPr marL="7717856" indent="0">
              <a:buNone/>
              <a:defRPr sz="11300"/>
            </a:lvl4pPr>
            <a:lvl5pPr marL="10290475" indent="0">
              <a:buNone/>
              <a:defRPr sz="11300"/>
            </a:lvl5pPr>
            <a:lvl6pPr marL="12863093" indent="0">
              <a:buNone/>
              <a:defRPr sz="11300"/>
            </a:lvl6pPr>
            <a:lvl7pPr marL="15435712" indent="0">
              <a:buNone/>
              <a:defRPr sz="11300"/>
            </a:lvl7pPr>
            <a:lvl8pPr marL="18008331" indent="0">
              <a:buNone/>
              <a:defRPr sz="11300"/>
            </a:lvl8pPr>
            <a:lvl9pPr marL="20580949" indent="0">
              <a:buNone/>
              <a:defRPr sz="113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51421" y="40076127"/>
            <a:ext cx="19442430" cy="6009633"/>
          </a:xfrm>
        </p:spPr>
        <p:txBody>
          <a:bodyPr/>
          <a:lstStyle>
            <a:lvl1pPr marL="0" indent="0">
              <a:buNone/>
              <a:defRPr sz="7900"/>
            </a:lvl1pPr>
            <a:lvl2pPr marL="2572619" indent="0">
              <a:buNone/>
              <a:defRPr sz="6800"/>
            </a:lvl2pPr>
            <a:lvl3pPr marL="5145237" indent="0">
              <a:buNone/>
              <a:defRPr sz="5600"/>
            </a:lvl3pPr>
            <a:lvl4pPr marL="7717856" indent="0">
              <a:buNone/>
              <a:defRPr sz="5100"/>
            </a:lvl4pPr>
            <a:lvl5pPr marL="10290475" indent="0">
              <a:buNone/>
              <a:defRPr sz="5100"/>
            </a:lvl5pPr>
            <a:lvl6pPr marL="12863093" indent="0">
              <a:buNone/>
              <a:defRPr sz="5100"/>
            </a:lvl6pPr>
            <a:lvl7pPr marL="15435712" indent="0">
              <a:buNone/>
              <a:defRPr sz="5100"/>
            </a:lvl7pPr>
            <a:lvl8pPr marL="18008331" indent="0">
              <a:buNone/>
              <a:defRPr sz="5100"/>
            </a:lvl8pPr>
            <a:lvl9pPr marL="20580949" indent="0">
              <a:buNone/>
              <a:defRPr sz="5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4033004" y="48361600"/>
            <a:ext cx="6750844" cy="1706880"/>
          </a:xfrm>
          <a:prstGeom prst="rect">
            <a:avLst/>
          </a:prstGeom>
        </p:spPr>
        <p:txBody>
          <a:bodyPr lIns="514524" tIns="257262" rIns="514524" bIns="257262"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304" y="12517120"/>
            <a:ext cx="27813476" cy="3470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524" tIns="257262" rIns="514524" bIns="257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430304" y="48432724"/>
            <a:ext cx="648081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524" tIns="257262" rIns="514524" bIns="257262" numCol="1" anchor="t" anchorCtr="0" compatLnSpc="1">
            <a:prstTxWarp prst="textNoShape">
              <a:avLst/>
            </a:prstTxWarp>
          </a:bodyPr>
          <a:lstStyle>
            <a:lvl1pPr>
              <a:defRPr sz="6800">
                <a:solidFill>
                  <a:schemeClr val="tx2"/>
                </a:solidFill>
                <a:ea typeface="新細明體" charset="-120"/>
              </a:defRPr>
            </a:lvl1pPr>
          </a:lstStyle>
          <a:p>
            <a:fld id="{12CFD962-4AAB-4189-BF37-E0B2090ED842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4972494" y="49260225"/>
            <a:ext cx="7560945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524" tIns="257262" rIns="514524" bIns="257262" numCol="1" anchor="t" anchorCtr="0" compatLnSpc="1">
            <a:prstTxWarp prst="textNoShape">
              <a:avLst/>
            </a:prstTxWarp>
          </a:bodyPr>
          <a:lstStyle>
            <a:lvl1pPr algn="r">
              <a:defRPr sz="9000" baseline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defRPr>
            </a:lvl1pPr>
          </a:lstStyle>
          <a:p>
            <a:fld id="{FFFDB64C-9E52-49A3-96E3-457F3708ACB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641080" y="3982720"/>
            <a:ext cx="23222903" cy="420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524" tIns="257262" rIns="514524" bIns="2572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119" name="Text Box 95"/>
          <p:cNvSpPr txBox="1">
            <a:spLocks noChangeArrowheads="1"/>
          </p:cNvSpPr>
          <p:nvPr/>
        </p:nvSpPr>
        <p:spPr bwMode="gray">
          <a:xfrm rot="459878">
            <a:off x="2509585" y="7390440"/>
            <a:ext cx="4905613" cy="25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524" tIns="257262" rIns="514524" bIns="257262">
            <a:spAutoFit/>
          </a:bodyPr>
          <a:lstStyle/>
          <a:p>
            <a:pPr algn="ctr"/>
            <a:r>
              <a:rPr lang="en-US" altLang="zh-TW" sz="13500" b="1" i="1" baseline="0" dirty="0" smtClean="0">
                <a:solidFill>
                  <a:srgbClr val="00B0F0"/>
                </a:solidFill>
                <a:latin typeface="Times New Roman" pitchFamily="18" charset="0"/>
                <a:ea typeface="標楷體" pitchFamily="65" charset="-120"/>
              </a:rPr>
              <a:t>EPA</a:t>
            </a:r>
            <a:endParaRPr lang="en-US" altLang="zh-TW" sz="13500" b="1" i="1" baseline="0" dirty="0">
              <a:solidFill>
                <a:srgbClr val="00B0F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5800" b="1" baseline="0">
          <a:solidFill>
            <a:schemeClr val="bg1"/>
          </a:solidFill>
          <a:latin typeface="Times New Roman" pitchFamily="18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5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5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5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5800" b="1">
          <a:solidFill>
            <a:schemeClr val="bg1"/>
          </a:solidFill>
          <a:latin typeface="Arial" charset="0"/>
        </a:defRPr>
      </a:lvl5pPr>
      <a:lvl6pPr marL="2572619" algn="l" rtl="0" eaLnBrk="1" fontAlgn="base" hangingPunct="1">
        <a:spcBef>
          <a:spcPct val="0"/>
        </a:spcBef>
        <a:spcAft>
          <a:spcPct val="0"/>
        </a:spcAft>
        <a:defRPr sz="15800" b="1">
          <a:solidFill>
            <a:schemeClr val="bg1"/>
          </a:solidFill>
          <a:latin typeface="Arial" charset="0"/>
        </a:defRPr>
      </a:lvl6pPr>
      <a:lvl7pPr marL="5145237" algn="l" rtl="0" eaLnBrk="1" fontAlgn="base" hangingPunct="1">
        <a:spcBef>
          <a:spcPct val="0"/>
        </a:spcBef>
        <a:spcAft>
          <a:spcPct val="0"/>
        </a:spcAft>
        <a:defRPr sz="15800" b="1">
          <a:solidFill>
            <a:schemeClr val="bg1"/>
          </a:solidFill>
          <a:latin typeface="Arial" charset="0"/>
        </a:defRPr>
      </a:lvl7pPr>
      <a:lvl8pPr marL="7717856" algn="l" rtl="0" eaLnBrk="1" fontAlgn="base" hangingPunct="1">
        <a:spcBef>
          <a:spcPct val="0"/>
        </a:spcBef>
        <a:spcAft>
          <a:spcPct val="0"/>
        </a:spcAft>
        <a:defRPr sz="15800" b="1">
          <a:solidFill>
            <a:schemeClr val="bg1"/>
          </a:solidFill>
          <a:latin typeface="Arial" charset="0"/>
        </a:defRPr>
      </a:lvl8pPr>
      <a:lvl9pPr marL="10290475" algn="l" rtl="0" eaLnBrk="1" fontAlgn="base" hangingPunct="1">
        <a:spcBef>
          <a:spcPct val="0"/>
        </a:spcBef>
        <a:spcAft>
          <a:spcPct val="0"/>
        </a:spcAft>
        <a:defRPr sz="15800" b="1">
          <a:solidFill>
            <a:schemeClr val="bg1"/>
          </a:solidFill>
          <a:latin typeface="Arial" charset="0"/>
        </a:defRPr>
      </a:lvl9pPr>
    </p:titleStyle>
    <p:bodyStyle>
      <a:lvl1pPr marL="1929464" indent="-1929464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5800" baseline="0">
          <a:solidFill>
            <a:schemeClr val="tx1"/>
          </a:solidFill>
          <a:latin typeface="Times New Roman" pitchFamily="18" charset="0"/>
          <a:ea typeface="標楷體" pitchFamily="65" charset="-120"/>
          <a:cs typeface="+mn-cs"/>
        </a:defRPr>
      </a:lvl1pPr>
      <a:lvl2pPr marL="4180505" indent="-1607887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3500" baseline="0">
          <a:solidFill>
            <a:schemeClr val="tx1"/>
          </a:solidFill>
          <a:latin typeface="Times New Roman" pitchFamily="18" charset="0"/>
          <a:ea typeface="標楷體" pitchFamily="65" charset="-120"/>
        </a:defRPr>
      </a:lvl2pPr>
      <a:lvl3pPr marL="6431547" indent="-1286309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1300" baseline="0">
          <a:solidFill>
            <a:schemeClr val="tx1"/>
          </a:solidFill>
          <a:latin typeface="Times New Roman" pitchFamily="18" charset="0"/>
          <a:ea typeface="標楷體" pitchFamily="65" charset="-120"/>
        </a:defRPr>
      </a:lvl3pPr>
      <a:lvl4pPr marL="9004165" indent="-1286309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–"/>
        <a:defRPr baseline="0">
          <a:solidFill>
            <a:schemeClr val="tx1"/>
          </a:solidFill>
          <a:latin typeface="Times New Roman" pitchFamily="18" charset="0"/>
          <a:ea typeface="標楷體" pitchFamily="65" charset="-120"/>
        </a:defRPr>
      </a:lvl4pPr>
      <a:lvl5pPr marL="11576784" indent="-1286309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har char="»"/>
        <a:defRPr baseline="0">
          <a:solidFill>
            <a:schemeClr val="tx1"/>
          </a:solidFill>
          <a:latin typeface="Times New Roman" pitchFamily="18" charset="0"/>
          <a:ea typeface="標楷體" pitchFamily="65" charset="-120"/>
        </a:defRPr>
      </a:lvl5pPr>
      <a:lvl6pPr marL="14149403" indent="-128630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16722021" indent="-128630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19294640" indent="-128630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21867259" indent="-1286309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5145237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72619" algn="l" defTabSz="5145237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45237" algn="l" defTabSz="5145237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717856" algn="l" defTabSz="5145237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0475" algn="l" defTabSz="5145237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63093" algn="l" defTabSz="5145237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5712" algn="l" defTabSz="5145237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8331" algn="l" defTabSz="5145237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580949" algn="l" defTabSz="5145237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圓角矩形 100"/>
          <p:cNvSpPr/>
          <p:nvPr/>
        </p:nvSpPr>
        <p:spPr bwMode="auto">
          <a:xfrm>
            <a:off x="557103" y="39747924"/>
            <a:ext cx="17788062" cy="98584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 cap="flat" cmpd="sng" algn="ctr">
            <a:noFill/>
            <a:prstDash val="solid"/>
            <a:round/>
            <a:headEnd type="stealth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508000" dist="571500" dir="7680000">
              <a:prstClr val="black">
                <a:alpha val="71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爆炸 2 64"/>
          <p:cNvSpPr/>
          <p:nvPr/>
        </p:nvSpPr>
        <p:spPr bwMode="auto">
          <a:xfrm>
            <a:off x="485665" y="45891592"/>
            <a:ext cx="11467663" cy="3784776"/>
          </a:xfrm>
          <a:prstGeom prst="irregularSeal2">
            <a:avLst/>
          </a:prstGeom>
          <a:solidFill>
            <a:schemeClr val="tx2">
              <a:lumMod val="40000"/>
              <a:lumOff val="60000"/>
              <a:alpha val="29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593513" y="760440"/>
            <a:ext cx="20702908" cy="4752527"/>
          </a:xfrm>
        </p:spPr>
        <p:txBody>
          <a:bodyPr>
            <a:noAutofit/>
          </a:bodyPr>
          <a:lstStyle/>
          <a:p>
            <a:r>
              <a:rPr lang="zh-TW" altLang="en-US" sz="2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簡易</a:t>
            </a:r>
            <a:r>
              <a:rPr lang="zh-TW" altLang="en-US" sz="20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毒災</a:t>
            </a:r>
            <a:r>
              <a:rPr lang="zh-TW" altLang="en-US" sz="200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應變</a:t>
            </a:r>
            <a:endParaRPr lang="zh-TW" altLang="en-US" sz="200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38" name="AutoShape 2" descr="「毒災」的圖片搜尋結果"/>
          <p:cNvSpPr>
            <a:spLocks noChangeAspect="1" noChangeArrowheads="1"/>
          </p:cNvSpPr>
          <p:nvPr/>
        </p:nvSpPr>
        <p:spPr bwMode="auto">
          <a:xfrm>
            <a:off x="155575" y="-136525"/>
            <a:ext cx="277813" cy="2778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329817" y="5080920"/>
            <a:ext cx="1807423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遇到了怎麼辦 </a:t>
            </a:r>
            <a:r>
              <a:rPr lang="en-US" altLang="zh-TW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自助而後人助－</a:t>
            </a:r>
            <a:endParaRPr lang="zh-TW" alt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19845363" y="25174572"/>
            <a:ext cx="7143800" cy="1928826"/>
          </a:xfrm>
          <a:prstGeom prst="roundRect">
            <a:avLst/>
          </a:prstGeom>
          <a:ln>
            <a:noFill/>
            <a:headEnd type="stealth" w="med" len="med"/>
            <a:tailEnd type="none" w="med" len="med"/>
          </a:ln>
          <a:scene3d>
            <a:camera prst="perspectiveHeroicExtremeLeftFacing" fov="4800000">
              <a:rot lat="0" lon="1800000" rev="330000"/>
            </a:camera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130719" y="25418250"/>
            <a:ext cx="11644394" cy="2185214"/>
          </a:xfrm>
          <a:prstGeom prst="rect">
            <a:avLst/>
          </a:prstGeom>
          <a:noFill/>
          <a:scene3d>
            <a:camera prst="perspectiveHeroicExtremeLeftFacing" fov="3000000">
              <a:rot lat="20704238" lon="1711732" rev="341565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zh-TW" altLang="en-US" sz="13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簡易應變</a:t>
            </a:r>
            <a:endParaRPr lang="zh-TW" altLang="en-US" sz="136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1" name="群組 40"/>
          <p:cNvGrpSpPr>
            <a:grpSpLocks noChangeAspect="1"/>
          </p:cNvGrpSpPr>
          <p:nvPr/>
        </p:nvGrpSpPr>
        <p:grpSpPr>
          <a:xfrm>
            <a:off x="3128872" y="19030906"/>
            <a:ext cx="11113919" cy="5262501"/>
            <a:chOff x="1371600" y="1709738"/>
            <a:chExt cx="6257925" cy="3371850"/>
          </a:xfrm>
        </p:grpSpPr>
        <p:sp>
          <p:nvSpPr>
            <p:cNvPr id="17" name="Oval 6"/>
            <p:cNvSpPr>
              <a:spLocks noChangeArrowheads="1"/>
            </p:cNvSpPr>
            <p:nvPr/>
          </p:nvSpPr>
          <p:spPr bwMode="gray">
            <a:xfrm rot="20601703">
              <a:off x="1462088" y="2065338"/>
              <a:ext cx="5762625" cy="301625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 sz="4400" b="1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Arc 8"/>
            <p:cNvSpPr>
              <a:spLocks/>
            </p:cNvSpPr>
            <p:nvPr/>
          </p:nvSpPr>
          <p:spPr bwMode="gray">
            <a:xfrm rot="20601703">
              <a:off x="4391025" y="2974975"/>
              <a:ext cx="2652713" cy="1320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933 w 19933"/>
                <a:gd name="T1" fmla="*/ 8321 h 19523"/>
                <a:gd name="T2" fmla="*/ 9242 w 19933"/>
                <a:gd name="T3" fmla="*/ 19523 h 19523"/>
                <a:gd name="T4" fmla="*/ 0 w 19933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33" h="19523" fill="none" extrusionOk="0">
                  <a:moveTo>
                    <a:pt x="19932" y="8320"/>
                  </a:moveTo>
                  <a:cubicBezTo>
                    <a:pt x="17876" y="13247"/>
                    <a:pt x="14067" y="17238"/>
                    <a:pt x="9241" y="19522"/>
                  </a:cubicBezTo>
                </a:path>
                <a:path w="19933" h="19523" stroke="0" extrusionOk="0">
                  <a:moveTo>
                    <a:pt x="19932" y="8320"/>
                  </a:moveTo>
                  <a:cubicBezTo>
                    <a:pt x="17876" y="13247"/>
                    <a:pt x="14067" y="17238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AF13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 sz="4400" b="1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Arc 9"/>
            <p:cNvSpPr>
              <a:spLocks/>
            </p:cNvSpPr>
            <p:nvPr/>
          </p:nvSpPr>
          <p:spPr bwMode="gray">
            <a:xfrm rot="20601703">
              <a:off x="5545481" y="2371363"/>
              <a:ext cx="92976" cy="757961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zh-TW" alt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Arc 10"/>
            <p:cNvSpPr>
              <a:spLocks/>
            </p:cNvSpPr>
            <p:nvPr/>
          </p:nvSpPr>
          <p:spPr bwMode="gray">
            <a:xfrm rot="20601703" flipH="1">
              <a:off x="1600200" y="3276600"/>
              <a:ext cx="2876550" cy="1630363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47ABE3">
                    <a:gamma/>
                    <a:tint val="45490"/>
                    <a:invGamma/>
                  </a:srgbClr>
                </a:gs>
                <a:gs pos="100000">
                  <a:srgbClr val="47ABE3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 sz="4400" b="1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Arc 11"/>
            <p:cNvSpPr>
              <a:spLocks/>
            </p:cNvSpPr>
            <p:nvPr/>
          </p:nvSpPr>
          <p:spPr bwMode="gray">
            <a:xfrm rot="20601703">
              <a:off x="3409950" y="1709738"/>
              <a:ext cx="2814638" cy="1417637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AAA0F8">
                    <a:gamma/>
                    <a:shade val="46275"/>
                    <a:invGamma/>
                  </a:srgbClr>
                </a:gs>
                <a:gs pos="100000">
                  <a:srgbClr val="AAA0F8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 sz="4400" b="1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2" name="Arc 12"/>
            <p:cNvSpPr>
              <a:spLocks/>
            </p:cNvSpPr>
            <p:nvPr/>
          </p:nvSpPr>
          <p:spPr bwMode="gray">
            <a:xfrm rot="20601703" flipH="1">
              <a:off x="1371600" y="2337026"/>
              <a:ext cx="2762250" cy="1381125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47ABE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 sz="4400" b="1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gray">
            <a:xfrm rot="20601703">
              <a:off x="4506913" y="3224213"/>
              <a:ext cx="1220787" cy="1498600"/>
            </a:xfrm>
            <a:custGeom>
              <a:avLst/>
              <a:gdLst/>
              <a:ahLst/>
              <a:cxnLst>
                <a:cxn ang="0">
                  <a:pos x="480" y="716"/>
                </a:cxn>
                <a:cxn ang="0">
                  <a:pos x="480" y="604"/>
                </a:cxn>
                <a:cxn ang="0">
                  <a:pos x="0" y="0"/>
                </a:cxn>
              </a:cxnLst>
              <a:rect l="0" t="0" r="r" b="b"/>
              <a:pathLst>
                <a:path w="480" h="716">
                  <a:moveTo>
                    <a:pt x="480" y="716"/>
                  </a:moveTo>
                  <a:lnTo>
                    <a:pt x="480" y="60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6A93DE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TW" altLang="en-US" sz="4400" b="1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gray">
            <a:xfrm rot="20601703">
              <a:off x="4400550" y="2971800"/>
              <a:ext cx="2562225" cy="809625"/>
            </a:xfrm>
            <a:custGeom>
              <a:avLst/>
              <a:gdLst/>
              <a:ahLst/>
              <a:cxnLst>
                <a:cxn ang="0">
                  <a:pos x="1008" y="388"/>
                </a:cxn>
                <a:cxn ang="0">
                  <a:pos x="1000" y="284"/>
                </a:cxn>
                <a:cxn ang="0">
                  <a:pos x="0" y="0"/>
                </a:cxn>
              </a:cxnLst>
              <a:rect l="0" t="0" r="r" b="b"/>
              <a:pathLst>
                <a:path w="1008" h="388">
                  <a:moveTo>
                    <a:pt x="1008" y="388"/>
                  </a:moveTo>
                  <a:lnTo>
                    <a:pt x="1000" y="28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zh-TW" altLang="en-US" sz="4400" b="1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4102100" y="3003550"/>
              <a:ext cx="3040063" cy="1725613"/>
              <a:chOff x="2694" y="1900"/>
              <a:chExt cx="1915" cy="1087"/>
            </a:xfrm>
          </p:grpSpPr>
          <p:sp>
            <p:nvSpPr>
              <p:cNvPr id="26" name="Arc 16"/>
              <p:cNvSpPr>
                <a:spLocks/>
              </p:cNvSpPr>
              <p:nvPr/>
            </p:nvSpPr>
            <p:spPr bwMode="gray">
              <a:xfrm rot="-886887">
                <a:off x="2694" y="1900"/>
                <a:ext cx="1858" cy="801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66 w 19866"/>
                  <a:gd name="T1" fmla="*/ 8479 h 19523"/>
                  <a:gd name="T2" fmla="*/ 9242 w 19866"/>
                  <a:gd name="T3" fmla="*/ 19523 h 19523"/>
                  <a:gd name="T4" fmla="*/ 0 w 19866"/>
                  <a:gd name="T5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66" h="19523" fill="none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</a:path>
                  <a:path w="19866" h="19523" stroke="0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2973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4400" b="1">
                  <a:solidFill>
                    <a:schemeClr val="tx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gray">
              <a:xfrm rot="-886887">
                <a:off x="2747" y="2019"/>
                <a:ext cx="868" cy="968"/>
              </a:xfrm>
              <a:custGeom>
                <a:avLst/>
                <a:gdLst/>
                <a:ahLst/>
                <a:cxnLst>
                  <a:cxn ang="0">
                    <a:pos x="480" y="633"/>
                  </a:cxn>
                  <a:cxn ang="0">
                    <a:pos x="486" y="762"/>
                  </a:cxn>
                  <a:cxn ang="0">
                    <a:pos x="9" y="129"/>
                  </a:cxn>
                  <a:cxn ang="0">
                    <a:pos x="0" y="0"/>
                  </a:cxn>
                  <a:cxn ang="0">
                    <a:pos x="480" y="633"/>
                  </a:cxn>
                </a:cxnLst>
                <a:rect l="0" t="0" r="r" b="b"/>
                <a:pathLst>
                  <a:path w="486" h="762">
                    <a:moveTo>
                      <a:pt x="480" y="633"/>
                    </a:moveTo>
                    <a:lnTo>
                      <a:pt x="486" y="762"/>
                    </a:lnTo>
                    <a:lnTo>
                      <a:pt x="9" y="129"/>
                    </a:lnTo>
                    <a:lnTo>
                      <a:pt x="0" y="0"/>
                    </a:lnTo>
                    <a:lnTo>
                      <a:pt x="480" y="6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52973">
                      <a:gamma/>
                      <a:tint val="73725"/>
                      <a:invGamma/>
                    </a:srgbClr>
                  </a:gs>
                  <a:gs pos="100000">
                    <a:srgbClr val="35297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TW" altLang="en-US" sz="4400" b="1">
                  <a:solidFill>
                    <a:schemeClr val="tx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gray">
              <a:xfrm rot="-886887">
                <a:off x="3614" y="2125"/>
                <a:ext cx="995" cy="617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552" y="0"/>
                  </a:cxn>
                  <a:cxn ang="0">
                    <a:pos x="556" y="138"/>
                  </a:cxn>
                  <a:cxn ang="0">
                    <a:pos x="346" y="338"/>
                  </a:cxn>
                  <a:cxn ang="0">
                    <a:pos x="6" y="486"/>
                  </a:cxn>
                  <a:cxn ang="0">
                    <a:pos x="0" y="342"/>
                  </a:cxn>
                </a:cxnLst>
                <a:rect l="0" t="0" r="r" b="b"/>
                <a:pathLst>
                  <a:path w="556" h="486">
                    <a:moveTo>
                      <a:pt x="0" y="342"/>
                    </a:moveTo>
                    <a:lnTo>
                      <a:pt x="552" y="0"/>
                    </a:lnTo>
                    <a:lnTo>
                      <a:pt x="556" y="138"/>
                    </a:lnTo>
                    <a:cubicBezTo>
                      <a:pt x="522" y="194"/>
                      <a:pt x="438" y="280"/>
                      <a:pt x="346" y="338"/>
                    </a:cubicBezTo>
                    <a:cubicBezTo>
                      <a:pt x="254" y="396"/>
                      <a:pt x="64" y="485"/>
                      <a:pt x="6" y="486"/>
                    </a:cubicBezTo>
                    <a:cubicBezTo>
                      <a:pt x="8" y="434"/>
                      <a:pt x="1" y="372"/>
                      <a:pt x="0" y="342"/>
                    </a:cubicBezTo>
                    <a:close/>
                  </a:path>
                </a:pathLst>
              </a:custGeom>
              <a:solidFill>
                <a:srgbClr val="35297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zh-TW" altLang="en-US" sz="4400" b="1">
                  <a:solidFill>
                    <a:schemeClr val="tx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29" name="Group 24"/>
            <p:cNvGrpSpPr>
              <a:grpSpLocks/>
            </p:cNvGrpSpPr>
            <p:nvPr/>
          </p:nvGrpSpPr>
          <p:grpSpPr bwMode="auto">
            <a:xfrm>
              <a:off x="4625975" y="2882900"/>
              <a:ext cx="3003550" cy="1900238"/>
              <a:chOff x="2914" y="1816"/>
              <a:chExt cx="1892" cy="1197"/>
            </a:xfrm>
          </p:grpSpPr>
          <p:sp>
            <p:nvSpPr>
              <p:cNvPr id="30" name="Freeform 19"/>
              <p:cNvSpPr>
                <a:spLocks/>
              </p:cNvSpPr>
              <p:nvPr/>
            </p:nvSpPr>
            <p:spPr bwMode="gray">
              <a:xfrm rot="-998297">
                <a:off x="3826" y="2056"/>
                <a:ext cx="980" cy="688"/>
              </a:xfrm>
              <a:custGeom>
                <a:avLst/>
                <a:gdLst/>
                <a:ahLst/>
                <a:cxnLst>
                  <a:cxn ang="0">
                    <a:pos x="0" y="342"/>
                  </a:cxn>
                  <a:cxn ang="0">
                    <a:pos x="552" y="0"/>
                  </a:cxn>
                  <a:cxn ang="0">
                    <a:pos x="556" y="138"/>
                  </a:cxn>
                  <a:cxn ang="0">
                    <a:pos x="346" y="338"/>
                  </a:cxn>
                  <a:cxn ang="0">
                    <a:pos x="6" y="486"/>
                  </a:cxn>
                  <a:cxn ang="0">
                    <a:pos x="0" y="342"/>
                  </a:cxn>
                </a:cxnLst>
                <a:rect l="0" t="0" r="r" b="b"/>
                <a:pathLst>
                  <a:path w="556" h="486">
                    <a:moveTo>
                      <a:pt x="0" y="342"/>
                    </a:moveTo>
                    <a:lnTo>
                      <a:pt x="552" y="0"/>
                    </a:lnTo>
                    <a:lnTo>
                      <a:pt x="556" y="138"/>
                    </a:lnTo>
                    <a:cubicBezTo>
                      <a:pt x="522" y="194"/>
                      <a:pt x="438" y="280"/>
                      <a:pt x="346" y="338"/>
                    </a:cubicBezTo>
                    <a:cubicBezTo>
                      <a:pt x="254" y="396"/>
                      <a:pt x="64" y="485"/>
                      <a:pt x="6" y="486"/>
                    </a:cubicBezTo>
                    <a:cubicBezTo>
                      <a:pt x="8" y="434"/>
                      <a:pt x="1" y="372"/>
                      <a:pt x="0" y="34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600CC">
                      <a:gamma/>
                      <a:tint val="45490"/>
                      <a:invGamma/>
                    </a:srgbClr>
                  </a:gs>
                  <a:gs pos="100000">
                    <a:srgbClr val="6600CC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 sz="4400" b="1">
                  <a:solidFill>
                    <a:schemeClr val="tx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1" name="Arc 20"/>
              <p:cNvSpPr>
                <a:spLocks/>
              </p:cNvSpPr>
              <p:nvPr/>
            </p:nvSpPr>
            <p:spPr bwMode="gray">
              <a:xfrm rot="-1060795">
                <a:off x="2914" y="1816"/>
                <a:ext cx="1830" cy="88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866 w 19866"/>
                  <a:gd name="T1" fmla="*/ 8479 h 19523"/>
                  <a:gd name="T2" fmla="*/ 9242 w 19866"/>
                  <a:gd name="T3" fmla="*/ 19523 h 19523"/>
                  <a:gd name="T4" fmla="*/ 0 w 19866"/>
                  <a:gd name="T5" fmla="*/ 0 h 19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866" h="19523" fill="none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</a:path>
                  <a:path w="19866" h="19523" stroke="0" extrusionOk="0">
                    <a:moveTo>
                      <a:pt x="19866" y="8479"/>
                    </a:moveTo>
                    <a:cubicBezTo>
                      <a:pt x="17793" y="13335"/>
                      <a:pt x="14014" y="17263"/>
                      <a:pt x="9241" y="195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zh-TW" altLang="en-US" sz="4400" b="1">
                  <a:solidFill>
                    <a:schemeClr val="tx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gray">
              <a:xfrm rot="-998297">
                <a:off x="2997" y="1949"/>
                <a:ext cx="839" cy="1064"/>
              </a:xfrm>
              <a:custGeom>
                <a:avLst/>
                <a:gdLst/>
                <a:ahLst/>
                <a:cxnLst>
                  <a:cxn ang="0">
                    <a:pos x="480" y="633"/>
                  </a:cxn>
                  <a:cxn ang="0">
                    <a:pos x="486" y="762"/>
                  </a:cxn>
                  <a:cxn ang="0">
                    <a:pos x="9" y="129"/>
                  </a:cxn>
                  <a:cxn ang="0">
                    <a:pos x="0" y="0"/>
                  </a:cxn>
                  <a:cxn ang="0">
                    <a:pos x="480" y="633"/>
                  </a:cxn>
                </a:cxnLst>
                <a:rect l="0" t="0" r="r" b="b"/>
                <a:pathLst>
                  <a:path w="486" h="762">
                    <a:moveTo>
                      <a:pt x="480" y="633"/>
                    </a:moveTo>
                    <a:lnTo>
                      <a:pt x="486" y="762"/>
                    </a:lnTo>
                    <a:lnTo>
                      <a:pt x="9" y="129"/>
                    </a:lnTo>
                    <a:lnTo>
                      <a:pt x="0" y="0"/>
                    </a:lnTo>
                    <a:lnTo>
                      <a:pt x="480" y="63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007A1"/>
                  </a:gs>
                  <a:gs pos="100000">
                    <a:srgbClr val="5007A1">
                      <a:gamma/>
                      <a:tint val="45490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 sz="4400" b="1">
                  <a:solidFill>
                    <a:schemeClr val="tx2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33" name="Oval 22"/>
            <p:cNvSpPr>
              <a:spLocks noChangeArrowheads="1"/>
            </p:cNvSpPr>
            <p:nvPr/>
          </p:nvSpPr>
          <p:spPr bwMode="gray">
            <a:xfrm rot="20601703">
              <a:off x="2979738" y="2617788"/>
              <a:ext cx="2695575" cy="133985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 sz="4400" b="1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Oval 23"/>
            <p:cNvSpPr>
              <a:spLocks noChangeArrowheads="1"/>
            </p:cNvSpPr>
            <p:nvPr/>
          </p:nvSpPr>
          <p:spPr bwMode="white">
            <a:xfrm rot="20601703">
              <a:off x="3055938" y="2852738"/>
              <a:ext cx="2624137" cy="1098550"/>
            </a:xfrm>
            <a:prstGeom prst="ellips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TW" altLang="en-US" sz="4400" b="1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gray">
            <a:xfrm>
              <a:off x="5865596" y="2163383"/>
              <a:ext cx="610100" cy="757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8000" b="1" dirty="0">
                  <a:ln w="31550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衝</a:t>
              </a:r>
              <a:endParaRPr lang="en-US" altLang="zh-TW" sz="80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6" name="Text Box 27"/>
            <p:cNvSpPr txBox="1">
              <a:spLocks noChangeArrowheads="1"/>
            </p:cNvSpPr>
            <p:nvPr/>
          </p:nvSpPr>
          <p:spPr bwMode="gray">
            <a:xfrm>
              <a:off x="4240722" y="1750978"/>
              <a:ext cx="610100" cy="757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8000" b="1" dirty="0">
                  <a:ln w="31550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脫</a:t>
              </a:r>
              <a:endParaRPr lang="en-US" altLang="zh-TW" sz="80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gray">
            <a:xfrm>
              <a:off x="2428627" y="2493307"/>
              <a:ext cx="610100" cy="757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8000" b="1" dirty="0" smtClean="0">
                  <a:ln w="31550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泡</a:t>
              </a:r>
              <a:endParaRPr lang="en-US" altLang="zh-TW" sz="80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" name="Text Box 29"/>
            <p:cNvSpPr txBox="1">
              <a:spLocks noChangeArrowheads="1"/>
            </p:cNvSpPr>
            <p:nvPr/>
          </p:nvSpPr>
          <p:spPr bwMode="gray">
            <a:xfrm>
              <a:off x="2205164" y="3797371"/>
              <a:ext cx="610100" cy="757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8000" b="1" dirty="0">
                  <a:ln w="31550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蓋</a:t>
              </a:r>
              <a:endParaRPr lang="en-US" altLang="zh-TW" sz="80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gray">
            <a:xfrm>
              <a:off x="3810000" y="4142927"/>
              <a:ext cx="610100" cy="757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8000" b="1" dirty="0">
                  <a:ln w="31550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送</a:t>
              </a:r>
              <a:endParaRPr lang="en-US" altLang="zh-TW" sz="80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gray">
            <a:xfrm>
              <a:off x="5466935" y="3276877"/>
              <a:ext cx="1487089" cy="52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5400" b="1" dirty="0">
                  <a:ln w="31550" cmpd="sng">
                    <a:solidFill>
                      <a:srgbClr val="FFFF00"/>
                    </a:solidFill>
                    <a:prstDash val="solid"/>
                  </a:ln>
                  <a:solidFill>
                    <a:srgbClr val="FFFFFF"/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標楷體" pitchFamily="65" charset="-120"/>
                  <a:ea typeface="標楷體" pitchFamily="65" charset="-120"/>
                </a:rPr>
                <a:t>應變方法</a:t>
              </a:r>
              <a:endParaRPr lang="en-US" altLang="zh-TW" sz="5400" b="1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5" name="向右箭號 44"/>
          <p:cNvSpPr/>
          <p:nvPr/>
        </p:nvSpPr>
        <p:spPr bwMode="auto">
          <a:xfrm rot="13958583">
            <a:off x="2737731" y="45636169"/>
            <a:ext cx="1008112" cy="864096"/>
          </a:xfrm>
          <a:prstGeom prst="rightArrow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9297" y="40220824"/>
            <a:ext cx="3194244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3713" y="41390998"/>
            <a:ext cx="3566688" cy="339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向右箭號 49"/>
          <p:cNvSpPr/>
          <p:nvPr/>
        </p:nvSpPr>
        <p:spPr bwMode="auto">
          <a:xfrm rot="16200000">
            <a:off x="6048897" y="45549416"/>
            <a:ext cx="1008112" cy="864096"/>
          </a:xfrm>
          <a:prstGeom prst="rightArrow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58819" y="45462964"/>
            <a:ext cx="3800476" cy="33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橢圓 52"/>
          <p:cNvSpPr/>
          <p:nvPr/>
        </p:nvSpPr>
        <p:spPr bwMode="auto">
          <a:xfrm>
            <a:off x="720305" y="43533192"/>
            <a:ext cx="3312593" cy="2088232"/>
          </a:xfrm>
          <a:prstGeom prst="ellipse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掩住口鼻 往上風處離開</a:t>
            </a:r>
          </a:p>
        </p:txBody>
      </p:sp>
      <p:sp>
        <p:nvSpPr>
          <p:cNvPr id="54" name="橢圓 53"/>
          <p:cNvSpPr/>
          <p:nvPr/>
        </p:nvSpPr>
        <p:spPr bwMode="auto">
          <a:xfrm>
            <a:off x="4248697" y="43533192"/>
            <a:ext cx="4968552" cy="2088232"/>
          </a:xfrm>
          <a:prstGeom prst="ellipse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到達安全區域脫除外衣</a:t>
            </a:r>
          </a:p>
        </p:txBody>
      </p:sp>
      <p:sp>
        <p:nvSpPr>
          <p:cNvPr id="55" name="橢圓 54"/>
          <p:cNvSpPr/>
          <p:nvPr/>
        </p:nvSpPr>
        <p:spPr bwMode="auto">
          <a:xfrm>
            <a:off x="9217249" y="43605200"/>
            <a:ext cx="3888432" cy="2088232"/>
          </a:xfrm>
          <a:prstGeom prst="ellipse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清水清洗</a:t>
            </a:r>
          </a:p>
        </p:txBody>
      </p:sp>
      <p:sp>
        <p:nvSpPr>
          <p:cNvPr id="56" name="橢圓 55"/>
          <p:cNvSpPr/>
          <p:nvPr/>
        </p:nvSpPr>
        <p:spPr bwMode="auto">
          <a:xfrm>
            <a:off x="11305481" y="45405400"/>
            <a:ext cx="3539222" cy="1772076"/>
          </a:xfrm>
          <a:prstGeom prst="ellipse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蓋上衣物</a:t>
            </a:r>
          </a:p>
        </p:txBody>
      </p:sp>
      <p:sp>
        <p:nvSpPr>
          <p:cNvPr id="57" name="橢圓 56"/>
          <p:cNvSpPr/>
          <p:nvPr/>
        </p:nvSpPr>
        <p:spPr bwMode="auto">
          <a:xfrm>
            <a:off x="11558555" y="47248914"/>
            <a:ext cx="3456384" cy="2088232"/>
          </a:xfrm>
          <a:prstGeom prst="ellipse">
            <a:avLst/>
          </a:prstGeom>
          <a:noFill/>
          <a:ln w="50800" cap="flat" cmpd="sng" algn="ctr">
            <a:solidFill>
              <a:srgbClr val="002060"/>
            </a:solidFill>
            <a:prstDash val="solid"/>
            <a:round/>
            <a:headEnd type="stealth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標楷體" pitchFamily="65" charset="-120"/>
                <a:ea typeface="標楷體" pitchFamily="65" charset="-120"/>
              </a:rPr>
              <a:t>立即送醫</a:t>
            </a:r>
          </a:p>
        </p:txBody>
      </p:sp>
      <p:sp>
        <p:nvSpPr>
          <p:cNvPr id="58" name="向右箭號 57"/>
          <p:cNvSpPr/>
          <p:nvPr/>
        </p:nvSpPr>
        <p:spPr bwMode="auto">
          <a:xfrm rot="18078223">
            <a:off x="9056207" y="45484495"/>
            <a:ext cx="1008112" cy="864096"/>
          </a:xfrm>
          <a:prstGeom prst="rightArrow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向右箭號 58"/>
          <p:cNvSpPr/>
          <p:nvPr/>
        </p:nvSpPr>
        <p:spPr bwMode="auto">
          <a:xfrm rot="19443111">
            <a:off x="10527014" y="46627135"/>
            <a:ext cx="1008112" cy="864096"/>
          </a:xfrm>
          <a:prstGeom prst="rightArrow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向右箭號 59"/>
          <p:cNvSpPr/>
          <p:nvPr/>
        </p:nvSpPr>
        <p:spPr bwMode="auto">
          <a:xfrm>
            <a:off x="10801425" y="48141704"/>
            <a:ext cx="1008112" cy="864096"/>
          </a:xfrm>
          <a:prstGeom prst="rightArrow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539913" y="47205600"/>
            <a:ext cx="6965368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標楷體" pitchFamily="65" charset="-120"/>
                <a:ea typeface="標楷體" pitchFamily="65" charset="-120"/>
              </a:rPr>
              <a:t>簡易應變自救</a:t>
            </a:r>
            <a:endParaRPr lang="zh-TW" alt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8" name="Group 9"/>
          <p:cNvGrpSpPr>
            <a:grpSpLocks/>
          </p:cNvGrpSpPr>
          <p:nvPr/>
        </p:nvGrpSpPr>
        <p:grpSpPr bwMode="auto">
          <a:xfrm>
            <a:off x="17930217" y="33380064"/>
            <a:ext cx="12745416" cy="2160240"/>
            <a:chOff x="624" y="1152"/>
            <a:chExt cx="4080" cy="720"/>
          </a:xfrm>
        </p:grpSpPr>
        <p:sp>
          <p:nvSpPr>
            <p:cNvPr id="69" name="Rectangle 10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 dirty="0"/>
            </a:p>
          </p:txBody>
        </p:sp>
        <p:grpSp>
          <p:nvGrpSpPr>
            <p:cNvPr id="70" name="Group 11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4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5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6" name="Oval 1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7" name="Oval 1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1" name="Rectangle 16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grpSp>
          <p:nvGrpSpPr>
            <p:cNvPr id="72" name="Group 17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0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" name="Oval 2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3" name="Oval 2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3" name="Rectangle 22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grpSp>
          <p:nvGrpSpPr>
            <p:cNvPr id="74" name="Group 23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76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7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9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75" name="Rectangle 28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</p:grpSp>
      <p:sp>
        <p:nvSpPr>
          <p:cNvPr id="88" name="Rectangle 30"/>
          <p:cNvSpPr>
            <a:spLocks noChangeArrowheads="1"/>
          </p:cNvSpPr>
          <p:nvPr/>
        </p:nvSpPr>
        <p:spPr bwMode="gray">
          <a:xfrm>
            <a:off x="18290257" y="33668096"/>
            <a:ext cx="15841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就地</a:t>
            </a:r>
            <a:endParaRPr lang="en-US" altLang="zh-TW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取材</a:t>
            </a:r>
            <a:endParaRPr lang="en-US" altLang="zh-TW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21926549" y="33682612"/>
            <a:ext cx="3132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離開</a:t>
            </a:r>
            <a:endParaRPr lang="en-US" altLang="zh-TW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現場</a:t>
            </a:r>
            <a:endParaRPr lang="en-US" altLang="zh-TW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5454941" y="33668096"/>
            <a:ext cx="3132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遵照</a:t>
            </a:r>
            <a:endParaRPr lang="en-US" altLang="zh-TW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指示</a:t>
            </a:r>
            <a:endParaRPr lang="en-US" altLang="zh-TW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8947441" y="33682612"/>
            <a:ext cx="158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簡易</a:t>
            </a:r>
            <a:endParaRPr lang="en-US" altLang="zh-TW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除汙</a:t>
            </a:r>
            <a:endParaRPr lang="en-US" altLang="zh-TW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" name="橢圓 91"/>
          <p:cNvSpPr/>
          <p:nvPr/>
        </p:nvSpPr>
        <p:spPr bwMode="auto">
          <a:xfrm>
            <a:off x="26631973" y="41533874"/>
            <a:ext cx="1440000" cy="1440000"/>
          </a:xfrm>
          <a:prstGeom prst="ellipse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b="1" i="0" u="none" strike="noStrike" normalizeH="0" baseline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自</a:t>
            </a:r>
          </a:p>
        </p:txBody>
      </p:sp>
      <p:sp>
        <p:nvSpPr>
          <p:cNvPr id="94" name="橢圓 93"/>
          <p:cNvSpPr/>
          <p:nvPr/>
        </p:nvSpPr>
        <p:spPr bwMode="auto">
          <a:xfrm>
            <a:off x="28417923" y="41533874"/>
            <a:ext cx="1440000" cy="1440000"/>
          </a:xfrm>
          <a:prstGeom prst="ellipse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b="1" i="0" u="none" strike="noStrike" normalizeH="0" baseline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助</a:t>
            </a:r>
          </a:p>
        </p:txBody>
      </p:sp>
      <p:sp>
        <p:nvSpPr>
          <p:cNvPr id="95" name="橢圓 94"/>
          <p:cNvSpPr/>
          <p:nvPr/>
        </p:nvSpPr>
        <p:spPr bwMode="auto">
          <a:xfrm>
            <a:off x="30203873" y="41533874"/>
            <a:ext cx="1440000" cy="1440000"/>
          </a:xfrm>
          <a:prstGeom prst="ellipse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b="1" i="0" u="none" strike="noStrike" normalizeH="0" baseline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後</a:t>
            </a:r>
          </a:p>
        </p:txBody>
      </p:sp>
      <p:sp>
        <p:nvSpPr>
          <p:cNvPr id="96" name="橢圓 95"/>
          <p:cNvSpPr/>
          <p:nvPr/>
        </p:nvSpPr>
        <p:spPr bwMode="auto">
          <a:xfrm>
            <a:off x="29335377" y="43176948"/>
            <a:ext cx="1440000" cy="1440000"/>
          </a:xfrm>
          <a:prstGeom prst="ellipse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b="1" i="0" u="none" strike="noStrike" normalizeH="0" baseline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人</a:t>
            </a:r>
          </a:p>
        </p:txBody>
      </p:sp>
      <p:sp>
        <p:nvSpPr>
          <p:cNvPr id="97" name="橢圓 96"/>
          <p:cNvSpPr/>
          <p:nvPr/>
        </p:nvSpPr>
        <p:spPr bwMode="auto">
          <a:xfrm>
            <a:off x="27477989" y="43176948"/>
            <a:ext cx="1440000" cy="1440000"/>
          </a:xfrm>
          <a:prstGeom prst="ellipse">
            <a:avLst/>
          </a:prstGeom>
          <a:ln>
            <a:headEnd type="stealth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6600" b="1" i="0" u="none" strike="noStrike" normalizeH="0" baseline="0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標楷體" pitchFamily="65" charset="-120"/>
                <a:ea typeface="標楷體" pitchFamily="65" charset="-120"/>
              </a:rPr>
              <a:t>助</a:t>
            </a:r>
          </a:p>
        </p:txBody>
      </p:sp>
      <p:sp>
        <p:nvSpPr>
          <p:cNvPr id="99" name="矩形 98"/>
          <p:cNvSpPr/>
          <p:nvPr/>
        </p:nvSpPr>
        <p:spPr>
          <a:xfrm>
            <a:off x="18528317" y="35818834"/>
            <a:ext cx="1296144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u"/>
            </a:pP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利用手邊的材料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>
              <a:buClr>
                <a:schemeClr val="accent1"/>
              </a:buClr>
            </a:pP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利用濕布沾水、穿上隨身攜帶的雨衣或是外套可以先阻擋毒性化學物質一下，減輕毒性化學物質進入人體。</a:t>
            </a:r>
            <a:endParaRPr lang="en-US" altLang="zh-TW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accent1"/>
              </a:buClr>
            </a:pPr>
            <a:endParaRPr lang="en-US" altLang="zh-TW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accent1"/>
              </a:buClr>
            </a:pPr>
            <a:endParaRPr lang="zh-TW" altLang="en-US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u"/>
            </a:pP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儘速離開災區現場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」</a:t>
            </a:r>
            <a:endParaRPr lang="en-US" altLang="zh-TW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accent1"/>
              </a:buClr>
            </a:pP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多停留一刻就是多一分吸入或沾染毒性化學物質的可能風險。</a:t>
            </a:r>
            <a:endParaRPr lang="zh-TW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8488041" y="41833445"/>
            <a:ext cx="8064896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u"/>
            </a:pP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遵照救災人員指示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>
              <a:buClr>
                <a:schemeClr val="accent1"/>
              </a:buClr>
            </a:pP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居住在受影響區域，聽照警察或消防人員的指示，是否要疏散或是就地居家掩蔽。</a:t>
            </a:r>
            <a:endParaRPr lang="en-US" altLang="zh-TW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accent1"/>
              </a:buClr>
            </a:pPr>
            <a:endParaRPr lang="zh-TW" altLang="en-US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u"/>
            </a:pP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簡易除污工作</a:t>
            </a: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  <a:p>
            <a:pPr>
              <a:buClr>
                <a:schemeClr val="accent1"/>
              </a:buClr>
            </a:pPr>
            <a:r>
              <a:rPr lang="zh-TW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可以用活性碳粉、鹼性肥皂、漂白水、蘇打水等物品洗淨沾染部位，如果沒有這些物品，以清水連續沖洗。</a:t>
            </a:r>
            <a:endParaRPr lang="zh-TW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11" name="Group 48"/>
          <p:cNvGrpSpPr>
            <a:grpSpLocks/>
          </p:cNvGrpSpPr>
          <p:nvPr/>
        </p:nvGrpSpPr>
        <p:grpSpPr bwMode="auto">
          <a:xfrm>
            <a:off x="14689857" y="7745216"/>
            <a:ext cx="13249472" cy="8622897"/>
            <a:chOff x="295" y="1207"/>
            <a:chExt cx="3828" cy="3257"/>
          </a:xfrm>
        </p:grpSpPr>
        <p:grpSp>
          <p:nvGrpSpPr>
            <p:cNvPr id="112" name="Group 47"/>
            <p:cNvGrpSpPr>
              <a:grpSpLocks/>
            </p:cNvGrpSpPr>
            <p:nvPr/>
          </p:nvGrpSpPr>
          <p:grpSpPr bwMode="auto">
            <a:xfrm>
              <a:off x="295" y="1207"/>
              <a:ext cx="1110" cy="3257"/>
              <a:chOff x="295" y="1207"/>
              <a:chExt cx="1110" cy="3257"/>
            </a:xfrm>
          </p:grpSpPr>
          <p:pic>
            <p:nvPicPr>
              <p:cNvPr id="122" name="Picture 36" descr="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5" y="1207"/>
                <a:ext cx="1110" cy="2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3" name="Rectangle 37"/>
              <p:cNvSpPr>
                <a:spLocks noChangeArrowheads="1"/>
              </p:cNvSpPr>
              <p:nvPr/>
            </p:nvSpPr>
            <p:spPr bwMode="auto">
              <a:xfrm>
                <a:off x="431" y="3830"/>
                <a:ext cx="6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TW" altLang="en-US" b="1" dirty="0">
                  <a:solidFill>
                    <a:srgbClr val="CC3300"/>
                  </a:solidFill>
                  <a:latin typeface="Arial" charset="0"/>
                  <a:ea typeface="華康儷特圓" pitchFamily="49" charset="-120"/>
                </a:endParaRPr>
              </a:p>
            </p:txBody>
          </p:sp>
        </p:grpSp>
        <p:grpSp>
          <p:nvGrpSpPr>
            <p:cNvPr id="113" name="Group 46"/>
            <p:cNvGrpSpPr>
              <a:grpSpLocks/>
            </p:cNvGrpSpPr>
            <p:nvPr/>
          </p:nvGrpSpPr>
          <p:grpSpPr bwMode="auto">
            <a:xfrm>
              <a:off x="1383" y="1298"/>
              <a:ext cx="1011" cy="3164"/>
              <a:chOff x="1383" y="1298"/>
              <a:chExt cx="1011" cy="3164"/>
            </a:xfrm>
          </p:grpSpPr>
          <p:pic>
            <p:nvPicPr>
              <p:cNvPr id="120" name="Picture 38" descr="B級防護衣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383" y="1298"/>
                <a:ext cx="1011" cy="2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1383" y="3828"/>
                <a:ext cx="6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TW" altLang="en-US" b="1" dirty="0">
                  <a:solidFill>
                    <a:srgbClr val="CC3300"/>
                  </a:solidFill>
                  <a:latin typeface="Arial" charset="0"/>
                  <a:ea typeface="華康儷特圓" pitchFamily="49" charset="-120"/>
                </a:endParaRPr>
              </a:p>
            </p:txBody>
          </p:sp>
        </p:grpSp>
        <p:grpSp>
          <p:nvGrpSpPr>
            <p:cNvPr id="114" name="Group 45"/>
            <p:cNvGrpSpPr>
              <a:grpSpLocks/>
            </p:cNvGrpSpPr>
            <p:nvPr/>
          </p:nvGrpSpPr>
          <p:grpSpPr bwMode="auto">
            <a:xfrm>
              <a:off x="2245" y="1298"/>
              <a:ext cx="901" cy="3166"/>
              <a:chOff x="2245" y="1298"/>
              <a:chExt cx="901" cy="3166"/>
            </a:xfrm>
          </p:grpSpPr>
          <p:pic>
            <p:nvPicPr>
              <p:cNvPr id="118" name="Picture 40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381" y="1298"/>
                <a:ext cx="765" cy="24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" name="Rectangle 41"/>
              <p:cNvSpPr>
                <a:spLocks noChangeArrowheads="1"/>
              </p:cNvSpPr>
              <p:nvPr/>
            </p:nvSpPr>
            <p:spPr bwMode="auto">
              <a:xfrm>
                <a:off x="2245" y="3830"/>
                <a:ext cx="6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TW" altLang="en-US" b="1" dirty="0">
                  <a:solidFill>
                    <a:srgbClr val="CC3300"/>
                  </a:solidFill>
                  <a:latin typeface="Arial" charset="0"/>
                  <a:ea typeface="華康儷特圓" pitchFamily="49" charset="-120"/>
                </a:endParaRPr>
              </a:p>
            </p:txBody>
          </p:sp>
        </p:grpSp>
        <p:grpSp>
          <p:nvGrpSpPr>
            <p:cNvPr id="115" name="Group 44"/>
            <p:cNvGrpSpPr>
              <a:grpSpLocks/>
            </p:cNvGrpSpPr>
            <p:nvPr/>
          </p:nvGrpSpPr>
          <p:grpSpPr bwMode="auto">
            <a:xfrm>
              <a:off x="3152" y="1344"/>
              <a:ext cx="971" cy="3120"/>
              <a:chOff x="3152" y="1344"/>
              <a:chExt cx="971" cy="3120"/>
            </a:xfrm>
          </p:grpSpPr>
          <p:pic>
            <p:nvPicPr>
              <p:cNvPr id="116" name="Picture 42" descr="冠勳-0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288" y="1344"/>
                <a:ext cx="835" cy="2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" name="Rectangle 43"/>
              <p:cNvSpPr>
                <a:spLocks noChangeArrowheads="1"/>
              </p:cNvSpPr>
              <p:nvPr/>
            </p:nvSpPr>
            <p:spPr bwMode="auto">
              <a:xfrm>
                <a:off x="3152" y="3830"/>
                <a:ext cx="6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zh-TW" altLang="en-US" b="1" dirty="0">
                  <a:solidFill>
                    <a:srgbClr val="CC3300"/>
                  </a:solidFill>
                  <a:latin typeface="Arial" charset="0"/>
                  <a:ea typeface="華康儷特圓" pitchFamily="49" charset="-120"/>
                </a:endParaRPr>
              </a:p>
            </p:txBody>
          </p:sp>
        </p:grp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9" cstate="print"/>
          <a:srcRect l="23793" t="7273" r="10319" b="12727"/>
          <a:stretch>
            <a:fillRect/>
          </a:stretch>
        </p:blipFill>
        <p:spPr bwMode="auto">
          <a:xfrm>
            <a:off x="1485797" y="40105114"/>
            <a:ext cx="257176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363373" y="40105114"/>
            <a:ext cx="198033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愛當機\Desktop\小尖兵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89163" y="44891460"/>
            <a:ext cx="3714776" cy="4407361"/>
          </a:xfrm>
          <a:prstGeom prst="rect">
            <a:avLst/>
          </a:prstGeom>
          <a:noFill/>
        </p:spPr>
      </p:pic>
      <p:grpSp>
        <p:nvGrpSpPr>
          <p:cNvPr id="106" name="群組 105"/>
          <p:cNvGrpSpPr/>
          <p:nvPr/>
        </p:nvGrpSpPr>
        <p:grpSpPr>
          <a:xfrm>
            <a:off x="1057170" y="25031696"/>
            <a:ext cx="15930674" cy="14219277"/>
            <a:chOff x="1057170" y="25531762"/>
            <a:chExt cx="15930674" cy="14219277"/>
          </a:xfrm>
        </p:grpSpPr>
        <p:sp>
          <p:nvSpPr>
            <p:cNvPr id="42" name="矩形 41"/>
            <p:cNvSpPr/>
            <p:nvPr/>
          </p:nvSpPr>
          <p:spPr>
            <a:xfrm>
              <a:off x="1057170" y="25531762"/>
              <a:ext cx="15930674" cy="142192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「</a:t>
              </a:r>
              <a:r>
                <a:rPr lang="zh-TW" altLang="en-US" sz="6000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衝</a:t>
              </a: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」：</a:t>
              </a: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</a:pPr>
              <a:endPara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</a:pPr>
              <a:endPara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</a:pPr>
              <a:endParaRPr lang="en-US" altLang="zh-TW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「</a:t>
              </a:r>
              <a:r>
                <a:rPr lang="zh-TW" altLang="en-US" sz="60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脫</a:t>
              </a: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」：</a:t>
              </a: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</a:pPr>
              <a:endPara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</a:pPr>
              <a:endParaRPr lang="en-US" altLang="zh-TW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「</a:t>
              </a:r>
              <a:r>
                <a:rPr lang="zh-TW" altLang="en-US" sz="60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泡</a:t>
              </a: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」：</a:t>
              </a: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「</a:t>
              </a:r>
              <a:r>
                <a:rPr lang="zh-TW" altLang="en-US" sz="60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蓋</a:t>
              </a: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」：蓋上乾淨衣物。</a:t>
              </a:r>
              <a:endParaRPr lang="en-US" altLang="zh-TW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endPara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  <a:p>
              <a:pPr>
                <a:buClr>
                  <a:schemeClr val="accent1"/>
                </a:buClr>
                <a:buFont typeface="Wingdings" pitchFamily="2" charset="2"/>
                <a:buChar char="u"/>
              </a:pP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「</a:t>
              </a:r>
              <a:r>
                <a:rPr lang="zh-TW" altLang="en-US" sz="60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送</a:t>
              </a: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」：立即送醫或就醫。可以聯絡當地</a:t>
              </a:r>
              <a:r>
                <a:rPr lang="en-US" altLang="zh-TW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119</a:t>
              </a: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。</a:t>
              </a:r>
              <a:endPara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4486193" y="25531762"/>
              <a:ext cx="12287336" cy="407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就是以手帕、濕布掩住口鼻，往上風方向離開，並盡量以手邊的雨衣、陽傘、外套等遮蔽身體。這「衝」字主要是短時間阻止毒性物質進入人體，減低人體暴露在毒性化學物質之下的面積，同時遠離災區避免受到波及。</a:t>
              </a:r>
              <a:endParaRPr lang="zh-TW" altLang="en-US" sz="4800" dirty="0"/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4486193" y="29787093"/>
              <a:ext cx="11858708" cy="2459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就是到達安全區域後脫去外衣、遮蔽物，並將外衣以塑膠袋密封。「脫」同樣是降低接觸毒性化學物質的時間，降低接觸到的風險。</a:t>
              </a:r>
              <a:endParaRPr lang="zh-TW" altLang="en-US" sz="4800" dirty="0"/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4414755" y="32386108"/>
              <a:ext cx="11858708" cy="407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300"/>
                </a:lnSpc>
              </a:pP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懷疑皮膚沾染到毒性化學物質時，可以先用市售漂白水稀釋</a:t>
              </a:r>
              <a:r>
                <a:rPr lang="en-US" altLang="zh-TW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倍後浸泡</a:t>
              </a:r>
              <a:r>
                <a:rPr lang="en-US" altLang="zh-TW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10</a:t>
              </a:r>
              <a:r>
                <a:rPr lang="zh-TW" altLang="en-US" sz="4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分鐘，再以鹼性肥皂或清水洗淨。「泡」主要是進行簡易的除污消毒動作，降低皮膚吸收毒性化學物質的速度。</a:t>
              </a:r>
              <a:endParaRPr lang="zh-TW" altLang="en-US" sz="4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b2004221gl">
  <a:themeElements>
    <a:clrScheme name="Office 佈景主題 2">
      <a:dk1>
        <a:srgbClr val="000000"/>
      </a:dk1>
      <a:lt1>
        <a:srgbClr val="FFFFFF"/>
      </a:lt1>
      <a:dk2>
        <a:srgbClr val="364EB6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佈景主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 cstate="print"/>
          <a:stretch>
            <a:fillRect/>
          </a:stretch>
        </a:blipFill>
        <a:ln w="38100" cap="flat" cmpd="sng" algn="ctr">
          <a:solidFill>
            <a:srgbClr val="FF0000"/>
          </a:solidFill>
          <a:prstDash val="solid"/>
          <a:round/>
          <a:headEnd type="stealth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501A82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364EB6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186894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對講機使用方法</Template>
  <TotalTime>312</TotalTime>
  <Words>368</Words>
  <Application>Microsoft Office PowerPoint</Application>
  <PresentationFormat>自訂</PresentationFormat>
  <Paragraphs>63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cdb2004221gl</vt:lpstr>
      <vt:lpstr>簡易毒災應變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簡易毒災應變</dc:title>
  <dc:creator>窗邊</dc:creator>
  <cp:lastModifiedBy>ginalee</cp:lastModifiedBy>
  <cp:revision>39</cp:revision>
  <dcterms:created xsi:type="dcterms:W3CDTF">2015-05-22T14:18:29Z</dcterms:created>
  <dcterms:modified xsi:type="dcterms:W3CDTF">2015-05-26T07:37:44Z</dcterms:modified>
</cp:coreProperties>
</file>