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19"/>
  </p:notesMasterIdLst>
  <p:handoutMasterIdLst>
    <p:handoutMasterId r:id="rId20"/>
  </p:handoutMasterIdLst>
  <p:sldIdLst>
    <p:sldId id="2147470842" r:id="rId2"/>
    <p:sldId id="2147470851" r:id="rId3"/>
    <p:sldId id="2147470857" r:id="rId4"/>
    <p:sldId id="2147470852" r:id="rId5"/>
    <p:sldId id="2147470840" r:id="rId6"/>
    <p:sldId id="2147475773" r:id="rId7"/>
    <p:sldId id="2147470853" r:id="rId8"/>
    <p:sldId id="2147470835" r:id="rId9"/>
    <p:sldId id="2147470838" r:id="rId10"/>
    <p:sldId id="2147475771" r:id="rId11"/>
    <p:sldId id="2147475770" r:id="rId12"/>
    <p:sldId id="1437" r:id="rId13"/>
    <p:sldId id="2147470854" r:id="rId14"/>
    <p:sldId id="8868" r:id="rId15"/>
    <p:sldId id="2147470836" r:id="rId16"/>
    <p:sldId id="2147470843" r:id="rId17"/>
    <p:sldId id="8822" r:id="rId18"/>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4316" userDrawn="1">
          <p15:clr>
            <a:srgbClr val="A4A3A4"/>
          </p15:clr>
        </p15:guide>
        <p15:guide id="5" orient="horz" pos="25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max04t@yahoo.com.tw"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9D9D9"/>
    <a:srgbClr val="A6F4FF"/>
    <a:srgbClr val="00ACE5"/>
    <a:srgbClr val="99D6FF"/>
    <a:srgbClr val="340307"/>
    <a:srgbClr val="FFFFFF"/>
    <a:srgbClr val="31A2C4"/>
    <a:srgbClr val="B36A3D"/>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83130-B502-A5FF-19C0-C9D197747D38}" v="215" dt="2025-07-24T04:54:25.053"/>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81" autoAdjust="0"/>
    <p:restoredTop sz="96110" autoAdjust="0"/>
  </p:normalViewPr>
  <p:slideViewPr>
    <p:cSldViewPr snapToGrid="0">
      <p:cViewPr varScale="1">
        <p:scale>
          <a:sx n="84" d="100"/>
          <a:sy n="84" d="100"/>
        </p:scale>
        <p:origin x="341" y="82"/>
      </p:cViewPr>
      <p:guideLst>
        <p:guide pos="4316"/>
        <p:guide orient="horz" pos="2500"/>
      </p:guideLst>
    </p:cSldViewPr>
  </p:slideViewPr>
  <p:notesTextViewPr>
    <p:cViewPr>
      <p:scale>
        <a:sx n="100" d="100"/>
        <a:sy n="100" d="100"/>
      </p:scale>
      <p:origin x="0" y="0"/>
    </p:cViewPr>
  </p:notesTextViewPr>
  <p:sorterViewPr>
    <p:cViewPr varScale="1">
      <p:scale>
        <a:sx n="100" d="100"/>
        <a:sy n="100" d="100"/>
      </p:scale>
      <p:origin x="0" y="-900"/>
    </p:cViewPr>
  </p:sorterViewPr>
  <p:notesViewPr>
    <p:cSldViewPr snapToGrid="0">
      <p:cViewPr varScale="1">
        <p:scale>
          <a:sx n="75" d="100"/>
          <a:sy n="75" d="100"/>
        </p:scale>
        <p:origin x="40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73A21F75-1FAC-4A6D-B5C3-A690FFE44CA7}"/>
              </a:ext>
            </a:extLst>
          </p:cNvPr>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F51794DC-1EF4-477D-8E5B-296BC9DAEA2D}"/>
              </a:ext>
            </a:extLst>
          </p:cNvPr>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174F89FA-52FB-4B00-8904-C3353C929028}" type="datetimeFigureOut">
              <a:rPr lang="zh-TW" altLang="en-US" smtClean="0"/>
              <a:t>2025/7/24</a:t>
            </a:fld>
            <a:endParaRPr lang="zh-TW" altLang="en-US"/>
          </a:p>
        </p:txBody>
      </p:sp>
      <p:sp>
        <p:nvSpPr>
          <p:cNvPr id="4" name="頁尾版面配置區 3">
            <a:extLst>
              <a:ext uri="{FF2B5EF4-FFF2-40B4-BE49-F238E27FC236}">
                <a16:creationId xmlns:a16="http://schemas.microsoft.com/office/drawing/2014/main" id="{E2DDCB45-D04A-461B-9813-97DE30131B51}"/>
              </a:ext>
            </a:extLst>
          </p:cNvPr>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0AB0948C-0B71-40D8-BAA2-A4399DC4C9B1}"/>
              </a:ext>
            </a:extLst>
          </p:cNvPr>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811BB9BE-5702-44E6-8808-2EF05F7BB246}" type="slidenum">
              <a:rPr lang="zh-TW" altLang="en-US" smtClean="0"/>
              <a:t>‹#›</a:t>
            </a:fld>
            <a:endParaRPr lang="zh-TW" altLang="en-US"/>
          </a:p>
        </p:txBody>
      </p:sp>
    </p:spTree>
    <p:extLst>
      <p:ext uri="{BB962C8B-B14F-4D97-AF65-F5344CB8AC3E}">
        <p14:creationId xmlns:p14="http://schemas.microsoft.com/office/powerpoint/2010/main" val="3425084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D7CDD9CA-9CD3-4BFF-B3BB-D69079A52B61}" type="datetimeFigureOut">
              <a:rPr lang="zh-TW" altLang="en-US" smtClean="0"/>
              <a:t>2025/7/24</a:t>
            </a:fld>
            <a:endParaRPr lang="zh-TW" altLang="en-US"/>
          </a:p>
        </p:txBody>
      </p:sp>
      <p:sp>
        <p:nvSpPr>
          <p:cNvPr id="4" name="投影片影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zh-TW" altLang="en-US"/>
          </a:p>
        </p:txBody>
      </p:sp>
      <p:sp>
        <p:nvSpPr>
          <p:cNvPr id="5" name="備忘稿版面配置區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C6D2EFBB-97C7-4324-8DCC-4E8D7B31234E}" type="slidenum">
              <a:rPr lang="zh-TW" altLang="en-US" smtClean="0"/>
              <a:t>‹#›</a:t>
            </a:fld>
            <a:endParaRPr lang="zh-TW" altLang="en-US"/>
          </a:p>
        </p:txBody>
      </p:sp>
    </p:spTree>
    <p:extLst>
      <p:ext uri="{BB962C8B-B14F-4D97-AF65-F5344CB8AC3E}">
        <p14:creationId xmlns:p14="http://schemas.microsoft.com/office/powerpoint/2010/main" val="103666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4304DE-1819-42E0-8350-0B9A38BC781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1970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2C5AB0F-3CF5-4995-9378-8FB3A286D7BA}" type="slidenum">
              <a:rPr lang="zh-TW" altLang="en-US" smtClean="0"/>
              <a:t>14</a:t>
            </a:fld>
            <a:endParaRPr lang="zh-TW" altLang="en-US"/>
          </a:p>
        </p:txBody>
      </p:sp>
    </p:spTree>
    <p:extLst>
      <p:ext uri="{BB962C8B-B14F-4D97-AF65-F5344CB8AC3E}">
        <p14:creationId xmlns:p14="http://schemas.microsoft.com/office/powerpoint/2010/main" val="135526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602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447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925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568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462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43143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253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自訂版面配置" preserve="1">
  <p:cSld name="1_自訂版面配置">
    <p:spTree>
      <p:nvGrpSpPr>
        <p:cNvPr id="1" name="Shape 16"/>
        <p:cNvGrpSpPr/>
        <p:nvPr/>
      </p:nvGrpSpPr>
      <p:grpSpPr>
        <a:xfrm>
          <a:off x="0" y="0"/>
          <a:ext cx="0" cy="0"/>
          <a:chOff x="0" y="0"/>
          <a:chExt cx="0" cy="0"/>
        </a:xfrm>
      </p:grpSpPr>
      <p:pic>
        <p:nvPicPr>
          <p:cNvPr id="17" name="Google Shape;17;p35"/>
          <p:cNvPicPr preferRelativeResize="0"/>
          <p:nvPr/>
        </p:nvPicPr>
        <p:blipFill rotWithShape="1">
          <a:blip r:embed="rId2">
            <a:alphaModFix/>
          </a:blip>
          <a:srcRect/>
          <a:stretch/>
        </p:blipFill>
        <p:spPr>
          <a:xfrm>
            <a:off x="1185" y="0"/>
            <a:ext cx="12189630" cy="6858000"/>
          </a:xfrm>
          <a:prstGeom prst="rect">
            <a:avLst/>
          </a:prstGeom>
          <a:noFill/>
          <a:ln>
            <a:noFill/>
          </a:ln>
        </p:spPr>
      </p:pic>
      <p:sp>
        <p:nvSpPr>
          <p:cNvPr id="18" name="Google Shape;18;p35"/>
          <p:cNvSpPr txBox="1"/>
          <p:nvPr/>
        </p:nvSpPr>
        <p:spPr>
          <a:xfrm>
            <a:off x="9345387" y="642620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zh-TW" sz="18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1005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66F164-6000-FB70-1AAF-22302E3B7D5E}"/>
              </a:ext>
            </a:extLst>
          </p:cNvPr>
          <p:cNvSpPr>
            <a:spLocks noGrp="1"/>
          </p:cNvSpPr>
          <p:nvPr>
            <p:ph type="title"/>
          </p:nvPr>
        </p:nvSpPr>
        <p:spPr/>
        <p:txBody>
          <a:bodyPr/>
          <a:lstStyle/>
          <a:p>
            <a:r>
              <a:rPr lang="zh-TW" altLang="en-US"/>
              <a:t>按一下以編輯母片標題樣式</a:t>
            </a:r>
          </a:p>
        </p:txBody>
      </p:sp>
      <p:sp>
        <p:nvSpPr>
          <p:cNvPr id="3" name="Slide Number Placeholder 4">
            <a:extLst>
              <a:ext uri="{FF2B5EF4-FFF2-40B4-BE49-F238E27FC236}">
                <a16:creationId xmlns:a16="http://schemas.microsoft.com/office/drawing/2014/main" id="{6D20A446-6B93-6E5C-4611-C8314B716E95}"/>
              </a:ext>
            </a:extLst>
          </p:cNvPr>
          <p:cNvSpPr>
            <a:spLocks noGrp="1"/>
          </p:cNvSpPr>
          <p:nvPr>
            <p:ph type="sldNum" sz="quarter" idx="4"/>
          </p:nvPr>
        </p:nvSpPr>
        <p:spPr>
          <a:xfrm>
            <a:off x="11637368" y="6388100"/>
            <a:ext cx="431800" cy="358775"/>
          </a:xfrm>
          <a:prstGeom prst="rect">
            <a:avLst/>
          </a:prstGeom>
          <a:ln>
            <a:noFill/>
          </a:ln>
        </p:spPr>
        <p:txBody>
          <a:bodyPr lIns="0" rIns="0"/>
          <a:lstStyle>
            <a:lvl1pPr algn="ctr">
              <a:defRPr sz="1600" b="1">
                <a:solidFill>
                  <a:schemeClr val="tx1">
                    <a:lumMod val="75000"/>
                    <a:lumOff val="25000"/>
                  </a:schemeClr>
                </a:solidFill>
              </a:defRPr>
            </a:lvl1pPr>
          </a:lstStyle>
          <a:p>
            <a:fld id="{428429D3-D0E3-4A75-96D4-68BB5A2F4E44}" type="slidenum">
              <a:rPr lang="zh-CN" altLang="en-US" smtClean="0"/>
              <a:pPr/>
              <a:t>‹#›</a:t>
            </a:fld>
            <a:endParaRPr lang="zh-CN" altLang="en-US"/>
          </a:p>
        </p:txBody>
      </p:sp>
    </p:spTree>
    <p:extLst>
      <p:ext uri="{BB962C8B-B14F-4D97-AF65-F5344CB8AC3E}">
        <p14:creationId xmlns:p14="http://schemas.microsoft.com/office/powerpoint/2010/main" val="151716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85766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25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12097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581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8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061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56402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7/24/2025</a:t>
            </a:fld>
            <a:endParaRPr lang="en-US" dirty="0"/>
          </a:p>
        </p:txBody>
      </p:sp>
    </p:spTree>
    <p:extLst>
      <p:ext uri="{BB962C8B-B14F-4D97-AF65-F5344CB8AC3E}">
        <p14:creationId xmlns:p14="http://schemas.microsoft.com/office/powerpoint/2010/main" val="36526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18936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48893451-524B-4190-83C4-179676974D90}"/>
              </a:ext>
            </a:extLst>
          </p:cNvPr>
          <p:cNvSpPr>
            <a:spLocks noGrp="1"/>
          </p:cNvSpPr>
          <p:nvPr>
            <p:ph type="sldNum" sz="quarter" idx="4294967295"/>
          </p:nvPr>
        </p:nvSpPr>
        <p:spPr>
          <a:xfrm>
            <a:off x="11760200" y="6388100"/>
            <a:ext cx="431800" cy="358775"/>
          </a:xfrm>
          <a:prstGeom prst="rect">
            <a:avLst/>
          </a:prstGeom>
        </p:spPr>
        <p:txBody>
          <a:bodyPr/>
          <a:lstStyle/>
          <a:p>
            <a:fld id="{428429D3-D0E3-4A75-96D4-68BB5A2F4E44}" type="slidenum">
              <a:rPr lang="zh-CN" altLang="en-US" smtClean="0"/>
              <a:pPr/>
              <a:t>1</a:t>
            </a:fld>
            <a:endParaRPr lang="zh-CN" altLang="en-US"/>
          </a:p>
        </p:txBody>
      </p:sp>
      <p:sp>
        <p:nvSpPr>
          <p:cNvPr id="7" name="標題 1">
            <a:extLst>
              <a:ext uri="{FF2B5EF4-FFF2-40B4-BE49-F238E27FC236}">
                <a16:creationId xmlns:a16="http://schemas.microsoft.com/office/drawing/2014/main" id="{340FE7E9-2493-46ED-A001-B555D0AD1562}"/>
              </a:ext>
            </a:extLst>
          </p:cNvPr>
          <p:cNvSpPr txBox="1">
            <a:spLocks/>
          </p:cNvSpPr>
          <p:nvPr/>
        </p:nvSpPr>
        <p:spPr>
          <a:xfrm>
            <a:off x="1300699" y="2685500"/>
            <a:ext cx="9590600" cy="923330"/>
          </a:xfrm>
          <a:prstGeom prst="rect">
            <a:avLst/>
          </a:prstGeo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fontAlgn="base">
              <a:lnSpc>
                <a:spcPct val="90000"/>
              </a:lnSpc>
              <a:spcBef>
                <a:spcPct val="0"/>
              </a:spcBef>
              <a:spcAft>
                <a:spcPct val="0"/>
              </a:spcAft>
              <a:buNone/>
              <a:defRPr sz="4800" b="1" spc="50">
                <a:ln w="11430"/>
                <a:solidFill>
                  <a:srgbClr val="005C44"/>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defRPr>
            </a:lvl1pPr>
          </a:lstStyle>
          <a:p>
            <a:r>
              <a:rPr lang="en-US" altLang="zh-TW" sz="6000" dirty="0">
                <a:solidFill>
                  <a:schemeClr val="tx1"/>
                </a:solidFill>
              </a:rPr>
              <a:t>CBAM</a:t>
            </a:r>
            <a:r>
              <a:rPr lang="zh-TW" altLang="en-US" sz="6000" dirty="0">
                <a:solidFill>
                  <a:schemeClr val="tx1"/>
                </a:solidFill>
              </a:rPr>
              <a:t>發展及推動情形說明</a:t>
            </a:r>
          </a:p>
        </p:txBody>
      </p:sp>
      <p:sp>
        <p:nvSpPr>
          <p:cNvPr id="8" name="副標題 2">
            <a:extLst>
              <a:ext uri="{FF2B5EF4-FFF2-40B4-BE49-F238E27FC236}">
                <a16:creationId xmlns:a16="http://schemas.microsoft.com/office/drawing/2014/main" id="{52C0C8A3-A607-430B-B75E-11EBDA52054D}"/>
              </a:ext>
            </a:extLst>
          </p:cNvPr>
          <p:cNvSpPr txBox="1">
            <a:spLocks/>
          </p:cNvSpPr>
          <p:nvPr/>
        </p:nvSpPr>
        <p:spPr>
          <a:xfrm>
            <a:off x="3747051" y="4932814"/>
            <a:ext cx="4697896" cy="1455286"/>
          </a:xfrm>
          <a:prstGeom prst="rect">
            <a:avLst/>
          </a:prstGeom>
        </p:spPr>
        <p:txBody>
          <a:bodyPr vert="horz" lIns="91440" tIns="45720" rIns="91440" bIns="45720" rtlCol="0" anchor="ct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 altLang="zh-TW" sz="2000" b="1" spc="200" dirty="0">
              <a:solidFill>
                <a:srgbClr val="114454"/>
              </a:solidFill>
              <a:latin typeface="Nixie One"/>
              <a:cs typeface="Nixie One"/>
              <a:sym typeface="Nixie One"/>
            </a:endParaRPr>
          </a:p>
          <a:p>
            <a:pPr marL="0" indent="0" algn="ctr">
              <a:buFont typeface="Arial" panose="020B0604020202020204" pitchFamily="34" charset="0"/>
              <a:buNone/>
            </a:pPr>
            <a:r>
              <a:rPr lang="zh-TW" altLang="en-US" sz="5900" b="1" spc="200" dirty="0">
                <a:solidFill>
                  <a:srgbClr val="114454"/>
                </a:solidFill>
                <a:latin typeface="Nixie One"/>
              </a:rPr>
              <a:t>蔡玲儀 署長</a:t>
            </a:r>
            <a:endParaRPr lang="en-US" altLang="zh-TW" sz="5900" b="1" spc="200" dirty="0">
              <a:solidFill>
                <a:srgbClr val="114454"/>
              </a:solidFill>
              <a:latin typeface="Nixie One"/>
            </a:endParaRPr>
          </a:p>
          <a:p>
            <a:pPr marL="0" indent="0" algn="ctr">
              <a:buNone/>
            </a:pPr>
            <a:r>
              <a:rPr lang="zh-TW" altLang="en-US" sz="5900" b="1" spc="200" dirty="0">
                <a:solidFill>
                  <a:srgbClr val="114454"/>
                </a:solidFill>
                <a:latin typeface="Nixie One"/>
                <a:sym typeface="Nixie One"/>
              </a:rPr>
              <a:t>環境部氣候變遷署</a:t>
            </a:r>
            <a:endParaRPr lang="en-US" altLang="zh-TW" sz="5900" b="1" spc="200" dirty="0">
              <a:solidFill>
                <a:srgbClr val="114454"/>
              </a:solidFill>
              <a:latin typeface="Nixie One"/>
            </a:endParaRPr>
          </a:p>
          <a:p>
            <a:pPr marL="0" indent="0" algn="ctr">
              <a:buFont typeface="Arial" panose="020B0604020202020204" pitchFamily="34" charset="0"/>
              <a:buNone/>
            </a:pPr>
            <a:r>
              <a:rPr lang="en" altLang="zh-TW" sz="5900" b="1" spc="200" dirty="0">
                <a:solidFill>
                  <a:srgbClr val="114454"/>
                </a:solidFill>
                <a:latin typeface="Nixie One"/>
                <a:cs typeface="Nixie One"/>
                <a:sym typeface="Nixie One"/>
              </a:rPr>
              <a:t>202</a:t>
            </a:r>
            <a:r>
              <a:rPr lang="en-US" altLang="zh-TW" sz="5900" b="1" spc="200" dirty="0">
                <a:solidFill>
                  <a:srgbClr val="114454"/>
                </a:solidFill>
                <a:latin typeface="Nixie One"/>
                <a:cs typeface="Nixie One"/>
                <a:sym typeface="Nixie One"/>
              </a:rPr>
              <a:t>5</a:t>
            </a:r>
            <a:r>
              <a:rPr lang="en" altLang="zh-TW" sz="5900" b="1" spc="200" dirty="0">
                <a:solidFill>
                  <a:srgbClr val="114454"/>
                </a:solidFill>
                <a:latin typeface="Nixie One"/>
                <a:cs typeface="Nixie One"/>
                <a:sym typeface="Nixie One"/>
              </a:rPr>
              <a:t>.</a:t>
            </a:r>
            <a:r>
              <a:rPr lang="en-US" altLang="zh-TW" sz="5900" b="1" spc="200" dirty="0">
                <a:solidFill>
                  <a:srgbClr val="114454"/>
                </a:solidFill>
                <a:latin typeface="Nixie One"/>
                <a:cs typeface="Nixie One"/>
                <a:sym typeface="Nixie One"/>
              </a:rPr>
              <a:t>07.24</a:t>
            </a:r>
            <a:endParaRPr lang="zh-TW" altLang="en-US" sz="5900" b="1" spc="200" dirty="0">
              <a:solidFill>
                <a:srgbClr val="114454"/>
              </a:solidFill>
              <a:latin typeface="Nixie One"/>
            </a:endParaRPr>
          </a:p>
        </p:txBody>
      </p:sp>
      <p:pic>
        <p:nvPicPr>
          <p:cNvPr id="5" name="圖形 1">
            <a:extLst>
              <a:ext uri="{FF2B5EF4-FFF2-40B4-BE49-F238E27FC236}">
                <a16:creationId xmlns:a16="http://schemas.microsoft.com/office/drawing/2014/main" id="{FC39DD88-7BB9-4E70-A13D-E4F578BE06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913" y="424426"/>
            <a:ext cx="3026005" cy="738050"/>
          </a:xfrm>
          <a:prstGeom prst="rect">
            <a:avLst/>
          </a:prstGeom>
        </p:spPr>
      </p:pic>
    </p:spTree>
    <p:extLst>
      <p:ext uri="{BB962C8B-B14F-4D97-AF65-F5344CB8AC3E}">
        <p14:creationId xmlns:p14="http://schemas.microsoft.com/office/powerpoint/2010/main" val="172461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7BD81EAA-CA8D-45AF-98B9-78D3F5EF6C2A}"/>
              </a:ext>
            </a:extLst>
          </p:cNvPr>
          <p:cNvSpPr/>
          <p:nvPr/>
        </p:nvSpPr>
        <p:spPr>
          <a:xfrm>
            <a:off x="122832" y="4249783"/>
            <a:ext cx="11946336" cy="2514509"/>
          </a:xfrm>
          <a:prstGeom prst="roundRect">
            <a:avLst>
              <a:gd name="adj" fmla="val 7912"/>
            </a:avLst>
          </a:prstGeom>
          <a:solidFill>
            <a:srgbClr val="F5F5F5"/>
          </a:solidFill>
          <a:ln w="12700" cap="flat" cmpd="sng" algn="ctr">
            <a:noFill/>
            <a:prstDash val="solid"/>
            <a:miter lim="800000"/>
          </a:ln>
          <a:effectLst/>
        </p:spPr>
        <p:txBody>
          <a:bodyPr rtlCol="0" anchor="ctr"/>
          <a:lstStyle/>
          <a:p>
            <a:pPr algn="ctr" defTabSz="914377"/>
            <a:endParaRPr lang="zh-TW" altLang="en-US" sz="1800" kern="0">
              <a:solidFill>
                <a:prstClr val="white"/>
              </a:solidFill>
              <a:latin typeface="Times New Roman" panose="02020603050405020304" pitchFamily="18" charset="0"/>
              <a:ea typeface="微軟正黑體"/>
              <a:cs typeface="Times New Roman" panose="02020603050405020304" pitchFamily="18" charset="0"/>
            </a:endParaRPr>
          </a:p>
        </p:txBody>
      </p:sp>
      <p:sp>
        <p:nvSpPr>
          <p:cNvPr id="90" name="Google Shape;1068;p24">
            <a:extLst>
              <a:ext uri="{FF2B5EF4-FFF2-40B4-BE49-F238E27FC236}">
                <a16:creationId xmlns:a16="http://schemas.microsoft.com/office/drawing/2014/main" id="{24FA437D-972D-4EF8-80B4-8745317D96E1}"/>
              </a:ext>
            </a:extLst>
          </p:cNvPr>
          <p:cNvSpPr txBox="1"/>
          <p:nvPr/>
        </p:nvSpPr>
        <p:spPr>
          <a:xfrm>
            <a:off x="185824" y="4356819"/>
            <a:ext cx="3860281" cy="400069"/>
          </a:xfrm>
          <a:prstGeom prst="rect">
            <a:avLst/>
          </a:prstGeom>
          <a:noFill/>
          <a:ln>
            <a:noFill/>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t" anchorCtr="0">
            <a:spAutoFit/>
          </a:bodyPr>
          <a:lstStyle/>
          <a:p>
            <a:pPr marR="0" lvl="0" indent="0" algn="ctr" defTabSz="914400" rtl="0" eaLnBrk="1" fontAlgn="auto" latinLnBrk="0" hangingPunct="1">
              <a:lnSpc>
                <a:spcPct val="100000"/>
              </a:lnSpc>
              <a:spcBef>
                <a:spcPts val="0"/>
              </a:spcBef>
              <a:spcAft>
                <a:spcPts val="0"/>
              </a:spcAft>
              <a:buClr>
                <a:srgbClr val="C00000"/>
              </a:buClr>
              <a:buSzPts val="2800"/>
              <a:buFont typeface="Microsoft JhengHei"/>
              <a:buNone/>
              <a:tabLst/>
              <a:defRPr/>
            </a:pPr>
            <a:r>
              <a:rPr kumimoji="0" lang="zh-TW" altLang="en-US" sz="2000" b="1" i="0" u="none" strike="noStrike" kern="0" cap="none" spc="0" normalizeH="0" baseline="0" noProof="0" dirty="0">
                <a:ln>
                  <a:noFill/>
                </a:ln>
                <a:solidFill>
                  <a:srgbClr val="C00000"/>
                </a:solidFill>
                <a:effectLst/>
                <a:uLnTx/>
                <a:uFillTx/>
                <a:latin typeface="Microsoft JhengHei"/>
                <a:ea typeface="Microsoft JhengHei"/>
                <a:cs typeface="Microsoft JhengHei"/>
                <a:sym typeface="Microsoft JhengHei"/>
              </a:rPr>
              <a:t>碳費 </a:t>
            </a:r>
            <a:r>
              <a:rPr kumimoji="0" lang="en-US" altLang="zh-TW" sz="2000" b="1" i="0" u="none" strike="noStrike" kern="0" cap="none" spc="0" normalizeH="0" baseline="0" noProof="0" dirty="0">
                <a:ln>
                  <a:noFill/>
                </a:ln>
                <a:solidFill>
                  <a:srgbClr val="C00000"/>
                </a:solidFill>
                <a:effectLst/>
                <a:uLnTx/>
                <a:uFillTx/>
                <a:latin typeface="Microsoft JhengHei"/>
                <a:ea typeface="Microsoft JhengHei"/>
                <a:cs typeface="Microsoft JhengHei"/>
                <a:sym typeface="Microsoft JhengHei"/>
              </a:rPr>
              <a:t>= </a:t>
            </a:r>
            <a:r>
              <a:rPr kumimoji="0" lang="zh-TW" altLang="en-US" sz="2000" b="1" i="0" u="none" strike="noStrike" kern="0" cap="none" spc="0" normalizeH="0" baseline="0" noProof="0" dirty="0">
                <a:ln>
                  <a:noFill/>
                </a:ln>
                <a:solidFill>
                  <a:srgbClr val="C00000"/>
                </a:solidFill>
                <a:effectLst/>
                <a:uLnTx/>
                <a:uFillTx/>
                <a:latin typeface="Microsoft JhengHei"/>
                <a:ea typeface="Microsoft JhengHei"/>
                <a:cs typeface="Microsoft JhengHei"/>
                <a:sym typeface="Microsoft JhengHei"/>
              </a:rPr>
              <a:t>收費排放量 </a:t>
            </a:r>
            <a:r>
              <a:rPr kumimoji="0" lang="en-US" altLang="zh-TW" sz="2000" b="1" i="0" u="none" strike="noStrike" kern="0" cap="none" spc="0" normalizeH="0" baseline="0" noProof="0" dirty="0">
                <a:ln>
                  <a:noFill/>
                </a:ln>
                <a:solidFill>
                  <a:srgbClr val="C00000"/>
                </a:solidFill>
                <a:effectLst/>
                <a:uLnTx/>
                <a:uFillTx/>
                <a:latin typeface="Microsoft JhengHei"/>
                <a:ea typeface="Microsoft JhengHei"/>
                <a:cs typeface="Microsoft JhengHei"/>
                <a:sym typeface="Microsoft JhengHei"/>
              </a:rPr>
              <a:t>× </a:t>
            </a:r>
            <a:r>
              <a:rPr kumimoji="0" lang="zh-TW" altLang="en-US" sz="2000" b="1" i="0" u="none" strike="noStrike" kern="0" cap="none" spc="0" normalizeH="0" baseline="0" noProof="0" dirty="0">
                <a:ln>
                  <a:noFill/>
                </a:ln>
                <a:solidFill>
                  <a:srgbClr val="C00000"/>
                </a:solidFill>
                <a:effectLst/>
                <a:uLnTx/>
                <a:uFillTx/>
                <a:latin typeface="Microsoft JhengHei"/>
                <a:ea typeface="Microsoft JhengHei"/>
                <a:cs typeface="Microsoft JhengHei"/>
                <a:sym typeface="Microsoft JhengHei"/>
              </a:rPr>
              <a:t>徵收費率</a:t>
            </a:r>
            <a:endParaRPr kumimoji="0" sz="2000" b="1" i="0" u="none" strike="noStrike" kern="0" cap="none" spc="0" normalizeH="0" baseline="0" noProof="0" dirty="0">
              <a:ln>
                <a:noFill/>
              </a:ln>
              <a:solidFill>
                <a:srgbClr val="C00000"/>
              </a:solidFill>
              <a:effectLst/>
              <a:uLnTx/>
              <a:uFillTx/>
              <a:latin typeface="Microsoft JhengHei"/>
              <a:ea typeface="Microsoft JhengHei"/>
              <a:cs typeface="Microsoft JhengHei"/>
              <a:sym typeface="Microsoft JhengHei"/>
            </a:endParaRPr>
          </a:p>
        </p:txBody>
      </p:sp>
      <p:sp>
        <p:nvSpPr>
          <p:cNvPr id="14" name="標題 1">
            <a:extLst>
              <a:ext uri="{FF2B5EF4-FFF2-40B4-BE49-F238E27FC236}">
                <a16:creationId xmlns:a16="http://schemas.microsoft.com/office/drawing/2014/main" id="{EE95D01A-2127-44BE-B0A5-7CA338454630}"/>
              </a:ext>
            </a:extLst>
          </p:cNvPr>
          <p:cNvSpPr>
            <a:spLocks noGrp="1"/>
          </p:cNvSpPr>
          <p:nvPr>
            <p:ph type="title"/>
          </p:nvPr>
        </p:nvSpPr>
        <p:spPr>
          <a:xfrm>
            <a:off x="480767" y="429847"/>
            <a:ext cx="10861904" cy="830997"/>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Aft>
                <a:spcPct val="0"/>
              </a:spcAft>
            </a:pP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我國碳費制度</a:t>
            </a:r>
            <a:r>
              <a:rPr lang="en-US" altLang="zh-TW"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114</a:t>
            </a: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年正式上路</a:t>
            </a:r>
          </a:p>
        </p:txBody>
      </p:sp>
      <p:sp>
        <p:nvSpPr>
          <p:cNvPr id="38" name="投影片編號版面配置區 3">
            <a:extLst>
              <a:ext uri="{FF2B5EF4-FFF2-40B4-BE49-F238E27FC236}">
                <a16:creationId xmlns:a16="http://schemas.microsoft.com/office/drawing/2014/main" id="{85EB0D3A-6984-45AC-9E00-152F5175FBE3}"/>
              </a:ext>
            </a:extLst>
          </p:cNvPr>
          <p:cNvSpPr>
            <a:spLocks noGrp="1"/>
          </p:cNvSpPr>
          <p:nvPr>
            <p:ph type="sldNum" sz="quarter" idx="4"/>
          </p:nvPr>
        </p:nvSpPr>
        <p:spPr/>
        <p:txBody>
          <a:bodyPr/>
          <a:lstStyle/>
          <a:p>
            <a:fld id="{CD85BB92-323F-45CA-88E2-0F40363CC4E0}" type="slidenum">
              <a:rPr lang="zh-TW" altLang="en-US" sz="1600" smtClean="0">
                <a:solidFill>
                  <a:schemeClr val="tx1"/>
                </a:solidFill>
              </a:rPr>
              <a:t>10</a:t>
            </a:fld>
            <a:endParaRPr lang="zh-TW" altLang="en-US" sz="1100" dirty="0">
              <a:solidFill>
                <a:schemeClr val="tx1"/>
              </a:solidFill>
            </a:endParaRPr>
          </a:p>
        </p:txBody>
      </p:sp>
      <p:pic>
        <p:nvPicPr>
          <p:cNvPr id="33" name="圖片 32">
            <a:extLst>
              <a:ext uri="{FF2B5EF4-FFF2-40B4-BE49-F238E27FC236}">
                <a16:creationId xmlns:a16="http://schemas.microsoft.com/office/drawing/2014/main" id="{4890CB90-736C-46AA-AA46-0B231105AA9E}"/>
              </a:ext>
            </a:extLst>
          </p:cNvPr>
          <p:cNvPicPr>
            <a:picLocks noChangeAspect="1"/>
          </p:cNvPicPr>
          <p:nvPr/>
        </p:nvPicPr>
        <p:blipFill>
          <a:blip r:embed="rId2"/>
          <a:stretch>
            <a:fillRect/>
          </a:stretch>
        </p:blipFill>
        <p:spPr>
          <a:xfrm>
            <a:off x="10561912" y="85397"/>
            <a:ext cx="1561516" cy="383530"/>
          </a:xfrm>
          <a:prstGeom prst="rect">
            <a:avLst/>
          </a:prstGeom>
        </p:spPr>
      </p:pic>
      <p:sp>
        <p:nvSpPr>
          <p:cNvPr id="3" name="文字方塊 2">
            <a:extLst>
              <a:ext uri="{FF2B5EF4-FFF2-40B4-BE49-F238E27FC236}">
                <a16:creationId xmlns:a16="http://schemas.microsoft.com/office/drawing/2014/main" id="{F777B4A2-BFAB-4435-8EA4-18D9DF3B758A}"/>
              </a:ext>
            </a:extLst>
          </p:cNvPr>
          <p:cNvSpPr txBox="1"/>
          <p:nvPr/>
        </p:nvSpPr>
        <p:spPr>
          <a:xfrm>
            <a:off x="185824" y="5401161"/>
            <a:ext cx="2627043" cy="830997"/>
          </a:xfrm>
          <a:prstGeom prst="rect">
            <a:avLst/>
          </a:prstGeom>
          <a:noFill/>
        </p:spPr>
        <p:txBody>
          <a:bodyPr wrap="square" rtlCol="0">
            <a:spAutoFit/>
          </a:bodyPr>
          <a:lstStyle/>
          <a:p>
            <a:r>
              <a:rPr lang="zh-TW" altLang="en-US" sz="1600" b="1" dirty="0">
                <a:solidFill>
                  <a:srgbClr val="5B9434"/>
                </a:solidFill>
                <a:latin typeface="Microsoft YaHei UI" panose="020B0503020204020204" pitchFamily="34" charset="-122"/>
                <a:ea typeface="Microsoft YaHei UI" panose="020B0503020204020204" pitchFamily="34" charset="-122"/>
              </a:rPr>
              <a:t>高碳洩漏風險事業</a:t>
            </a:r>
            <a:r>
              <a:rPr lang="zh-TW" altLang="en-US" sz="1600" b="1" dirty="0">
                <a:latin typeface="Microsoft YaHei UI" panose="020B0503020204020204" pitchFamily="34" charset="-122"/>
                <a:ea typeface="Microsoft YaHei UI" panose="020B0503020204020204" pitchFamily="34" charset="-122"/>
              </a:rPr>
              <a:t>，</a:t>
            </a:r>
            <a:r>
              <a:rPr lang="zh-TW" altLang="en-US" sz="1600" dirty="0">
                <a:latin typeface="Microsoft YaHei UI" panose="020B0503020204020204" pitchFamily="34" charset="-122"/>
                <a:ea typeface="Microsoft YaHei UI" panose="020B0503020204020204" pitchFamily="34" charset="-122"/>
              </a:rPr>
              <a:t>取得經</a:t>
            </a:r>
            <a:r>
              <a:rPr lang="zh-TW" altLang="en-US" sz="1600" b="1" dirty="0">
                <a:solidFill>
                  <a:srgbClr val="5B9434"/>
                </a:solidFill>
                <a:latin typeface="Microsoft YaHei UI" panose="020B0503020204020204" pitchFamily="34" charset="-122"/>
                <a:ea typeface="Microsoft YaHei UI" panose="020B0503020204020204" pitchFamily="34" charset="-122"/>
              </a:rPr>
              <a:t>核定之自主減量計畫</a:t>
            </a:r>
            <a:r>
              <a:rPr lang="zh-TW" altLang="en-US" sz="1600" b="1" dirty="0">
                <a:latin typeface="Microsoft YaHei UI" panose="020B0503020204020204" pitchFamily="34" charset="-122"/>
                <a:ea typeface="Microsoft YaHei UI" panose="020B0503020204020204" pitchFamily="34" charset="-122"/>
              </a:rPr>
              <a:t>，</a:t>
            </a:r>
            <a:r>
              <a:rPr lang="zh-TW" altLang="en-US" sz="1600" dirty="0">
                <a:latin typeface="Microsoft YaHei UI" panose="020B0503020204020204" pitchFamily="34" charset="-122"/>
                <a:ea typeface="Microsoft YaHei UI" panose="020B0503020204020204" pitchFamily="34" charset="-122"/>
              </a:rPr>
              <a:t>方可適用</a:t>
            </a:r>
            <a:r>
              <a:rPr lang="zh-TW" altLang="en-US" sz="1600" b="1" dirty="0">
                <a:solidFill>
                  <a:srgbClr val="5B9434"/>
                </a:solidFill>
                <a:latin typeface="Microsoft YaHei UI" panose="020B0503020204020204" pitchFamily="34" charset="-122"/>
                <a:ea typeface="Microsoft YaHei UI" panose="020B0503020204020204" pitchFamily="34" charset="-122"/>
              </a:rPr>
              <a:t>過渡調整機制</a:t>
            </a:r>
          </a:p>
        </p:txBody>
      </p:sp>
      <p:sp>
        <p:nvSpPr>
          <p:cNvPr id="43" name="箭號: 五邊形 42">
            <a:extLst>
              <a:ext uri="{FF2B5EF4-FFF2-40B4-BE49-F238E27FC236}">
                <a16:creationId xmlns:a16="http://schemas.microsoft.com/office/drawing/2014/main" id="{6DE322F1-948C-4D91-B30B-B5653A1CBC63}"/>
              </a:ext>
            </a:extLst>
          </p:cNvPr>
          <p:cNvSpPr/>
          <p:nvPr/>
        </p:nvSpPr>
        <p:spPr>
          <a:xfrm>
            <a:off x="0" y="12386"/>
            <a:ext cx="612742" cy="431182"/>
          </a:xfrm>
          <a:prstGeom prst="homePlate">
            <a:avLst/>
          </a:prstGeom>
          <a:gradFill flip="none" rotWithShape="1">
            <a:gsLst>
              <a:gs pos="100000">
                <a:schemeClr val="bg1"/>
              </a:gs>
              <a:gs pos="0">
                <a:schemeClr val="accent5">
                  <a:lumMod val="20000"/>
                  <a:lumOff val="80000"/>
                </a:schemeClr>
              </a:gs>
              <a:gs pos="100000">
                <a:schemeClr val="accent5">
                  <a:lumMod val="20000"/>
                  <a:lumOff val="80000"/>
                  <a:shade val="67500"/>
                  <a:satMod val="115000"/>
                </a:schemeClr>
              </a:gs>
              <a:gs pos="100000">
                <a:schemeClr val="accent5">
                  <a:lumMod val="20000"/>
                  <a:lumOff val="80000"/>
                  <a:shade val="100000"/>
                  <a:satMod val="115000"/>
                </a:schemeClr>
              </a:gs>
            </a:gsLst>
            <a:path path="circle">
              <a:fillToRect t="100000" r="100000"/>
            </a:path>
            <a:tileRect l="-100000" b="-100000"/>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肆</a:t>
            </a:r>
          </a:p>
        </p:txBody>
      </p:sp>
      <p:pic>
        <p:nvPicPr>
          <p:cNvPr id="5" name="圖片 4">
            <a:extLst>
              <a:ext uri="{FF2B5EF4-FFF2-40B4-BE49-F238E27FC236}">
                <a16:creationId xmlns:a16="http://schemas.microsoft.com/office/drawing/2014/main" id="{183B29A8-D5BF-4F8F-8555-485BC072748C}"/>
              </a:ext>
            </a:extLst>
          </p:cNvPr>
          <p:cNvPicPr>
            <a:picLocks noChangeAspect="1"/>
          </p:cNvPicPr>
          <p:nvPr/>
        </p:nvPicPr>
        <p:blipFill>
          <a:blip r:embed="rId3"/>
          <a:stretch>
            <a:fillRect/>
          </a:stretch>
        </p:blipFill>
        <p:spPr>
          <a:xfrm>
            <a:off x="3011832" y="4412651"/>
            <a:ext cx="8864352" cy="2391818"/>
          </a:xfrm>
          <a:prstGeom prst="rect">
            <a:avLst/>
          </a:prstGeom>
        </p:spPr>
      </p:pic>
      <p:pic>
        <p:nvPicPr>
          <p:cNvPr id="7" name="圖片 6">
            <a:extLst>
              <a:ext uri="{FF2B5EF4-FFF2-40B4-BE49-F238E27FC236}">
                <a16:creationId xmlns:a16="http://schemas.microsoft.com/office/drawing/2014/main" id="{58CDC637-A57B-4E33-88D9-137D64BCB11B}"/>
              </a:ext>
            </a:extLst>
          </p:cNvPr>
          <p:cNvPicPr>
            <a:picLocks noChangeAspect="1"/>
          </p:cNvPicPr>
          <p:nvPr/>
        </p:nvPicPr>
        <p:blipFill>
          <a:blip r:embed="rId4"/>
          <a:stretch>
            <a:fillRect/>
          </a:stretch>
        </p:blipFill>
        <p:spPr>
          <a:xfrm>
            <a:off x="849329" y="1223485"/>
            <a:ext cx="10162947" cy="2953532"/>
          </a:xfrm>
          <a:prstGeom prst="rect">
            <a:avLst/>
          </a:prstGeom>
        </p:spPr>
      </p:pic>
    </p:spTree>
    <p:extLst>
      <p:ext uri="{BB962C8B-B14F-4D97-AF65-F5344CB8AC3E}">
        <p14:creationId xmlns:p14="http://schemas.microsoft.com/office/powerpoint/2010/main" val="24063083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7">
            <a:extLst>
              <a:ext uri="{FF2B5EF4-FFF2-40B4-BE49-F238E27FC236}">
                <a16:creationId xmlns:a16="http://schemas.microsoft.com/office/drawing/2014/main" id="{A5B9703D-C9C6-4EBC-86B6-98E46C03A789}"/>
              </a:ext>
            </a:extLst>
          </p:cNvPr>
          <p:cNvSpPr txBox="1">
            <a:spLocks/>
          </p:cNvSpPr>
          <p:nvPr/>
        </p:nvSpPr>
        <p:spPr>
          <a:xfrm>
            <a:off x="10609072" y="6352956"/>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2400" b="1" kern="1200">
                <a:solidFill>
                  <a:srgbClr val="7BCE1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60">
              <a:defRPr/>
            </a:pPr>
            <a:fld id="{B6F15528-21DE-4FAA-801E-634DDDAF4B2B}" type="slidenum">
              <a:rPr lang="en-US" sz="1600" b="0">
                <a:solidFill>
                  <a:schemeClr val="tx1"/>
                </a:solidFill>
              </a:rPr>
              <a:pPr defTabSz="609660">
                <a:defRPr/>
              </a:pPr>
              <a:t>11</a:t>
            </a:fld>
            <a:endParaRPr lang="en-US" sz="1600" b="0" dirty="0">
              <a:solidFill>
                <a:schemeClr val="tx1"/>
              </a:solidFill>
            </a:endParaRPr>
          </a:p>
        </p:txBody>
      </p:sp>
      <p:sp>
        <p:nvSpPr>
          <p:cNvPr id="14" name="矩形: 圓角 16">
            <a:extLst>
              <a:ext uri="{FF2B5EF4-FFF2-40B4-BE49-F238E27FC236}">
                <a16:creationId xmlns:a16="http://schemas.microsoft.com/office/drawing/2014/main" id="{18040EED-3AC6-4E62-8938-FF0FEDA6CACF}"/>
              </a:ext>
            </a:extLst>
          </p:cNvPr>
          <p:cNvSpPr/>
          <p:nvPr/>
        </p:nvSpPr>
        <p:spPr>
          <a:xfrm>
            <a:off x="2049731" y="4520949"/>
            <a:ext cx="7632000" cy="424260"/>
          </a:xfrm>
          <a:prstGeom prst="roundRect">
            <a:avLst>
              <a:gd name="adj" fmla="val 50000"/>
            </a:avLst>
          </a:prstGeom>
          <a:solidFill>
            <a:srgbClr val="FFC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zh-TW" altLang="en-US">
              <a:solidFill>
                <a:schemeClr val="tx1">
                  <a:lumMod val="95000"/>
                </a:schemeClr>
              </a:solidFill>
              <a:latin typeface="Calibri" panose="020F0502020204030204"/>
              <a:ea typeface="新細明體" panose="02020500000000000000" pitchFamily="18" charset="-120"/>
            </a:endParaRPr>
          </a:p>
        </p:txBody>
      </p:sp>
      <p:grpSp>
        <p:nvGrpSpPr>
          <p:cNvPr id="32" name="群組 31">
            <a:extLst>
              <a:ext uri="{FF2B5EF4-FFF2-40B4-BE49-F238E27FC236}">
                <a16:creationId xmlns:a16="http://schemas.microsoft.com/office/drawing/2014/main" id="{1959CEE8-87B7-4E36-B475-5FE5BBE1C176}"/>
              </a:ext>
            </a:extLst>
          </p:cNvPr>
          <p:cNvGrpSpPr/>
          <p:nvPr/>
        </p:nvGrpSpPr>
        <p:grpSpPr>
          <a:xfrm>
            <a:off x="1973470" y="4520648"/>
            <a:ext cx="7987060" cy="2215653"/>
            <a:chOff x="759099" y="4499086"/>
            <a:chExt cx="7987060" cy="2215653"/>
          </a:xfrm>
        </p:grpSpPr>
        <p:sp>
          <p:nvSpPr>
            <p:cNvPr id="33" name="矩形 32">
              <a:extLst>
                <a:ext uri="{FF2B5EF4-FFF2-40B4-BE49-F238E27FC236}">
                  <a16:creationId xmlns:a16="http://schemas.microsoft.com/office/drawing/2014/main" id="{13D4462C-967D-49ED-9718-560EE93F2CC3}"/>
                </a:ext>
              </a:extLst>
            </p:cNvPr>
            <p:cNvSpPr/>
            <p:nvPr/>
          </p:nvSpPr>
          <p:spPr>
            <a:xfrm>
              <a:off x="4481459" y="5106283"/>
              <a:ext cx="3885536" cy="1084303"/>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algn="ctr" defTabSz="914446">
                <a:defRPr/>
              </a:pPr>
              <a:endParaRPr lang="zh-TW" altLang="en-US" kern="0">
                <a:solidFill>
                  <a:schemeClr val="tx1">
                    <a:lumMod val="95000"/>
                  </a:schemeClr>
                </a:solidFill>
                <a:latin typeface="Calibri" panose="020F0502020204030204"/>
                <a:ea typeface="新細明體" panose="02020500000000000000" pitchFamily="18" charset="-120"/>
              </a:endParaRPr>
            </a:p>
          </p:txBody>
        </p:sp>
        <p:pic>
          <p:nvPicPr>
            <p:cNvPr id="34" name="圖片 33">
              <a:extLst>
                <a:ext uri="{FF2B5EF4-FFF2-40B4-BE49-F238E27FC236}">
                  <a16:creationId xmlns:a16="http://schemas.microsoft.com/office/drawing/2014/main" id="{AB8D1E64-8695-41C6-9EC9-71F5E8E3A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322" y="5783669"/>
              <a:ext cx="484737" cy="484737"/>
            </a:xfrm>
            <a:prstGeom prst="rect">
              <a:avLst/>
            </a:prstGeom>
          </p:spPr>
        </p:pic>
        <p:pic>
          <p:nvPicPr>
            <p:cNvPr id="36" name="圖片 35">
              <a:extLst>
                <a:ext uri="{FF2B5EF4-FFF2-40B4-BE49-F238E27FC236}">
                  <a16:creationId xmlns:a16="http://schemas.microsoft.com/office/drawing/2014/main" id="{63A54AAE-8FE0-4368-A924-810C14B51391}"/>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274397" y="5828359"/>
              <a:ext cx="423402" cy="423402"/>
            </a:xfrm>
            <a:prstGeom prst="rect">
              <a:avLst/>
            </a:prstGeom>
          </p:spPr>
        </p:pic>
        <p:sp>
          <p:nvSpPr>
            <p:cNvPr id="37" name="文字方塊 36">
              <a:extLst>
                <a:ext uri="{FF2B5EF4-FFF2-40B4-BE49-F238E27FC236}">
                  <a16:creationId xmlns:a16="http://schemas.microsoft.com/office/drawing/2014/main" id="{D00D74D6-2CEB-4062-95D8-77716529977C}"/>
                </a:ext>
              </a:extLst>
            </p:cNvPr>
            <p:cNvSpPr txBox="1"/>
            <p:nvPr/>
          </p:nvSpPr>
          <p:spPr>
            <a:xfrm>
              <a:off x="827595" y="5115245"/>
              <a:ext cx="4019847" cy="646331"/>
            </a:xfrm>
            <a:prstGeom prst="rect">
              <a:avLst/>
            </a:prstGeom>
            <a:noFill/>
          </p:spPr>
          <p:txBody>
            <a:bodyPr wrap="square">
              <a:spAutoFit/>
            </a:bodyPr>
            <a:lstStyle/>
            <a:p>
              <a:pPr defTabSz="914446"/>
              <a:r>
                <a:rPr lang="zh-TW" altLang="en-US" b="1" dirty="0">
                  <a:solidFill>
                    <a:schemeClr val="tx1">
                      <a:lumMod val="95000"/>
                    </a:schemeClr>
                  </a:solidFill>
                  <a:latin typeface="微軟正黑體" panose="020B0604030504040204" pitchFamily="34" charset="-120"/>
                  <a:ea typeface="微軟正黑體" panose="020B0604030504040204" pitchFamily="34" charset="-120"/>
                </a:rPr>
                <a:t>依規定須於</a:t>
              </a:r>
              <a:r>
                <a:rPr lang="en-US" altLang="zh-TW" b="1" dirty="0">
                  <a:solidFill>
                    <a:schemeClr val="tx1">
                      <a:lumMod val="95000"/>
                    </a:schemeClr>
                  </a:solidFill>
                  <a:latin typeface="微軟正黑體" panose="020B0604030504040204" pitchFamily="34" charset="-120"/>
                  <a:ea typeface="微軟正黑體" panose="020B0604030504040204" pitchFamily="34" charset="-120"/>
                </a:rPr>
                <a:t>114</a:t>
              </a:r>
              <a:r>
                <a:rPr lang="zh-TW" altLang="en-US" b="1" dirty="0">
                  <a:solidFill>
                    <a:schemeClr val="tx1">
                      <a:lumMod val="95000"/>
                    </a:schemeClr>
                  </a:solidFill>
                  <a:latin typeface="微軟正黑體" panose="020B0604030504040204" pitchFamily="34" charset="-120"/>
                  <a:ea typeface="微軟正黑體" panose="020B0604030504040204" pitchFamily="34" charset="-120"/>
                </a:rPr>
                <a:t>年</a:t>
              </a:r>
              <a:r>
                <a:rPr lang="en-US" altLang="zh-TW" b="1" dirty="0">
                  <a:solidFill>
                    <a:schemeClr val="tx1">
                      <a:lumMod val="95000"/>
                    </a:schemeClr>
                  </a:solidFill>
                  <a:latin typeface="微軟正黑體" panose="020B0604030504040204" pitchFamily="34" charset="-120"/>
                  <a:ea typeface="微軟正黑體" panose="020B0604030504040204" pitchFamily="34" charset="-120"/>
                </a:rPr>
                <a:t>6</a:t>
              </a:r>
              <a:r>
                <a:rPr lang="zh-TW" altLang="en-US" b="1" dirty="0">
                  <a:solidFill>
                    <a:schemeClr val="tx1">
                      <a:lumMod val="95000"/>
                    </a:schemeClr>
                  </a:solidFill>
                  <a:latin typeface="微軟正黑體" panose="020B0604030504040204" pitchFamily="34" charset="-120"/>
                  <a:ea typeface="微軟正黑體" panose="020B0604030504040204" pitchFamily="34" charset="-120"/>
                </a:rPr>
                <a:t>月底前提出申請</a:t>
              </a:r>
              <a:endParaRPr lang="en-US" altLang="zh-TW" b="1" dirty="0">
                <a:solidFill>
                  <a:schemeClr val="tx1">
                    <a:lumMod val="95000"/>
                  </a:schemeClr>
                </a:solidFill>
                <a:latin typeface="微軟正黑體" panose="020B0604030504040204" pitchFamily="34" charset="-120"/>
                <a:ea typeface="微軟正黑體" panose="020B0604030504040204" pitchFamily="34" charset="-120"/>
              </a:endParaRPr>
            </a:p>
            <a:p>
              <a:pPr defTabSz="914446"/>
              <a:r>
                <a:rPr lang="zh-TW" altLang="en-US" b="1" dirty="0">
                  <a:solidFill>
                    <a:schemeClr val="tx1">
                      <a:lumMod val="95000"/>
                    </a:schemeClr>
                  </a:solidFill>
                  <a:latin typeface="微軟正黑體" panose="020B0604030504040204" pitchFamily="34" charset="-120"/>
                  <a:ea typeface="微軟正黑體" panose="020B0604030504040204" pitchFamily="34" charset="-120"/>
                </a:rPr>
                <a:t>      </a:t>
              </a:r>
              <a:r>
                <a:rPr lang="en-US" altLang="zh-TW" b="1" dirty="0">
                  <a:solidFill>
                    <a:schemeClr val="tx1">
                      <a:lumMod val="95000"/>
                    </a:schemeClr>
                  </a:solidFill>
                  <a:latin typeface="微軟正黑體" panose="020B0604030504040204" pitchFamily="34" charset="-120"/>
                  <a:ea typeface="微軟正黑體" panose="020B0604030504040204" pitchFamily="34" charset="-120"/>
                </a:rPr>
                <a:t>114</a:t>
              </a:r>
              <a:r>
                <a:rPr lang="zh-TW" altLang="en-US" b="1" dirty="0">
                  <a:solidFill>
                    <a:schemeClr val="tx1">
                      <a:lumMod val="95000"/>
                    </a:schemeClr>
                  </a:solidFill>
                  <a:latin typeface="微軟正黑體" panose="020B0604030504040204" pitchFamily="34" charset="-120"/>
                  <a:ea typeface="微軟正黑體" panose="020B0604030504040204" pitchFamily="34" charset="-120"/>
                </a:rPr>
                <a:t>年碳費費率可適用優惠費率</a:t>
              </a:r>
              <a:endParaRPr lang="en-US" altLang="zh-TW" b="1" dirty="0">
                <a:solidFill>
                  <a:schemeClr val="tx1">
                    <a:lumMod val="95000"/>
                  </a:schemeClr>
                </a:solidFill>
                <a:latin typeface="微軟正黑體" panose="020B0604030504040204" pitchFamily="34" charset="-120"/>
                <a:ea typeface="微軟正黑體" panose="020B0604030504040204" pitchFamily="34" charset="-120"/>
              </a:endParaRPr>
            </a:p>
          </p:txBody>
        </p:sp>
        <p:sp>
          <p:nvSpPr>
            <p:cNvPr id="38" name="矩形 37">
              <a:extLst>
                <a:ext uri="{FF2B5EF4-FFF2-40B4-BE49-F238E27FC236}">
                  <a16:creationId xmlns:a16="http://schemas.microsoft.com/office/drawing/2014/main" id="{AAD2A4E9-A884-476F-A848-7A1B7B6DA32A}"/>
                </a:ext>
              </a:extLst>
            </p:cNvPr>
            <p:cNvSpPr/>
            <p:nvPr/>
          </p:nvSpPr>
          <p:spPr>
            <a:xfrm>
              <a:off x="759099" y="6187421"/>
              <a:ext cx="7632000" cy="79001"/>
            </a:xfrm>
            <a:prstGeom prst="rect">
              <a:avLst/>
            </a:prstGeom>
            <a:solidFill>
              <a:srgbClr val="87A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zh-TW" altLang="en-US">
                <a:solidFill>
                  <a:schemeClr val="tx1">
                    <a:lumMod val="95000"/>
                  </a:schemeClr>
                </a:solidFill>
                <a:latin typeface="Calibri" panose="020F0502020204030204"/>
                <a:ea typeface="新細明體" panose="02020500000000000000" pitchFamily="18" charset="-120"/>
              </a:endParaRPr>
            </a:p>
          </p:txBody>
        </p:sp>
        <p:pic>
          <p:nvPicPr>
            <p:cNvPr id="39" name="圖片 38">
              <a:extLst>
                <a:ext uri="{FF2B5EF4-FFF2-40B4-BE49-F238E27FC236}">
                  <a16:creationId xmlns:a16="http://schemas.microsoft.com/office/drawing/2014/main" id="{8C299179-57DB-4A57-BDCA-BADCC3FEC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782" y="5685653"/>
              <a:ext cx="522373" cy="522373"/>
            </a:xfrm>
            <a:prstGeom prst="rect">
              <a:avLst/>
            </a:prstGeom>
          </p:spPr>
        </p:pic>
        <p:sp>
          <p:nvSpPr>
            <p:cNvPr id="40" name="矩形 39">
              <a:extLst>
                <a:ext uri="{FF2B5EF4-FFF2-40B4-BE49-F238E27FC236}">
                  <a16:creationId xmlns:a16="http://schemas.microsoft.com/office/drawing/2014/main" id="{7A8EE723-EDBA-4883-A85D-614D0AAAB1E7}"/>
                </a:ext>
              </a:extLst>
            </p:cNvPr>
            <p:cNvSpPr/>
            <p:nvPr/>
          </p:nvSpPr>
          <p:spPr>
            <a:xfrm rot="18816923">
              <a:off x="4423576" y="6152803"/>
              <a:ext cx="146246" cy="146246"/>
            </a:xfrm>
            <a:prstGeom prst="rect">
              <a:avLst/>
            </a:prstGeom>
            <a:solidFill>
              <a:srgbClr val="34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zh-TW" altLang="en-US" sz="1400">
                <a:solidFill>
                  <a:schemeClr val="tx1">
                    <a:lumMod val="95000"/>
                  </a:schemeClr>
                </a:solidFill>
                <a:latin typeface="Calibri" panose="020F0502020204030204"/>
                <a:ea typeface="新細明體" panose="02020500000000000000" pitchFamily="18" charset="-120"/>
              </a:endParaRPr>
            </a:p>
          </p:txBody>
        </p:sp>
        <p:sp>
          <p:nvSpPr>
            <p:cNvPr id="41" name="矩形: 圓角 34">
              <a:extLst>
                <a:ext uri="{FF2B5EF4-FFF2-40B4-BE49-F238E27FC236}">
                  <a16:creationId xmlns:a16="http://schemas.microsoft.com/office/drawing/2014/main" id="{AC4FD18A-1F44-40D7-A075-E7458B57FBCA}"/>
                </a:ext>
              </a:extLst>
            </p:cNvPr>
            <p:cNvSpPr/>
            <p:nvPr/>
          </p:nvSpPr>
          <p:spPr>
            <a:xfrm>
              <a:off x="4049230" y="6372601"/>
              <a:ext cx="894938" cy="316763"/>
            </a:xfrm>
            <a:prstGeom prst="roundRect">
              <a:avLst>
                <a:gd name="adj" fmla="val 50000"/>
              </a:avLst>
            </a:prstGeom>
            <a:solidFill>
              <a:srgbClr val="729DC0"/>
            </a:solidFill>
            <a:ln w="28575">
              <a:solidFill>
                <a:srgbClr val="3457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altLang="zh-TW" sz="1100" b="1" dirty="0">
                  <a:solidFill>
                    <a:schemeClr val="tx1">
                      <a:lumMod val="95000"/>
                    </a:schemeClr>
                  </a:solidFill>
                  <a:latin typeface="思源黑體" panose="020B0500000000000000" pitchFamily="34" charset="-120"/>
                  <a:ea typeface="思源黑體" panose="020B0500000000000000" pitchFamily="34" charset="-120"/>
                </a:rPr>
                <a:t>114</a:t>
              </a:r>
              <a:r>
                <a:rPr lang="zh-TW" altLang="en-US" sz="1100" b="1" dirty="0">
                  <a:solidFill>
                    <a:schemeClr val="tx1">
                      <a:lumMod val="95000"/>
                    </a:schemeClr>
                  </a:solidFill>
                  <a:latin typeface="思源黑體" panose="020B0500000000000000" pitchFamily="34" charset="-120"/>
                  <a:ea typeface="思源黑體" panose="020B0500000000000000" pitchFamily="34" charset="-120"/>
                </a:rPr>
                <a:t>年</a:t>
              </a:r>
              <a:r>
                <a:rPr lang="en-US" altLang="zh-TW" sz="1100" b="1" dirty="0">
                  <a:solidFill>
                    <a:schemeClr val="tx1">
                      <a:lumMod val="95000"/>
                    </a:schemeClr>
                  </a:solidFill>
                  <a:latin typeface="思源黑體" panose="020B0500000000000000" pitchFamily="34" charset="-120"/>
                  <a:ea typeface="思源黑體" panose="020B0500000000000000" pitchFamily="34" charset="-120"/>
                </a:rPr>
                <a:t>6</a:t>
              </a:r>
              <a:r>
                <a:rPr lang="zh-TW" altLang="en-US" sz="1100" b="1" dirty="0">
                  <a:solidFill>
                    <a:schemeClr val="tx1">
                      <a:lumMod val="95000"/>
                    </a:schemeClr>
                  </a:solidFill>
                  <a:latin typeface="思源黑體" panose="020B0500000000000000" pitchFamily="34" charset="-120"/>
                  <a:ea typeface="思源黑體" panose="020B0500000000000000" pitchFamily="34" charset="-120"/>
                </a:rPr>
                <a:t>月</a:t>
              </a:r>
              <a:endParaRPr lang="zh-TW" altLang="en-US" sz="1050" b="1" dirty="0">
                <a:solidFill>
                  <a:schemeClr val="tx1">
                    <a:lumMod val="95000"/>
                  </a:schemeClr>
                </a:solidFill>
                <a:latin typeface="思源黑體" panose="020B0500000000000000" pitchFamily="34" charset="-120"/>
                <a:ea typeface="思源黑體" panose="020B0500000000000000" pitchFamily="34" charset="-120"/>
              </a:endParaRPr>
            </a:p>
          </p:txBody>
        </p:sp>
        <p:sp>
          <p:nvSpPr>
            <p:cNvPr id="42" name="橢圓 41">
              <a:extLst>
                <a:ext uri="{FF2B5EF4-FFF2-40B4-BE49-F238E27FC236}">
                  <a16:creationId xmlns:a16="http://schemas.microsoft.com/office/drawing/2014/main" id="{92962004-8F86-4E56-8921-486355F7449A}"/>
                </a:ext>
              </a:extLst>
            </p:cNvPr>
            <p:cNvSpPr/>
            <p:nvPr/>
          </p:nvSpPr>
          <p:spPr>
            <a:xfrm>
              <a:off x="8276672" y="6140866"/>
              <a:ext cx="170121" cy="170121"/>
            </a:xfrm>
            <a:prstGeom prst="ellipse">
              <a:avLst/>
            </a:prstGeom>
            <a:solidFill>
              <a:srgbClr val="34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zh-TW" altLang="en-US">
                <a:solidFill>
                  <a:schemeClr val="tx1">
                    <a:lumMod val="95000"/>
                  </a:schemeClr>
                </a:solidFill>
                <a:latin typeface="Calibri" panose="020F0502020204030204"/>
                <a:ea typeface="新細明體" panose="02020500000000000000" pitchFamily="18" charset="-120"/>
              </a:endParaRPr>
            </a:p>
          </p:txBody>
        </p:sp>
        <p:cxnSp>
          <p:nvCxnSpPr>
            <p:cNvPr id="43" name="直線箭頭接點 59">
              <a:extLst>
                <a:ext uri="{FF2B5EF4-FFF2-40B4-BE49-F238E27FC236}">
                  <a16:creationId xmlns:a16="http://schemas.microsoft.com/office/drawing/2014/main" id="{E7A58F62-EDAF-4FC7-8EF5-66F2BA16647B}"/>
                </a:ext>
              </a:extLst>
            </p:cNvPr>
            <p:cNvCxnSpPr>
              <a:cxnSpLocks/>
            </p:cNvCxnSpPr>
            <p:nvPr/>
          </p:nvCxnSpPr>
          <p:spPr>
            <a:xfrm>
              <a:off x="4539121" y="6225152"/>
              <a:ext cx="3765289" cy="0"/>
            </a:xfrm>
            <a:prstGeom prst="straightConnector1">
              <a:avLst/>
            </a:prstGeom>
            <a:noFill/>
            <a:ln w="76200" cap="flat" cmpd="sng" algn="ctr">
              <a:solidFill>
                <a:srgbClr val="FFCC73"/>
              </a:solidFill>
              <a:prstDash val="solid"/>
              <a:miter lim="800000"/>
              <a:headEnd type="triangle" w="med" len="med"/>
              <a:tailEnd type="triangle" w="med" len="med"/>
            </a:ln>
            <a:effectLst/>
          </p:spPr>
        </p:cxnSp>
        <p:sp>
          <p:nvSpPr>
            <p:cNvPr id="44" name="矩形: 圓角 42">
              <a:extLst>
                <a:ext uri="{FF2B5EF4-FFF2-40B4-BE49-F238E27FC236}">
                  <a16:creationId xmlns:a16="http://schemas.microsoft.com/office/drawing/2014/main" id="{6C49F5B4-49E7-4DD4-8182-45A9BB9454D9}"/>
                </a:ext>
              </a:extLst>
            </p:cNvPr>
            <p:cNvSpPr/>
            <p:nvPr/>
          </p:nvSpPr>
          <p:spPr>
            <a:xfrm>
              <a:off x="7851221" y="6397976"/>
              <a:ext cx="894938" cy="316763"/>
            </a:xfrm>
            <a:prstGeom prst="roundRect">
              <a:avLst>
                <a:gd name="adj" fmla="val 50000"/>
              </a:avLst>
            </a:prstGeom>
            <a:solidFill>
              <a:srgbClr val="729DC0"/>
            </a:solidFill>
            <a:ln w="28575">
              <a:solidFill>
                <a:srgbClr val="3457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altLang="zh-TW" sz="1100" b="1" dirty="0">
                  <a:solidFill>
                    <a:schemeClr val="tx1">
                      <a:lumMod val="95000"/>
                    </a:schemeClr>
                  </a:solidFill>
                  <a:latin typeface="思源黑體" panose="020B0500000000000000" pitchFamily="34" charset="-120"/>
                  <a:ea typeface="思源黑體" panose="020B0500000000000000" pitchFamily="34" charset="-120"/>
                </a:rPr>
                <a:t>114</a:t>
              </a:r>
              <a:r>
                <a:rPr lang="zh-TW" altLang="en-US" sz="1100" b="1" dirty="0">
                  <a:solidFill>
                    <a:schemeClr val="tx1">
                      <a:lumMod val="95000"/>
                    </a:schemeClr>
                  </a:solidFill>
                  <a:latin typeface="思源黑體" panose="020B0500000000000000" pitchFamily="34" charset="-120"/>
                  <a:ea typeface="思源黑體" panose="020B0500000000000000" pitchFamily="34" charset="-120"/>
                </a:rPr>
                <a:t>年</a:t>
              </a:r>
              <a:r>
                <a:rPr lang="en-US" altLang="zh-TW" sz="1100" b="1" dirty="0">
                  <a:solidFill>
                    <a:schemeClr val="tx1">
                      <a:lumMod val="95000"/>
                    </a:schemeClr>
                  </a:solidFill>
                  <a:latin typeface="思源黑體" panose="020B0500000000000000" pitchFamily="34" charset="-120"/>
                  <a:ea typeface="思源黑體" panose="020B0500000000000000" pitchFamily="34" charset="-120"/>
                </a:rPr>
                <a:t>8</a:t>
              </a:r>
              <a:r>
                <a:rPr lang="zh-TW" altLang="en-US" sz="1100" b="1" dirty="0">
                  <a:solidFill>
                    <a:schemeClr val="tx1">
                      <a:lumMod val="95000"/>
                    </a:schemeClr>
                  </a:solidFill>
                  <a:latin typeface="思源黑體" panose="020B0500000000000000" pitchFamily="34" charset="-120"/>
                  <a:ea typeface="思源黑體" panose="020B0500000000000000" pitchFamily="34" charset="-120"/>
                </a:rPr>
                <a:t>月</a:t>
              </a:r>
              <a:endParaRPr lang="zh-TW" altLang="en-US" sz="1050" b="1" dirty="0">
                <a:solidFill>
                  <a:schemeClr val="tx1">
                    <a:lumMod val="95000"/>
                  </a:schemeClr>
                </a:solidFill>
                <a:latin typeface="思源黑體" panose="020B0500000000000000" pitchFamily="34" charset="-120"/>
                <a:ea typeface="思源黑體" panose="020B0500000000000000" pitchFamily="34" charset="-120"/>
              </a:endParaRPr>
            </a:p>
          </p:txBody>
        </p:sp>
        <p:sp>
          <p:nvSpPr>
            <p:cNvPr id="46" name="文字方塊 45">
              <a:extLst>
                <a:ext uri="{FF2B5EF4-FFF2-40B4-BE49-F238E27FC236}">
                  <a16:creationId xmlns:a16="http://schemas.microsoft.com/office/drawing/2014/main" id="{A61AAB3E-222F-4B3B-AE06-13CFD0A78CB6}"/>
                </a:ext>
              </a:extLst>
            </p:cNvPr>
            <p:cNvSpPr txBox="1"/>
            <p:nvPr/>
          </p:nvSpPr>
          <p:spPr>
            <a:xfrm>
              <a:off x="4609697" y="5097092"/>
              <a:ext cx="3662966" cy="923330"/>
            </a:xfrm>
            <a:prstGeom prst="rect">
              <a:avLst/>
            </a:prstGeom>
            <a:noFill/>
          </p:spPr>
          <p:txBody>
            <a:bodyPr wrap="square">
              <a:spAutoFit/>
            </a:bodyPr>
            <a:lstStyle/>
            <a:p>
              <a:pPr defTabSz="914446"/>
              <a:r>
                <a:rPr lang="zh-TW" altLang="en-US" sz="1400" b="1" dirty="0">
                  <a:solidFill>
                    <a:schemeClr val="tx1">
                      <a:lumMod val="95000"/>
                    </a:schemeClr>
                  </a:solidFill>
                  <a:latin typeface="微軟正黑體" panose="020B0604030504040204" pitchFamily="34" charset="-120"/>
                  <a:ea typeface="微軟正黑體" panose="020B0604030504040204" pitchFamily="34" charset="-120"/>
                </a:rPr>
                <a:t>考量美國關稅政策導致不確定性因素升高</a:t>
              </a:r>
              <a:r>
                <a:rPr lang="zh-TW" altLang="en-US" b="1" dirty="0">
                  <a:solidFill>
                    <a:schemeClr val="tx1">
                      <a:lumMod val="95000"/>
                    </a:schemeClr>
                  </a:solidFill>
                  <a:latin typeface="微軟正黑體" panose="020B0604030504040204" pitchFamily="34" charset="-120"/>
                  <a:ea typeface="微軟正黑體" panose="020B0604030504040204" pitchFamily="34" charset="-120"/>
                </a:rPr>
                <a:t>，</a:t>
              </a:r>
              <a:endParaRPr lang="en-US" altLang="zh-TW" b="1" dirty="0">
                <a:solidFill>
                  <a:schemeClr val="tx1">
                    <a:lumMod val="95000"/>
                  </a:schemeClr>
                </a:solidFill>
                <a:latin typeface="微軟正黑體" panose="020B0604030504040204" pitchFamily="34" charset="-120"/>
                <a:ea typeface="微軟正黑體" panose="020B0604030504040204" pitchFamily="34" charset="-120"/>
              </a:endParaRPr>
            </a:p>
            <a:p>
              <a:pPr defTabSz="914446"/>
              <a:r>
                <a:rPr lang="zh-TW" altLang="en-US" sz="1400" b="1" dirty="0">
                  <a:solidFill>
                    <a:schemeClr val="tx1">
                      <a:lumMod val="95000"/>
                    </a:schemeClr>
                  </a:solidFill>
                  <a:latin typeface="微軟正黑體" panose="020B0604030504040204" pitchFamily="34" charset="-120"/>
                  <a:ea typeface="微軟正黑體" panose="020B0604030504040204" pitchFamily="34" charset="-120"/>
                </a:rPr>
                <a:t>同意業者</a:t>
              </a:r>
              <a:r>
                <a:rPr lang="en-US" altLang="zh-TW" b="1" dirty="0">
                  <a:solidFill>
                    <a:schemeClr val="tx1">
                      <a:lumMod val="95000"/>
                    </a:schemeClr>
                  </a:solidFill>
                  <a:latin typeface="微軟正黑體" panose="020B0604030504040204" pitchFamily="34" charset="-120"/>
                  <a:ea typeface="微軟正黑體" panose="020B0604030504040204" pitchFamily="34" charset="-120"/>
                </a:rPr>
                <a:t>6</a:t>
              </a:r>
              <a:r>
                <a:rPr lang="zh-TW" altLang="en-US" b="1" dirty="0">
                  <a:solidFill>
                    <a:schemeClr val="tx1">
                      <a:lumMod val="95000"/>
                    </a:schemeClr>
                  </a:solidFill>
                  <a:latin typeface="微軟正黑體" panose="020B0604030504040204" pitchFamily="34" charset="-120"/>
                  <a:ea typeface="微軟正黑體" panose="020B0604030504040204" pitchFamily="34" charset="-120"/>
                </a:rPr>
                <a:t>月底填具申請表、</a:t>
              </a:r>
              <a:endParaRPr lang="en-US" altLang="zh-TW" b="1" dirty="0">
                <a:solidFill>
                  <a:schemeClr val="tx1">
                    <a:lumMod val="95000"/>
                  </a:schemeClr>
                </a:solidFill>
                <a:latin typeface="微軟正黑體" panose="020B0604030504040204" pitchFamily="34" charset="-120"/>
                <a:ea typeface="微軟正黑體" panose="020B0604030504040204" pitchFamily="34" charset="-120"/>
              </a:endParaRPr>
            </a:p>
            <a:p>
              <a:pPr defTabSz="914446"/>
              <a:r>
                <a:rPr lang="en-US" altLang="zh-TW" b="1" dirty="0">
                  <a:solidFill>
                    <a:schemeClr val="tx1">
                      <a:lumMod val="95000"/>
                    </a:schemeClr>
                  </a:solidFill>
                  <a:latin typeface="微軟正黑體" panose="020B0604030504040204" pitchFamily="34" charset="-120"/>
                  <a:ea typeface="微軟正黑體" panose="020B0604030504040204" pitchFamily="34" charset="-120"/>
                </a:rPr>
                <a:t>            8</a:t>
              </a:r>
              <a:r>
                <a:rPr lang="zh-TW" altLang="en-US" b="1" dirty="0">
                  <a:solidFill>
                    <a:schemeClr val="tx1">
                      <a:lumMod val="95000"/>
                    </a:schemeClr>
                  </a:solidFill>
                  <a:latin typeface="微軟正黑體" panose="020B0604030504040204" pitchFamily="34" charset="-120"/>
                  <a:ea typeface="微軟正黑體" panose="020B0604030504040204" pitchFamily="34" charset="-120"/>
                </a:rPr>
                <a:t>月底補提完整計畫書資料</a:t>
              </a:r>
              <a:endParaRPr lang="zh-TW" altLang="en-US" dirty="0">
                <a:solidFill>
                  <a:schemeClr val="tx1">
                    <a:lumMod val="95000"/>
                  </a:schemeClr>
                </a:solidFill>
                <a:latin typeface="Calibri" panose="020F0502020204030204"/>
                <a:ea typeface="新細明體" panose="02020500000000000000" pitchFamily="18" charset="-120"/>
              </a:endParaRPr>
            </a:p>
          </p:txBody>
        </p:sp>
        <p:sp>
          <p:nvSpPr>
            <p:cNvPr id="47" name="文字方塊 46">
              <a:extLst>
                <a:ext uri="{FF2B5EF4-FFF2-40B4-BE49-F238E27FC236}">
                  <a16:creationId xmlns:a16="http://schemas.microsoft.com/office/drawing/2014/main" id="{4B3C026C-9E84-4A99-BF52-892658A1BFBB}"/>
                </a:ext>
              </a:extLst>
            </p:cNvPr>
            <p:cNvSpPr txBox="1"/>
            <p:nvPr/>
          </p:nvSpPr>
          <p:spPr>
            <a:xfrm>
              <a:off x="1876283" y="4499086"/>
              <a:ext cx="5397631" cy="461665"/>
            </a:xfrm>
            <a:prstGeom prst="rect">
              <a:avLst/>
            </a:prstGeom>
            <a:noFill/>
          </p:spPr>
          <p:txBody>
            <a:bodyPr wrap="none" rtlCol="0">
              <a:spAutoFit/>
            </a:bodyPr>
            <a:lstStyle/>
            <a:p>
              <a:pPr defTabSz="914446"/>
              <a:r>
                <a:rPr lang="en-US" altLang="zh-TW" sz="2400" b="1" dirty="0">
                  <a:solidFill>
                    <a:schemeClr val="tx1">
                      <a:lumMod val="95000"/>
                    </a:schemeClr>
                  </a:solidFill>
                  <a:latin typeface="微軟正黑體" panose="020B0604030504040204" pitchFamily="34" charset="-120"/>
                  <a:ea typeface="微軟正黑體" panose="020B0604030504040204" pitchFamily="34" charset="-120"/>
                </a:rPr>
                <a:t>6</a:t>
              </a:r>
              <a:r>
                <a:rPr lang="zh-TW" altLang="en-US" sz="2400" b="1" dirty="0">
                  <a:solidFill>
                    <a:schemeClr val="tx1">
                      <a:lumMod val="95000"/>
                    </a:schemeClr>
                  </a:solidFill>
                  <a:latin typeface="微軟正黑體" panose="020B0604030504040204" pitchFamily="34" charset="-120"/>
                  <a:ea typeface="微軟正黑體" panose="020B0604030504040204" pitchFamily="34" charset="-120"/>
                </a:rPr>
                <a:t>月底先登記申請   </a:t>
              </a:r>
              <a:r>
                <a:rPr lang="en-US" altLang="zh-TW" sz="2400" b="1" dirty="0">
                  <a:solidFill>
                    <a:schemeClr val="tx1">
                      <a:lumMod val="95000"/>
                    </a:schemeClr>
                  </a:solidFill>
                  <a:latin typeface="微軟正黑體" panose="020B0604030504040204" pitchFamily="34" charset="-120"/>
                  <a:ea typeface="微軟正黑體" panose="020B0604030504040204" pitchFamily="34" charset="-120"/>
                </a:rPr>
                <a:t>8</a:t>
              </a:r>
              <a:r>
                <a:rPr lang="zh-TW" altLang="en-US" sz="2400" b="1" dirty="0">
                  <a:solidFill>
                    <a:schemeClr val="tx1">
                      <a:lumMod val="95000"/>
                    </a:schemeClr>
                  </a:solidFill>
                  <a:latin typeface="微軟正黑體" panose="020B0604030504040204" pitchFamily="34" charset="-120"/>
                  <a:ea typeface="微軟正黑體" panose="020B0604030504040204" pitchFamily="34" charset="-120"/>
                </a:rPr>
                <a:t>月底補充技術資料</a:t>
              </a:r>
            </a:p>
          </p:txBody>
        </p:sp>
      </p:grpSp>
      <p:sp>
        <p:nvSpPr>
          <p:cNvPr id="49" name="文字方塊 48">
            <a:extLst>
              <a:ext uri="{FF2B5EF4-FFF2-40B4-BE49-F238E27FC236}">
                <a16:creationId xmlns:a16="http://schemas.microsoft.com/office/drawing/2014/main" id="{61ECC4F1-E5D6-4B75-A408-272199BDE506}"/>
              </a:ext>
            </a:extLst>
          </p:cNvPr>
          <p:cNvSpPr txBox="1"/>
          <p:nvPr/>
        </p:nvSpPr>
        <p:spPr>
          <a:xfrm>
            <a:off x="612742" y="1262123"/>
            <a:ext cx="11170138" cy="1527726"/>
          </a:xfrm>
          <a:prstGeom prst="rect">
            <a:avLst/>
          </a:prstGeom>
          <a:noFill/>
        </p:spPr>
        <p:txBody>
          <a:bodyPr wrap="square">
            <a:spAutoFit/>
          </a:bodyPr>
          <a:lstStyle>
            <a:defPPr>
              <a:defRPr lang="zh-TW"/>
            </a:defPPr>
            <a:lvl1pPr marL="342900" marR="0" lvl="0" indent="-342900" fontAlgn="auto">
              <a:lnSpc>
                <a:spcPct val="100000"/>
              </a:lnSpc>
              <a:spcBef>
                <a:spcPts val="0"/>
              </a:spcBef>
              <a:spcAft>
                <a:spcPts val="0"/>
              </a:spcAft>
              <a:buClrTx/>
              <a:buSzTx/>
              <a:buFont typeface="Wingdings" panose="05000000000000000000" pitchFamily="2" charset="2"/>
              <a:buChar char="n"/>
              <a:tabLst/>
              <a:defRPr kumimoji="0" sz="2400" b="1" i="0" u="none" strike="noStrike" cap="none" spc="0" normalizeH="0" baseline="0">
                <a:ln>
                  <a:noFill/>
                </a:ln>
                <a:solidFill>
                  <a:prstClr val="black"/>
                </a:solidFill>
                <a:effectLst/>
                <a:uLnTx/>
                <a:uFillTx/>
                <a:latin typeface="微軟正黑體" panose="020B0604030504040204" pitchFamily="34" charset="-120"/>
                <a:ea typeface="微軟正黑體" panose="020B0604030504040204" pitchFamily="34" charset="-120"/>
              </a:defRPr>
            </a:lvl1pPr>
          </a:lstStyle>
          <a:p>
            <a:pPr marR="0" lvl="0" algn="l" defTabSz="914400" rtl="0" eaLnBrk="1" fontAlgn="auto" latinLnBrk="0" hangingPunct="1">
              <a:lnSpc>
                <a:spcPts val="3400"/>
              </a:lnSpc>
              <a:spcBef>
                <a:spcPts val="0"/>
              </a:spcBef>
              <a:spcAft>
                <a:spcPts val="600"/>
              </a:spcAft>
              <a:buClrTx/>
              <a:buSzTx/>
              <a:buFont typeface="Arial" panose="020B0604020202020204" pitchFamily="34" charset="0"/>
              <a:buChar char="•"/>
              <a:tabLst/>
              <a:defRPr/>
            </a:pPr>
            <a:r>
              <a:rPr kumimoji="0" lang="zh-TW" altLang="en-US" sz="200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依</a:t>
            </a:r>
            <a:r>
              <a:rPr kumimoji="0" lang="en-US" altLang="zh-TW" sz="200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113</a:t>
            </a:r>
            <a:r>
              <a:rPr kumimoji="0" lang="zh-TW" altLang="en-US" sz="200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年盤查登錄資料推估徵收對象涵蓋約</a:t>
            </a:r>
            <a:r>
              <a:rPr kumimoji="0" lang="en-US" altLang="zh-TW" sz="200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464</a:t>
            </a:r>
            <a:r>
              <a:rPr kumimoji="0" lang="zh-TW" altLang="en-US" sz="200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廠</a:t>
            </a:r>
            <a:endParaRPr lang="en-US" altLang="zh-TW" sz="2000" dirty="0"/>
          </a:p>
          <a:p>
            <a:pPr marR="0" lvl="0" algn="l" defTabSz="914400" rtl="0" eaLnBrk="1" fontAlgn="auto" latinLnBrk="0" hangingPunct="1">
              <a:lnSpc>
                <a:spcPts val="3400"/>
              </a:lnSpc>
              <a:spcBef>
                <a:spcPts val="0"/>
              </a:spcBef>
              <a:spcAft>
                <a:spcPts val="600"/>
              </a:spcAft>
              <a:buClrTx/>
              <a:buSzTx/>
              <a:buFont typeface="Arial" panose="020B0604020202020204" pitchFamily="34" charset="0"/>
              <a:buChar char="•"/>
              <a:tabLst/>
              <a:defRPr/>
            </a:pPr>
            <a:r>
              <a:rPr lang="zh-TW" altLang="en-US" sz="2000" b="1" dirty="0">
                <a:latin typeface="微軟正黑體" panose="020B0604030504040204" pitchFamily="34" charset="-120"/>
                <a:ea typeface="微軟正黑體" panose="020B0604030504040204" pitchFamily="34" charset="-120"/>
              </a:rPr>
              <a:t>統計至</a:t>
            </a:r>
            <a:r>
              <a:rPr lang="en-US" altLang="zh-TW" sz="2000" b="1" dirty="0">
                <a:latin typeface="微軟正黑體" panose="020B0604030504040204" pitchFamily="34" charset="-120"/>
                <a:ea typeface="微軟正黑體" panose="020B0604030504040204" pitchFamily="34" charset="-120"/>
              </a:rPr>
              <a:t>114</a:t>
            </a:r>
            <a:r>
              <a:rPr lang="en-US" altLang="zh-TW" sz="2000" dirty="0"/>
              <a:t>.7.24</a:t>
            </a:r>
            <a:r>
              <a:rPr lang="zh-TW" altLang="en-US" sz="2000" b="1" dirty="0">
                <a:latin typeface="微軟正黑體" panose="020B0604030504040204" pitchFamily="34" charset="-120"/>
                <a:ea typeface="微軟正黑體" panose="020B0604030504040204" pitchFamily="34" charset="-120"/>
              </a:rPr>
              <a:t>共</a:t>
            </a:r>
            <a:r>
              <a:rPr lang="en-US" altLang="zh-TW" sz="2800" b="1" u="sng" dirty="0">
                <a:latin typeface="微軟正黑體" panose="020B0604030504040204" pitchFamily="34" charset="-120"/>
                <a:ea typeface="微軟正黑體" panose="020B0604030504040204" pitchFamily="34" charset="-120"/>
              </a:rPr>
              <a:t>312</a:t>
            </a:r>
            <a:r>
              <a:rPr lang="zh-TW" altLang="en-US" sz="2800" u="sng" dirty="0"/>
              <a:t>廠</a:t>
            </a:r>
            <a:r>
              <a:rPr lang="zh-TW" altLang="en-US" sz="2000" dirty="0"/>
              <a:t>提出</a:t>
            </a:r>
            <a:r>
              <a:rPr lang="zh-TW" altLang="en-US" sz="2000" b="1" dirty="0">
                <a:latin typeface="微軟正黑體" panose="020B0604030504040204" pitchFamily="34" charset="-120"/>
                <a:ea typeface="微軟正黑體" panose="020B0604030504040204" pitchFamily="34" charset="-120"/>
              </a:rPr>
              <a:t>申請，其中</a:t>
            </a:r>
            <a:r>
              <a:rPr lang="en-US" altLang="zh-TW" sz="2800" b="1" dirty="0">
                <a:solidFill>
                  <a:srgbClr val="A5C249">
                    <a:lumMod val="75000"/>
                  </a:srgbClr>
                </a:solidFill>
                <a:latin typeface="微軟正黑體" panose="020B0604030504040204" pitchFamily="34" charset="-120"/>
                <a:ea typeface="微軟正黑體" panose="020B0604030504040204" pitchFamily="34" charset="-120"/>
              </a:rPr>
              <a:t>21%</a:t>
            </a:r>
            <a:r>
              <a:rPr lang="zh-TW" altLang="en-US" sz="2000" b="1" dirty="0">
                <a:latin typeface="微軟正黑體" panose="020B0604030504040204" pitchFamily="34" charset="-120"/>
                <a:ea typeface="微軟正黑體" panose="020B0604030504040204" pitchFamily="34" charset="-120"/>
              </a:rPr>
              <a:t>選用</a:t>
            </a:r>
            <a:r>
              <a:rPr lang="zh-TW" altLang="en-US" sz="2000" b="1" dirty="0">
                <a:solidFill>
                  <a:srgbClr val="A5C249">
                    <a:lumMod val="75000"/>
                  </a:srgbClr>
                </a:solidFill>
                <a:latin typeface="微軟正黑體" panose="020B0604030504040204" pitchFamily="34" charset="-120"/>
                <a:ea typeface="微軟正黑體" panose="020B0604030504040204" pitchFamily="34" charset="-120"/>
              </a:rPr>
              <a:t>附表</a:t>
            </a:r>
            <a:r>
              <a:rPr lang="en-US" altLang="zh-TW" sz="2000" b="1" dirty="0">
                <a:solidFill>
                  <a:srgbClr val="A5C249">
                    <a:lumMod val="75000"/>
                  </a:srgbClr>
                </a:solidFill>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a:t>
            </a:r>
            <a:r>
              <a:rPr lang="en-US" altLang="zh-TW" sz="2800" b="1" dirty="0">
                <a:solidFill>
                  <a:srgbClr val="2E75B6"/>
                </a:solidFill>
                <a:latin typeface="微軟正黑體" panose="020B0604030504040204" pitchFamily="34" charset="-120"/>
                <a:ea typeface="微軟正黑體" panose="020B0604030504040204" pitchFamily="34" charset="-120"/>
              </a:rPr>
              <a:t>79%</a:t>
            </a:r>
            <a:r>
              <a:rPr lang="zh-TW" altLang="en-US" sz="2000" b="1" dirty="0">
                <a:latin typeface="微軟正黑體" panose="020B0604030504040204" pitchFamily="34" charset="-120"/>
                <a:ea typeface="微軟正黑體" panose="020B0604030504040204" pitchFamily="34" charset="-120"/>
              </a:rPr>
              <a:t>選用</a:t>
            </a:r>
            <a:r>
              <a:rPr lang="zh-TW" altLang="en-US" sz="2000" b="1" dirty="0">
                <a:solidFill>
                  <a:srgbClr val="2E75B6"/>
                </a:solidFill>
                <a:latin typeface="微軟正黑體" panose="020B0604030504040204" pitchFamily="34" charset="-120"/>
                <a:ea typeface="微軟正黑體" panose="020B0604030504040204" pitchFamily="34" charset="-120"/>
              </a:rPr>
              <a:t>附表</a:t>
            </a:r>
            <a:r>
              <a:rPr lang="en-US" altLang="zh-TW" sz="2000" b="1" dirty="0">
                <a:solidFill>
                  <a:srgbClr val="2E75B6"/>
                </a:solidFill>
                <a:latin typeface="微軟正黑體" panose="020B0604030504040204" pitchFamily="34" charset="-120"/>
                <a:ea typeface="微軟正黑體" panose="020B0604030504040204" pitchFamily="34" charset="-120"/>
              </a:rPr>
              <a:t>2</a:t>
            </a:r>
          </a:p>
          <a:p>
            <a:pPr marR="0" lvl="0" algn="l" defTabSz="914400" rtl="0" eaLnBrk="1" fontAlgn="auto" latinLnBrk="0" hangingPunct="1">
              <a:lnSpc>
                <a:spcPts val="3400"/>
              </a:lnSpc>
              <a:spcBef>
                <a:spcPts val="0"/>
              </a:spcBef>
              <a:spcAft>
                <a:spcPts val="600"/>
              </a:spcAft>
              <a:buClrTx/>
              <a:buSzTx/>
              <a:buFont typeface="Arial" panose="020B0604020202020204" pitchFamily="34" charset="0"/>
              <a:buChar char="•"/>
              <a:tabLst/>
              <a:defRPr/>
            </a:pPr>
            <a:r>
              <a:rPr lang="zh-TW" altLang="en-US" sz="2000" b="1" dirty="0">
                <a:latin typeface="微軟正黑體" panose="020B0604030504040204" pitchFamily="34" charset="-120"/>
                <a:ea typeface="微軟正黑體" panose="020B0604030504040204" pitchFamily="34" charset="-120"/>
              </a:rPr>
              <a:t>另也有</a:t>
            </a:r>
            <a:r>
              <a:rPr lang="en-US" altLang="zh-TW" sz="2800" b="1" u="sng" dirty="0">
                <a:latin typeface="微軟正黑體" panose="020B0604030504040204" pitchFamily="34" charset="-120"/>
                <a:ea typeface="微軟正黑體" panose="020B0604030504040204" pitchFamily="34" charset="-120"/>
              </a:rPr>
              <a:t>124</a:t>
            </a:r>
            <a:r>
              <a:rPr lang="zh-TW" altLang="en-US" sz="2800" u="sng" dirty="0"/>
              <a:t>廠</a:t>
            </a:r>
            <a:r>
              <a:rPr lang="zh-TW" altLang="en-US" sz="2000" b="1" dirty="0">
                <a:latin typeface="微軟正黑體" panose="020B0604030504040204" pitchFamily="34" charset="-120"/>
                <a:ea typeface="微軟正黑體" panose="020B0604030504040204" pitchFamily="34" charset="-120"/>
              </a:rPr>
              <a:t>完成意願登記，補充技術資料中</a:t>
            </a:r>
          </a:p>
        </p:txBody>
      </p:sp>
      <p:sp>
        <p:nvSpPr>
          <p:cNvPr id="50" name="圓角矩形 5">
            <a:extLst>
              <a:ext uri="{FF2B5EF4-FFF2-40B4-BE49-F238E27FC236}">
                <a16:creationId xmlns:a16="http://schemas.microsoft.com/office/drawing/2014/main" id="{0FA29956-93CF-48F3-8144-76E3E1EA4E98}"/>
              </a:ext>
            </a:extLst>
          </p:cNvPr>
          <p:cNvSpPr/>
          <p:nvPr/>
        </p:nvSpPr>
        <p:spPr>
          <a:xfrm>
            <a:off x="392908" y="2916782"/>
            <a:ext cx="1670627" cy="455409"/>
          </a:xfrm>
          <a:prstGeom prst="roundRect">
            <a:avLst>
              <a:gd name="adj" fmla="val 50000"/>
            </a:avLst>
          </a:prstGeom>
          <a:solidFill>
            <a:srgbClr val="0F6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white"/>
                </a:solidFill>
                <a:effectLst/>
                <a:uLnTx/>
                <a:uFillTx/>
                <a:latin typeface="Arial"/>
                <a:ea typeface="微軟正黑體"/>
                <a:cs typeface="+mn-cs"/>
              </a:rPr>
              <a:t>總收件數</a:t>
            </a:r>
          </a:p>
        </p:txBody>
      </p:sp>
      <p:sp>
        <p:nvSpPr>
          <p:cNvPr id="51" name="圓角矩形 7">
            <a:extLst>
              <a:ext uri="{FF2B5EF4-FFF2-40B4-BE49-F238E27FC236}">
                <a16:creationId xmlns:a16="http://schemas.microsoft.com/office/drawing/2014/main" id="{9C3E1A7F-F8F6-4915-A618-30DD3EB377B7}"/>
              </a:ext>
            </a:extLst>
          </p:cNvPr>
          <p:cNvSpPr/>
          <p:nvPr/>
        </p:nvSpPr>
        <p:spPr>
          <a:xfrm>
            <a:off x="5069050" y="2925672"/>
            <a:ext cx="1985660" cy="455409"/>
          </a:xfrm>
          <a:prstGeom prst="roundRect">
            <a:avLst>
              <a:gd name="adj" fmla="val 50000"/>
            </a:avLst>
          </a:prstGeom>
          <a:solidFill>
            <a:srgbClr val="E5DACD">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white"/>
                </a:solidFill>
                <a:effectLst/>
                <a:uLnTx/>
                <a:uFillTx/>
                <a:latin typeface="Arial"/>
                <a:ea typeface="微軟正黑體"/>
                <a:cs typeface="+mn-cs"/>
              </a:rPr>
              <a:t>事業補正中</a:t>
            </a:r>
          </a:p>
        </p:txBody>
      </p:sp>
      <p:sp>
        <p:nvSpPr>
          <p:cNvPr id="52" name="圓角矩形 8">
            <a:extLst>
              <a:ext uri="{FF2B5EF4-FFF2-40B4-BE49-F238E27FC236}">
                <a16:creationId xmlns:a16="http://schemas.microsoft.com/office/drawing/2014/main" id="{66017B57-1665-426F-9AF8-EC4F73967317}"/>
              </a:ext>
            </a:extLst>
          </p:cNvPr>
          <p:cNvSpPr/>
          <p:nvPr/>
        </p:nvSpPr>
        <p:spPr>
          <a:xfrm>
            <a:off x="2510487" y="2916782"/>
            <a:ext cx="2207784" cy="435539"/>
          </a:xfrm>
          <a:prstGeom prst="roundRect">
            <a:avLst>
              <a:gd name="adj" fmla="val 50000"/>
            </a:avLst>
          </a:prstGeom>
          <a:solidFill>
            <a:srgbClr val="A5C249">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578850">
                    <a:lumMod val="50000"/>
                  </a:srgbClr>
                </a:solidFill>
                <a:effectLst/>
                <a:uLnTx/>
                <a:uFillTx/>
                <a:latin typeface="Arial"/>
                <a:ea typeface="微軟正黑體"/>
                <a:cs typeface="+mn-cs"/>
              </a:rPr>
              <a:t>程序審查</a:t>
            </a:r>
            <a:r>
              <a:rPr lang="zh-TW" altLang="en-US" sz="2400" b="1" kern="0" dirty="0">
                <a:solidFill>
                  <a:srgbClr val="578850">
                    <a:lumMod val="50000"/>
                  </a:srgbClr>
                </a:solidFill>
                <a:latin typeface="Arial"/>
                <a:ea typeface="微軟正黑體"/>
              </a:rPr>
              <a:t>中</a:t>
            </a:r>
            <a:endParaRPr kumimoji="0" lang="zh-TW" altLang="en-US" sz="2400" b="1" i="0" u="none" strike="noStrike" kern="0" cap="none" spc="0" normalizeH="0" baseline="0" noProof="0" dirty="0">
              <a:ln>
                <a:noFill/>
              </a:ln>
              <a:solidFill>
                <a:srgbClr val="578850">
                  <a:lumMod val="50000"/>
                </a:srgbClr>
              </a:solidFill>
              <a:effectLst/>
              <a:uLnTx/>
              <a:uFillTx/>
              <a:latin typeface="Arial"/>
              <a:ea typeface="微軟正黑體"/>
              <a:cs typeface="+mn-cs"/>
            </a:endParaRPr>
          </a:p>
        </p:txBody>
      </p:sp>
      <p:sp>
        <p:nvSpPr>
          <p:cNvPr id="53" name="文字方塊 52">
            <a:extLst>
              <a:ext uri="{FF2B5EF4-FFF2-40B4-BE49-F238E27FC236}">
                <a16:creationId xmlns:a16="http://schemas.microsoft.com/office/drawing/2014/main" id="{7792DB55-4D96-4D9D-82CB-DFD1502780DD}"/>
              </a:ext>
            </a:extLst>
          </p:cNvPr>
          <p:cNvSpPr txBox="1"/>
          <p:nvPr/>
        </p:nvSpPr>
        <p:spPr>
          <a:xfrm>
            <a:off x="509608" y="3516904"/>
            <a:ext cx="1463862" cy="923330"/>
          </a:xfrm>
          <a:prstGeom prst="rect">
            <a:avLst/>
          </a:prstGeom>
          <a:noFill/>
        </p:spPr>
        <p:txBody>
          <a:bodyPr wrap="none" rtlCol="0">
            <a:spAutoFit/>
          </a:bodyPr>
          <a:lstStyle/>
          <a:p>
            <a:pPr algn="ctr"/>
            <a:r>
              <a:rPr lang="en-US" altLang="zh-TW" sz="5400" b="1" dirty="0">
                <a:solidFill>
                  <a:srgbClr val="0070C0"/>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rPr>
              <a:t>312</a:t>
            </a:r>
            <a:endParaRPr lang="zh-TW" altLang="en-US" sz="5400" b="1" dirty="0">
              <a:solidFill>
                <a:srgbClr val="0070C0"/>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endParaRPr>
          </a:p>
        </p:txBody>
      </p:sp>
      <p:sp>
        <p:nvSpPr>
          <p:cNvPr id="54" name="文字方塊 53">
            <a:extLst>
              <a:ext uri="{FF2B5EF4-FFF2-40B4-BE49-F238E27FC236}">
                <a16:creationId xmlns:a16="http://schemas.microsoft.com/office/drawing/2014/main" id="{E2B63191-0422-48B8-BC8E-0B345AAFED03}"/>
              </a:ext>
            </a:extLst>
          </p:cNvPr>
          <p:cNvSpPr txBox="1"/>
          <p:nvPr/>
        </p:nvSpPr>
        <p:spPr>
          <a:xfrm>
            <a:off x="5246060" y="3525794"/>
            <a:ext cx="1463862" cy="923330"/>
          </a:xfrm>
          <a:prstGeom prst="rect">
            <a:avLst/>
          </a:prstGeom>
          <a:noFill/>
        </p:spPr>
        <p:txBody>
          <a:bodyPr wrap="none" rtlCol="0">
            <a:spAutoFit/>
          </a:bodyPr>
          <a:lstStyle/>
          <a:p>
            <a:pPr algn="ctr"/>
            <a:r>
              <a:rPr lang="en-US" altLang="zh-TW" sz="5400" b="1" dirty="0">
                <a:solidFill>
                  <a:srgbClr val="E5DACD">
                    <a:lumMod val="25000"/>
                  </a:srgbClr>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rPr>
              <a:t>184</a:t>
            </a:r>
            <a:endParaRPr lang="zh-TW" altLang="en-US" sz="5400" b="1" dirty="0">
              <a:solidFill>
                <a:srgbClr val="E5DACD">
                  <a:lumMod val="25000"/>
                </a:srgbClr>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endParaRPr>
          </a:p>
        </p:txBody>
      </p:sp>
      <p:sp>
        <p:nvSpPr>
          <p:cNvPr id="55" name="文字方塊 54">
            <a:extLst>
              <a:ext uri="{FF2B5EF4-FFF2-40B4-BE49-F238E27FC236}">
                <a16:creationId xmlns:a16="http://schemas.microsoft.com/office/drawing/2014/main" id="{9FEA7BCB-00FC-4006-875F-1F80696EEF61}"/>
              </a:ext>
            </a:extLst>
          </p:cNvPr>
          <p:cNvSpPr txBox="1"/>
          <p:nvPr/>
        </p:nvSpPr>
        <p:spPr>
          <a:xfrm>
            <a:off x="2862219" y="3525794"/>
            <a:ext cx="1037465" cy="923330"/>
          </a:xfrm>
          <a:prstGeom prst="rect">
            <a:avLst/>
          </a:prstGeom>
          <a:noFill/>
        </p:spPr>
        <p:txBody>
          <a:bodyPr wrap="none" rtlCol="0">
            <a:spAutoFit/>
          </a:bodyPr>
          <a:lstStyle/>
          <a:p>
            <a:pPr algn="ctr"/>
            <a:r>
              <a:rPr lang="en-US" altLang="zh-TW" sz="5400" b="1" dirty="0">
                <a:solidFill>
                  <a:srgbClr val="A5C249">
                    <a:lumMod val="75000"/>
                  </a:srgbClr>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rPr>
              <a:t>38</a:t>
            </a:r>
            <a:endParaRPr lang="zh-TW" altLang="en-US" sz="5400" b="1" dirty="0">
              <a:solidFill>
                <a:srgbClr val="A5C249">
                  <a:lumMod val="75000"/>
                </a:srgbClr>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endParaRPr>
          </a:p>
        </p:txBody>
      </p:sp>
      <p:sp>
        <p:nvSpPr>
          <p:cNvPr id="56" name="文字方塊 55">
            <a:extLst>
              <a:ext uri="{FF2B5EF4-FFF2-40B4-BE49-F238E27FC236}">
                <a16:creationId xmlns:a16="http://schemas.microsoft.com/office/drawing/2014/main" id="{0CF03210-BD78-488D-9F36-E58F45982D26}"/>
              </a:ext>
            </a:extLst>
          </p:cNvPr>
          <p:cNvSpPr txBox="1"/>
          <p:nvPr/>
        </p:nvSpPr>
        <p:spPr>
          <a:xfrm>
            <a:off x="1983475" y="4071203"/>
            <a:ext cx="415498" cy="369332"/>
          </a:xfrm>
          <a:prstGeom prst="rect">
            <a:avLst/>
          </a:prstGeom>
          <a:noFill/>
        </p:spPr>
        <p:txBody>
          <a:bodyPr wrap="none" rtlCol="0">
            <a:spAutoFit/>
          </a:bodyPr>
          <a:lstStyle/>
          <a:p>
            <a:r>
              <a:rPr lang="zh-TW" altLang="en-US" b="1" dirty="0">
                <a:solidFill>
                  <a:prstClr val="black"/>
                </a:solidFill>
                <a:latin typeface="Arial"/>
                <a:ea typeface="微軟正黑體"/>
              </a:rPr>
              <a:t>件</a:t>
            </a:r>
          </a:p>
        </p:txBody>
      </p:sp>
      <p:sp>
        <p:nvSpPr>
          <p:cNvPr id="57" name="文字方塊 56">
            <a:extLst>
              <a:ext uri="{FF2B5EF4-FFF2-40B4-BE49-F238E27FC236}">
                <a16:creationId xmlns:a16="http://schemas.microsoft.com/office/drawing/2014/main" id="{ACA110A8-FDC6-42D0-BCE8-130D021832A5}"/>
              </a:ext>
            </a:extLst>
          </p:cNvPr>
          <p:cNvSpPr txBox="1"/>
          <p:nvPr/>
        </p:nvSpPr>
        <p:spPr>
          <a:xfrm>
            <a:off x="6669388" y="4080093"/>
            <a:ext cx="415498" cy="369332"/>
          </a:xfrm>
          <a:prstGeom prst="rect">
            <a:avLst/>
          </a:prstGeom>
          <a:noFill/>
        </p:spPr>
        <p:txBody>
          <a:bodyPr wrap="none" rtlCol="0">
            <a:spAutoFit/>
          </a:bodyPr>
          <a:lstStyle/>
          <a:p>
            <a:r>
              <a:rPr lang="zh-TW" altLang="en-US" b="1" dirty="0">
                <a:solidFill>
                  <a:prstClr val="black"/>
                </a:solidFill>
                <a:latin typeface="Arial"/>
                <a:ea typeface="微軟正黑體"/>
              </a:rPr>
              <a:t>件</a:t>
            </a:r>
          </a:p>
        </p:txBody>
      </p:sp>
      <p:sp>
        <p:nvSpPr>
          <p:cNvPr id="59" name="文字方塊 58">
            <a:extLst>
              <a:ext uri="{FF2B5EF4-FFF2-40B4-BE49-F238E27FC236}">
                <a16:creationId xmlns:a16="http://schemas.microsoft.com/office/drawing/2014/main" id="{4226419F-394D-45FF-AB07-FC85999CD897}"/>
              </a:ext>
            </a:extLst>
          </p:cNvPr>
          <p:cNvSpPr txBox="1"/>
          <p:nvPr/>
        </p:nvSpPr>
        <p:spPr>
          <a:xfrm>
            <a:off x="3845376" y="4055517"/>
            <a:ext cx="506412" cy="369332"/>
          </a:xfrm>
          <a:prstGeom prst="rect">
            <a:avLst/>
          </a:prstGeom>
          <a:noFill/>
        </p:spPr>
        <p:txBody>
          <a:bodyPr wrap="square" rtlCol="0">
            <a:spAutoFit/>
          </a:bodyPr>
          <a:lstStyle/>
          <a:p>
            <a:r>
              <a:rPr lang="zh-TW" altLang="en-US" b="1" dirty="0">
                <a:solidFill>
                  <a:prstClr val="black"/>
                </a:solidFill>
                <a:latin typeface="Arial"/>
                <a:ea typeface="微軟正黑體"/>
              </a:rPr>
              <a:t>件</a:t>
            </a:r>
          </a:p>
        </p:txBody>
      </p:sp>
      <p:sp>
        <p:nvSpPr>
          <p:cNvPr id="60" name="圓角矩形 22">
            <a:extLst>
              <a:ext uri="{FF2B5EF4-FFF2-40B4-BE49-F238E27FC236}">
                <a16:creationId xmlns:a16="http://schemas.microsoft.com/office/drawing/2014/main" id="{941C035E-501B-402E-BFCB-83226E358B66}"/>
              </a:ext>
            </a:extLst>
          </p:cNvPr>
          <p:cNvSpPr/>
          <p:nvPr/>
        </p:nvSpPr>
        <p:spPr>
          <a:xfrm>
            <a:off x="7358133" y="2916782"/>
            <a:ext cx="2083573" cy="436948"/>
          </a:xfrm>
          <a:prstGeom prst="roundRect">
            <a:avLst>
              <a:gd name="adj" fmla="val 50000"/>
            </a:avLst>
          </a:prstGeom>
          <a:solidFill>
            <a:srgbClr val="578850">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578850">
                    <a:lumMod val="50000"/>
                  </a:srgbClr>
                </a:solidFill>
                <a:effectLst/>
                <a:uLnTx/>
                <a:uFillTx/>
                <a:latin typeface="Arial"/>
                <a:ea typeface="微軟正黑體"/>
                <a:cs typeface="+mn-cs"/>
              </a:rPr>
              <a:t>實質審查中</a:t>
            </a:r>
          </a:p>
        </p:txBody>
      </p:sp>
      <p:sp>
        <p:nvSpPr>
          <p:cNvPr id="61" name="文字方塊 60">
            <a:extLst>
              <a:ext uri="{FF2B5EF4-FFF2-40B4-BE49-F238E27FC236}">
                <a16:creationId xmlns:a16="http://schemas.microsoft.com/office/drawing/2014/main" id="{F80135B5-A47F-4042-AB16-C314456CA6F6}"/>
              </a:ext>
            </a:extLst>
          </p:cNvPr>
          <p:cNvSpPr txBox="1"/>
          <p:nvPr/>
        </p:nvSpPr>
        <p:spPr>
          <a:xfrm>
            <a:off x="7838538" y="3516904"/>
            <a:ext cx="1037465" cy="923330"/>
          </a:xfrm>
          <a:prstGeom prst="rect">
            <a:avLst/>
          </a:prstGeom>
          <a:noFill/>
        </p:spPr>
        <p:txBody>
          <a:bodyPr wrap="none" rtlCol="0">
            <a:spAutoFit/>
          </a:bodyPr>
          <a:lstStyle/>
          <a:p>
            <a:pPr algn="ctr"/>
            <a:r>
              <a:rPr lang="en-US" altLang="zh-TW" sz="5400" b="1" dirty="0">
                <a:solidFill>
                  <a:srgbClr val="578850">
                    <a:lumMod val="75000"/>
                  </a:srgbClr>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rPr>
              <a:t>34</a:t>
            </a:r>
            <a:endParaRPr lang="zh-TW" altLang="en-US" sz="5400" b="1" dirty="0">
              <a:solidFill>
                <a:srgbClr val="578850">
                  <a:lumMod val="75000"/>
                </a:srgbClr>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endParaRPr>
          </a:p>
        </p:txBody>
      </p:sp>
      <p:sp>
        <p:nvSpPr>
          <p:cNvPr id="62" name="文字方塊 61">
            <a:extLst>
              <a:ext uri="{FF2B5EF4-FFF2-40B4-BE49-F238E27FC236}">
                <a16:creationId xmlns:a16="http://schemas.microsoft.com/office/drawing/2014/main" id="{0CD08F26-F2FE-4151-8B5C-CFD4D82D67A7}"/>
              </a:ext>
            </a:extLst>
          </p:cNvPr>
          <p:cNvSpPr txBox="1"/>
          <p:nvPr/>
        </p:nvSpPr>
        <p:spPr>
          <a:xfrm>
            <a:off x="8784495" y="4092562"/>
            <a:ext cx="506412" cy="369332"/>
          </a:xfrm>
          <a:prstGeom prst="rect">
            <a:avLst/>
          </a:prstGeom>
          <a:noFill/>
        </p:spPr>
        <p:txBody>
          <a:bodyPr wrap="square" rtlCol="0">
            <a:spAutoFit/>
          </a:bodyPr>
          <a:lstStyle/>
          <a:p>
            <a:r>
              <a:rPr lang="zh-TW" altLang="en-US" b="1" dirty="0">
                <a:solidFill>
                  <a:prstClr val="black"/>
                </a:solidFill>
                <a:latin typeface="Arial"/>
                <a:ea typeface="微軟正黑體"/>
              </a:rPr>
              <a:t>件</a:t>
            </a:r>
          </a:p>
        </p:txBody>
      </p:sp>
      <p:sp>
        <p:nvSpPr>
          <p:cNvPr id="63" name="圓角矩形 25">
            <a:extLst>
              <a:ext uri="{FF2B5EF4-FFF2-40B4-BE49-F238E27FC236}">
                <a16:creationId xmlns:a16="http://schemas.microsoft.com/office/drawing/2014/main" id="{A7C20F89-822F-454F-9254-F7917CC5ACE3}"/>
              </a:ext>
            </a:extLst>
          </p:cNvPr>
          <p:cNvSpPr/>
          <p:nvPr/>
        </p:nvSpPr>
        <p:spPr>
          <a:xfrm>
            <a:off x="9766626" y="2916782"/>
            <a:ext cx="1919456" cy="436948"/>
          </a:xfrm>
          <a:prstGeom prst="roundRect">
            <a:avLst>
              <a:gd name="adj" fmla="val 50000"/>
            </a:avLst>
          </a:prstGeom>
          <a:solidFill>
            <a:srgbClr val="F0CB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578850">
                    <a:lumMod val="50000"/>
                  </a:srgbClr>
                </a:solidFill>
                <a:effectLst/>
                <a:uLnTx/>
                <a:uFillTx/>
                <a:latin typeface="Arial"/>
                <a:ea typeface="微軟正黑體"/>
                <a:cs typeface="+mn-cs"/>
              </a:rPr>
              <a:t>初審會議</a:t>
            </a:r>
          </a:p>
        </p:txBody>
      </p:sp>
      <p:sp>
        <p:nvSpPr>
          <p:cNvPr id="64" name="文字方塊 63">
            <a:extLst>
              <a:ext uri="{FF2B5EF4-FFF2-40B4-BE49-F238E27FC236}">
                <a16:creationId xmlns:a16="http://schemas.microsoft.com/office/drawing/2014/main" id="{953C1E32-5C0E-44A4-8D73-83E7B0AE2097}"/>
              </a:ext>
            </a:extLst>
          </p:cNvPr>
          <p:cNvSpPr txBox="1"/>
          <p:nvPr/>
        </p:nvSpPr>
        <p:spPr>
          <a:xfrm>
            <a:off x="10247030" y="3516904"/>
            <a:ext cx="1037465" cy="923330"/>
          </a:xfrm>
          <a:prstGeom prst="rect">
            <a:avLst/>
          </a:prstGeom>
          <a:noFill/>
        </p:spPr>
        <p:txBody>
          <a:bodyPr wrap="none" rtlCol="0">
            <a:spAutoFit/>
          </a:bodyPr>
          <a:lstStyle/>
          <a:p>
            <a:pPr algn="ctr"/>
            <a:r>
              <a:rPr lang="en-US" altLang="zh-TW" sz="5400" b="1" dirty="0">
                <a:solidFill>
                  <a:srgbClr val="E5AB1B"/>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rPr>
              <a:t>56</a:t>
            </a:r>
            <a:endParaRPr lang="zh-TW" altLang="en-US" sz="5400" b="1" dirty="0">
              <a:solidFill>
                <a:srgbClr val="E5AB1B"/>
              </a:solidFill>
              <a:effectLst>
                <a:outerShdw blurRad="50800" dist="50800" dir="5400000" algn="ctr" rotWithShape="0">
                  <a:srgbClr val="DBEFF9"/>
                </a:outerShdw>
              </a:effectLst>
              <a:latin typeface="Microsoft YaHei UI" panose="020B0503020204020204" pitchFamily="34" charset="-122"/>
              <a:ea typeface="Microsoft YaHei UI" panose="020B0503020204020204" pitchFamily="34" charset="-122"/>
            </a:endParaRPr>
          </a:p>
        </p:txBody>
      </p:sp>
      <p:sp>
        <p:nvSpPr>
          <p:cNvPr id="65" name="文字方塊 64">
            <a:extLst>
              <a:ext uri="{FF2B5EF4-FFF2-40B4-BE49-F238E27FC236}">
                <a16:creationId xmlns:a16="http://schemas.microsoft.com/office/drawing/2014/main" id="{A6DDB924-80AD-405C-9C9D-B8A971251831}"/>
              </a:ext>
            </a:extLst>
          </p:cNvPr>
          <p:cNvSpPr txBox="1"/>
          <p:nvPr/>
        </p:nvSpPr>
        <p:spPr>
          <a:xfrm>
            <a:off x="11192988" y="4080093"/>
            <a:ext cx="506412" cy="369332"/>
          </a:xfrm>
          <a:prstGeom prst="rect">
            <a:avLst/>
          </a:prstGeom>
          <a:noFill/>
        </p:spPr>
        <p:txBody>
          <a:bodyPr wrap="square" rtlCol="0">
            <a:spAutoFit/>
          </a:bodyPr>
          <a:lstStyle/>
          <a:p>
            <a:r>
              <a:rPr lang="zh-TW" altLang="en-US" b="1" dirty="0">
                <a:solidFill>
                  <a:prstClr val="black"/>
                </a:solidFill>
                <a:latin typeface="Arial"/>
                <a:ea typeface="微軟正黑體"/>
              </a:rPr>
              <a:t>件</a:t>
            </a:r>
          </a:p>
        </p:txBody>
      </p:sp>
      <p:pic>
        <p:nvPicPr>
          <p:cNvPr id="67" name="圖片 66">
            <a:extLst>
              <a:ext uri="{FF2B5EF4-FFF2-40B4-BE49-F238E27FC236}">
                <a16:creationId xmlns:a16="http://schemas.microsoft.com/office/drawing/2014/main" id="{DA6A5F42-6A88-4762-BE63-352D21BF93C8}"/>
              </a:ext>
            </a:extLst>
          </p:cNvPr>
          <p:cNvPicPr>
            <a:picLocks noChangeAspect="1"/>
          </p:cNvPicPr>
          <p:nvPr/>
        </p:nvPicPr>
        <p:blipFill>
          <a:blip r:embed="rId5"/>
          <a:stretch>
            <a:fillRect/>
          </a:stretch>
        </p:blipFill>
        <p:spPr>
          <a:xfrm>
            <a:off x="10561912" y="85397"/>
            <a:ext cx="1561516" cy="383530"/>
          </a:xfrm>
          <a:prstGeom prst="rect">
            <a:avLst/>
          </a:prstGeom>
        </p:spPr>
      </p:pic>
      <p:sp>
        <p:nvSpPr>
          <p:cNvPr id="69" name="文字方塊 68">
            <a:extLst>
              <a:ext uri="{FF2B5EF4-FFF2-40B4-BE49-F238E27FC236}">
                <a16:creationId xmlns:a16="http://schemas.microsoft.com/office/drawing/2014/main" id="{51DC51D9-AC37-4E69-9BC2-552AB5770D07}"/>
              </a:ext>
            </a:extLst>
          </p:cNvPr>
          <p:cNvSpPr txBox="1"/>
          <p:nvPr/>
        </p:nvSpPr>
        <p:spPr>
          <a:xfrm>
            <a:off x="6385249" y="2302711"/>
            <a:ext cx="5397631" cy="461665"/>
          </a:xfrm>
          <a:prstGeom prst="rect">
            <a:avLst/>
          </a:prstGeom>
          <a:noFill/>
        </p:spPr>
        <p:txBody>
          <a:bodyPr wrap="square">
            <a:spAutoFit/>
          </a:bodyPr>
          <a:lstStyle/>
          <a:p>
            <a:r>
              <a:rPr lang="zh-TW" altLang="en-US" sz="2400" b="1" dirty="0">
                <a:solidFill>
                  <a:srgbClr val="C00000"/>
                </a:solidFill>
                <a:latin typeface="微軟正黑體" panose="020B0604030504040204" pitchFamily="34" charset="-120"/>
                <a:ea typeface="微軟正黑體" panose="020B0604030504040204" pitchFamily="34" charset="-120"/>
              </a:rPr>
              <a:t>有九成徵收對象提出自主減量計畫申請</a:t>
            </a:r>
            <a:endParaRPr lang="zh-TW" altLang="en-US" sz="2400" dirty="0">
              <a:latin typeface="微軟正黑體" panose="020B0604030504040204" pitchFamily="34" charset="-120"/>
              <a:ea typeface="微軟正黑體" panose="020B0604030504040204" pitchFamily="34" charset="-120"/>
            </a:endParaRPr>
          </a:p>
        </p:txBody>
      </p:sp>
      <p:sp>
        <p:nvSpPr>
          <p:cNvPr id="48" name="箭號: 五邊形 47">
            <a:extLst>
              <a:ext uri="{FF2B5EF4-FFF2-40B4-BE49-F238E27FC236}">
                <a16:creationId xmlns:a16="http://schemas.microsoft.com/office/drawing/2014/main" id="{01742CE5-E39C-498E-A6F4-013F2AD36AB9}"/>
              </a:ext>
            </a:extLst>
          </p:cNvPr>
          <p:cNvSpPr/>
          <p:nvPr/>
        </p:nvSpPr>
        <p:spPr>
          <a:xfrm>
            <a:off x="0" y="12386"/>
            <a:ext cx="612742" cy="431182"/>
          </a:xfrm>
          <a:prstGeom prst="homePlate">
            <a:avLst/>
          </a:prstGeom>
          <a:gradFill flip="none" rotWithShape="1">
            <a:gsLst>
              <a:gs pos="100000">
                <a:schemeClr val="bg1"/>
              </a:gs>
              <a:gs pos="0">
                <a:schemeClr val="accent5">
                  <a:lumMod val="20000"/>
                  <a:lumOff val="80000"/>
                </a:schemeClr>
              </a:gs>
              <a:gs pos="100000">
                <a:schemeClr val="accent5">
                  <a:lumMod val="20000"/>
                  <a:lumOff val="80000"/>
                  <a:shade val="67500"/>
                  <a:satMod val="115000"/>
                </a:schemeClr>
              </a:gs>
              <a:gs pos="100000">
                <a:schemeClr val="accent5">
                  <a:lumMod val="20000"/>
                  <a:lumOff val="80000"/>
                  <a:shade val="100000"/>
                  <a:satMod val="115000"/>
                </a:schemeClr>
              </a:gs>
            </a:gsLst>
            <a:path path="circle">
              <a:fillToRect t="100000" r="100000"/>
            </a:path>
            <a:tileRect l="-100000" b="-100000"/>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肆</a:t>
            </a:r>
          </a:p>
        </p:txBody>
      </p:sp>
      <p:sp>
        <p:nvSpPr>
          <p:cNvPr id="58" name="標題 1">
            <a:extLst>
              <a:ext uri="{FF2B5EF4-FFF2-40B4-BE49-F238E27FC236}">
                <a16:creationId xmlns:a16="http://schemas.microsoft.com/office/drawing/2014/main" id="{5AB5C381-0404-4BAC-AE4D-9626B0EE03E1}"/>
              </a:ext>
            </a:extLst>
          </p:cNvPr>
          <p:cNvSpPr>
            <a:spLocks noGrp="1"/>
          </p:cNvSpPr>
          <p:nvPr>
            <p:ph type="title"/>
          </p:nvPr>
        </p:nvSpPr>
        <p:spPr>
          <a:xfrm>
            <a:off x="688157" y="429847"/>
            <a:ext cx="10239731" cy="830997"/>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Aft>
                <a:spcPct val="0"/>
              </a:spcAft>
            </a:pP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自主減量計畫申請及審查情形</a:t>
            </a:r>
          </a:p>
        </p:txBody>
      </p:sp>
    </p:spTree>
    <p:extLst>
      <p:ext uri="{BB962C8B-B14F-4D97-AF65-F5344CB8AC3E}">
        <p14:creationId xmlns:p14="http://schemas.microsoft.com/office/powerpoint/2010/main" val="266274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mponentBackground1">
            <a:extLst>
              <a:ext uri="{FF2B5EF4-FFF2-40B4-BE49-F238E27FC236}">
                <a16:creationId xmlns:a16="http://schemas.microsoft.com/office/drawing/2014/main" id="{2FA731DC-EEE2-4363-8126-9B29186A4BFB}"/>
              </a:ext>
            </a:extLst>
          </p:cNvPr>
          <p:cNvSpPr/>
          <p:nvPr/>
        </p:nvSpPr>
        <p:spPr>
          <a:xfrm>
            <a:off x="604248" y="3060482"/>
            <a:ext cx="5366748" cy="2752151"/>
          </a:xfrm>
          <a:prstGeom prst="plaque">
            <a:avLst>
              <a:gd name="adj" fmla="val 2473"/>
            </a:avLst>
          </a:prstGeom>
          <a:solidFill>
            <a:sysClr val="window" lastClr="FFFFFF">
              <a:alpha val="90000"/>
            </a:sysClr>
          </a:solidFill>
          <a:ln w="28575" cap="flat" cmpd="sng" algn="ctr">
            <a:solidFill>
              <a:sysClr val="windowText" lastClr="000000">
                <a:alpha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5" name="Bullet1">
            <a:extLst>
              <a:ext uri="{FF2B5EF4-FFF2-40B4-BE49-F238E27FC236}">
                <a16:creationId xmlns:a16="http://schemas.microsoft.com/office/drawing/2014/main" id="{1CBF938D-E2FB-42B2-BCEE-89A850BB5421}"/>
              </a:ext>
            </a:extLst>
          </p:cNvPr>
          <p:cNvSpPr>
            <a:spLocks/>
          </p:cNvSpPr>
          <p:nvPr/>
        </p:nvSpPr>
        <p:spPr>
          <a:xfrm>
            <a:off x="861074" y="2801227"/>
            <a:ext cx="4853097" cy="449840"/>
          </a:xfrm>
          <a:prstGeom prst="plaque">
            <a:avLst>
              <a:gd name="adj" fmla="val 8540"/>
            </a:avLst>
          </a:prstGeom>
          <a:solidFill>
            <a:srgbClr val="328E6E"/>
          </a:solidFill>
          <a:ln w="12700" cap="flat" cmpd="sng" algn="ctr">
            <a:noFill/>
            <a:prstDash val="solid"/>
            <a:miter lim="800000"/>
          </a:ln>
          <a:effectLst/>
        </p:spPr>
        <p:txBody>
          <a:bodyPr wrap="square" lIns="91440" tIns="45720" rIns="91440" bIns="45720" rtlCol="0" anchor="ctr" anchorCtr="0">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層次</a:t>
            </a:r>
            <a:r>
              <a:rPr kumimoji="1" lang="en-US" altLang="zh-TW"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1</a:t>
            </a:r>
            <a:r>
              <a:rPr kumimoji="1" lang="zh-TW"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：行業別認定</a:t>
            </a:r>
            <a:endParaRPr kumimoji="1"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p:txBody>
      </p:sp>
      <p:sp>
        <p:nvSpPr>
          <p:cNvPr id="26" name="Text1">
            <a:extLst>
              <a:ext uri="{FF2B5EF4-FFF2-40B4-BE49-F238E27FC236}">
                <a16:creationId xmlns:a16="http://schemas.microsoft.com/office/drawing/2014/main" id="{40325C39-C8F6-4490-AA35-07D83129BEDD}"/>
              </a:ext>
            </a:extLst>
          </p:cNvPr>
          <p:cNvSpPr/>
          <p:nvPr/>
        </p:nvSpPr>
        <p:spPr>
          <a:xfrm>
            <a:off x="743777" y="3282647"/>
            <a:ext cx="5087690" cy="2752153"/>
          </a:xfrm>
          <a:prstGeom prst="rect">
            <a:avLst/>
          </a:prstGeom>
          <a:noFill/>
          <a:ln w="12700" cap="flat" cmpd="sng" algn="ctr">
            <a:noFill/>
            <a:prstDash val="solid"/>
            <a:miter lim="800000"/>
          </a:ln>
          <a:effectLst/>
        </p:spPr>
        <p:txBody>
          <a:bodyPr wrap="square" lIns="91440" tIns="45720" rIns="91440" bIns="45720" rtlCol="0" anchor="t"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just" defTabSz="914400" rtl="0" eaLnBrk="1" fontAlgn="auto" latinLnBrk="0" hangingPunct="1">
              <a:lnSpc>
                <a:spcPct val="120000"/>
              </a:lnSpc>
              <a:spcBef>
                <a:spcPts val="600"/>
              </a:spcBef>
              <a:spcAft>
                <a:spcPts val="0"/>
              </a:spcAft>
              <a:buClrTx/>
              <a:buSzTx/>
              <a:tabLst/>
              <a:defRPr/>
            </a:pPr>
            <a:r>
              <a:rPr kumimoji="1" lang="zh-TW" altLang="en-US" sz="18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樣態考量與條件</a:t>
            </a:r>
            <a:endParaRPr kumimoji="1" lang="en-US" altLang="zh-TW" sz="18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a:p>
            <a:pPr marL="171450" marR="0" lvl="0" indent="-171450" algn="just"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參考國際作法</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 </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高碳洩漏風險指標 </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(CL) </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高於特定門檻值之行業別</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 </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定義為</a:t>
            </a:r>
            <a:r>
              <a:rPr kumimoji="1" lang="zh-TW" altLang="en-US" sz="17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高碳洩漏風險行業別</a:t>
            </a:r>
            <a:endParaRPr kumimoji="1" lang="en-US" altLang="zh-TW" sz="17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a:p>
            <a:pPr marL="171450" marR="0" lvl="0" indent="-171450" algn="just"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1" lang="zh-TW" altLang="en-US" sz="17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列管事業屬高碳洩漏風險行業者</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 </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在提出自主減量計畫並通過審查後</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 </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可享有高碳洩漏風折扣、以降低碳費對競爭力的影響。</a:t>
            </a:r>
            <a:endParaRPr kumimoji="1" lang="en-US" altLang="zh-CN"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p:txBody>
      </p:sp>
      <p:sp>
        <p:nvSpPr>
          <p:cNvPr id="27" name="ComponentBackground2">
            <a:extLst>
              <a:ext uri="{FF2B5EF4-FFF2-40B4-BE49-F238E27FC236}">
                <a16:creationId xmlns:a16="http://schemas.microsoft.com/office/drawing/2014/main" id="{B8A42E67-D8AB-4E02-B86F-1831FE30FC59}"/>
              </a:ext>
            </a:extLst>
          </p:cNvPr>
          <p:cNvSpPr/>
          <p:nvPr/>
        </p:nvSpPr>
        <p:spPr>
          <a:xfrm>
            <a:off x="6096000" y="3060482"/>
            <a:ext cx="5366748" cy="2752152"/>
          </a:xfrm>
          <a:prstGeom prst="plaque">
            <a:avLst>
              <a:gd name="adj" fmla="val 2473"/>
            </a:avLst>
          </a:prstGeom>
          <a:solidFill>
            <a:sysClr val="window" lastClr="FFFFFF">
              <a:alpha val="90000"/>
            </a:sysClr>
          </a:solidFill>
          <a:ln w="28575" cap="flat" cmpd="sng" algn="ctr">
            <a:solidFill>
              <a:sysClr val="windowText" lastClr="000000">
                <a:alpha val="50000"/>
              </a:sysClr>
            </a:solidFill>
            <a:prstDash val="solid"/>
            <a:miter lim="800000"/>
          </a:ln>
          <a:effectLst/>
        </p:spPr>
        <p:txBody>
          <a:bodyPr rtlCol="0" anchor="ctr"/>
          <a:lstStyle/>
          <a:p>
            <a:pPr algn="ctr"/>
            <a:endParaRPr lang="zh-CN" altLang="en-US" kern="0">
              <a:solidFill>
                <a:prstClr val="white"/>
              </a:solidFill>
              <a:latin typeface="微軟正黑體" panose="020B0604030504040204" pitchFamily="34" charset="-120"/>
              <a:ea typeface="微軟正黑體" panose="020B0604030504040204" pitchFamily="34" charset="-120"/>
            </a:endParaRPr>
          </a:p>
        </p:txBody>
      </p:sp>
      <p:sp>
        <p:nvSpPr>
          <p:cNvPr id="28" name="Bullet2">
            <a:extLst>
              <a:ext uri="{FF2B5EF4-FFF2-40B4-BE49-F238E27FC236}">
                <a16:creationId xmlns:a16="http://schemas.microsoft.com/office/drawing/2014/main" id="{79B1D7AB-930E-45DD-BEE4-D689895E3D22}"/>
              </a:ext>
            </a:extLst>
          </p:cNvPr>
          <p:cNvSpPr>
            <a:spLocks/>
          </p:cNvSpPr>
          <p:nvPr/>
        </p:nvSpPr>
        <p:spPr>
          <a:xfrm>
            <a:off x="6352826" y="2801227"/>
            <a:ext cx="4853097" cy="449840"/>
          </a:xfrm>
          <a:prstGeom prst="plaque">
            <a:avLst>
              <a:gd name="adj" fmla="val 8540"/>
            </a:avLst>
          </a:prstGeom>
          <a:solidFill>
            <a:srgbClr val="90C67C"/>
          </a:solidFill>
          <a:ln w="12700" cap="flat" cmpd="sng" algn="ctr">
            <a:noFill/>
            <a:prstDash val="solid"/>
            <a:miter lim="800000"/>
          </a:ln>
          <a:effectLst/>
        </p:spPr>
        <p:txBody>
          <a:bodyPr wrap="square" lIns="91440" tIns="45720" rIns="91440" bIns="45720" rtlCol="0" anchor="ctr" anchorCtr="0">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層次</a:t>
            </a:r>
            <a:r>
              <a:rPr kumimoji="1" lang="en-US" altLang="zh-TW"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2</a:t>
            </a:r>
            <a:r>
              <a:rPr kumimoji="1" lang="zh-TW"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：考量產業國際競爭力</a:t>
            </a:r>
            <a:endParaRPr kumimoji="1" lang="en-US" altLang="zh-CN"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p:txBody>
      </p:sp>
      <p:sp>
        <p:nvSpPr>
          <p:cNvPr id="29" name="Text1">
            <a:extLst>
              <a:ext uri="{FF2B5EF4-FFF2-40B4-BE49-F238E27FC236}">
                <a16:creationId xmlns:a16="http://schemas.microsoft.com/office/drawing/2014/main" id="{A571A36C-F2FD-47F0-BB29-836C0717A805}"/>
              </a:ext>
            </a:extLst>
          </p:cNvPr>
          <p:cNvSpPr/>
          <p:nvPr/>
        </p:nvSpPr>
        <p:spPr>
          <a:xfrm>
            <a:off x="6235529" y="3263596"/>
            <a:ext cx="5087690" cy="2752153"/>
          </a:xfrm>
          <a:prstGeom prst="rect">
            <a:avLst/>
          </a:prstGeom>
          <a:noFill/>
          <a:ln w="12700" cap="flat" cmpd="sng" algn="ctr">
            <a:noFill/>
            <a:prstDash val="solid"/>
            <a:miter lim="800000"/>
          </a:ln>
          <a:effectLst/>
        </p:spPr>
        <p:txBody>
          <a:bodyPr wrap="square" lIns="91440" tIns="45720" rIns="91440" bIns="45720" rtlCol="0" anchor="t"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just" defTabSz="914400" rtl="0" eaLnBrk="1" fontAlgn="auto" latinLnBrk="0" hangingPunct="1">
              <a:lnSpc>
                <a:spcPct val="120000"/>
              </a:lnSpc>
              <a:spcBef>
                <a:spcPts val="600"/>
              </a:spcBef>
              <a:spcAft>
                <a:spcPts val="0"/>
              </a:spcAft>
              <a:buClrTx/>
              <a:buSzTx/>
              <a:tabLst/>
              <a:defRPr/>
            </a:pPr>
            <a:r>
              <a:rPr kumimoji="1" lang="zh-TW" altLang="en-US" sz="18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樣態考量與條件</a:t>
            </a:r>
            <a:endParaRPr kumimoji="1" lang="en-US" altLang="zh-TW" sz="18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a:p>
            <a:pPr marL="171450" marR="0" lvl="0" indent="-171450" algn="just"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考量</a:t>
            </a:r>
            <a:r>
              <a:rPr kumimoji="1" lang="zh-TW" altLang="en-US" sz="17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碳定價造成額外碳成本衍生之碳洩漏風險</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 </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例如：突發經貿事件影響</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如美國關稅政策</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而令</a:t>
            </a:r>
            <a:r>
              <a:rPr kumimoji="1" lang="zh-TW" altLang="en-US" sz="17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特定年度營業毛利為負值者、碳費徵收總額占營業毛利比例達一定程度以上者；</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或已</a:t>
            </a:r>
            <a:r>
              <a:rPr kumimoji="1" lang="zh-TW" altLang="en-US" sz="17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面對國際商品傾銷風險者</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，可透過申請取得高碳洩漏風折扣適用資格</a:t>
            </a:r>
            <a:r>
              <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a:t>
            </a:r>
            <a:r>
              <a:rPr kumimoji="1" lang="zh-TW" altLang="en-US"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 以避免碳費課徵進一步弱化產業國際競爭力</a:t>
            </a:r>
            <a:endParaRPr kumimoji="1" lang="en-US" altLang="zh-TW" sz="17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p:txBody>
      </p:sp>
      <p:sp>
        <p:nvSpPr>
          <p:cNvPr id="30" name="文字方塊 29">
            <a:extLst>
              <a:ext uri="{FF2B5EF4-FFF2-40B4-BE49-F238E27FC236}">
                <a16:creationId xmlns:a16="http://schemas.microsoft.com/office/drawing/2014/main" id="{62588310-26DE-42A4-B53B-702DD192DFBC}"/>
              </a:ext>
            </a:extLst>
          </p:cNvPr>
          <p:cNvSpPr txBox="1"/>
          <p:nvPr/>
        </p:nvSpPr>
        <p:spPr>
          <a:xfrm>
            <a:off x="518474" y="1334728"/>
            <a:ext cx="10944274" cy="1400383"/>
          </a:xfrm>
          <a:prstGeom prst="rect">
            <a:avLst/>
          </a:prstGeom>
          <a:noFill/>
        </p:spPr>
        <p:txBody>
          <a:bodyPr wrap="square" rtlCol="0">
            <a:spAutoFit/>
          </a:bodyPr>
          <a:lstStyle/>
          <a:p>
            <a:pPr marL="850900" indent="-850900" algn="just">
              <a:spcAft>
                <a:spcPts val="600"/>
              </a:spcAft>
            </a:pPr>
            <a:r>
              <a:rPr lang="zh-TW" altLang="en-US" sz="2000" b="1" dirty="0">
                <a:solidFill>
                  <a:srgbClr val="328E6E"/>
                </a:solidFill>
                <a:latin typeface="Arial" panose="020B0604020202020204"/>
                <a:ea typeface="微軟正黑體" panose="020B0604030504040204" pitchFamily="34" charset="-120"/>
              </a:rPr>
              <a:t>目的：</a:t>
            </a:r>
            <a:r>
              <a:rPr lang="zh-TW" altLang="en-US" sz="2000" dirty="0">
                <a:solidFill>
                  <a:prstClr val="black"/>
                </a:solidFill>
                <a:latin typeface="Arial" panose="020B0604020202020204"/>
                <a:ea typeface="微軟正黑體" panose="020B0604030504040204" pitchFamily="34" charset="-120"/>
              </a:rPr>
              <a:t>落實排碳有價核心精神的同時，能避免碳洩漏風險、並降低列管對象因經營環境改變所面對的競爭力挑戰</a:t>
            </a:r>
            <a:endParaRPr lang="en-US" altLang="zh-TW" sz="2000" dirty="0">
              <a:solidFill>
                <a:prstClr val="black"/>
              </a:solidFill>
              <a:latin typeface="Arial" panose="020B0604020202020204"/>
              <a:ea typeface="微軟正黑體" panose="020B0604030504040204" pitchFamily="34" charset="-120"/>
            </a:endParaRPr>
          </a:p>
          <a:p>
            <a:pPr marL="889000" indent="-889000" algn="just">
              <a:spcAft>
                <a:spcPts val="600"/>
              </a:spcAft>
            </a:pPr>
            <a:r>
              <a:rPr lang="zh-TW" altLang="en-US" sz="2000" b="1" dirty="0">
                <a:solidFill>
                  <a:srgbClr val="328E6E"/>
                </a:solidFill>
                <a:latin typeface="Arial" panose="020B0604020202020204"/>
                <a:ea typeface="微軟正黑體" panose="020B0604030504040204" pitchFamily="34" charset="-120"/>
              </a:rPr>
              <a:t>作法：</a:t>
            </a:r>
            <a:r>
              <a:rPr lang="zh-TW" altLang="en-US" sz="2000" dirty="0">
                <a:solidFill>
                  <a:prstClr val="black"/>
                </a:solidFill>
                <a:latin typeface="Arial" panose="020B0604020202020204"/>
                <a:ea typeface="微軟正黑體" panose="020B0604030504040204" pitchFamily="34" charset="-120"/>
              </a:rPr>
              <a:t>透過</a:t>
            </a:r>
            <a:r>
              <a:rPr lang="zh-TW" altLang="en-US" sz="2000" b="1" dirty="0">
                <a:solidFill>
                  <a:prstClr val="black"/>
                </a:solidFill>
                <a:latin typeface="Arial" panose="020B0604020202020204"/>
                <a:ea typeface="微軟正黑體" panose="020B0604030504040204" pitchFamily="34" charset="-120"/>
              </a:rPr>
              <a:t>行業別認定及維護產業國際競爭力二個層次的考量</a:t>
            </a:r>
            <a:r>
              <a:rPr lang="zh-TW" altLang="en-US" sz="2000" dirty="0">
                <a:solidFill>
                  <a:prstClr val="black"/>
                </a:solidFill>
                <a:latin typeface="Arial" panose="020B0604020202020204"/>
                <a:ea typeface="微軟正黑體" panose="020B0604030504040204" pitchFamily="34" charset="-120"/>
              </a:rPr>
              <a:t>，以決定列管對象對於</a:t>
            </a:r>
            <a:r>
              <a:rPr lang="zh-TW" altLang="en-US" sz="2000" b="1" dirty="0">
                <a:solidFill>
                  <a:prstClr val="black"/>
                </a:solidFill>
                <a:latin typeface="Arial" panose="020B0604020202020204"/>
                <a:ea typeface="微軟正黑體" panose="020B0604030504040204" pitchFamily="34" charset="-120"/>
              </a:rPr>
              <a:t>高碳洩漏風險折扣之適用資格</a:t>
            </a:r>
            <a:endParaRPr lang="en-US" altLang="zh-TW" sz="2000" b="1" dirty="0">
              <a:solidFill>
                <a:prstClr val="black"/>
              </a:solidFill>
              <a:latin typeface="Arial" panose="020B0604020202020204"/>
              <a:ea typeface="微軟正黑體" panose="020B0604030504040204" pitchFamily="34" charset="-120"/>
            </a:endParaRPr>
          </a:p>
        </p:txBody>
      </p:sp>
      <p:sp>
        <p:nvSpPr>
          <p:cNvPr id="32" name="Bullet1">
            <a:extLst>
              <a:ext uri="{FF2B5EF4-FFF2-40B4-BE49-F238E27FC236}">
                <a16:creationId xmlns:a16="http://schemas.microsoft.com/office/drawing/2014/main" id="{D1A7F9C9-EF9C-44E5-898C-5EB5BED41D4C}"/>
              </a:ext>
            </a:extLst>
          </p:cNvPr>
          <p:cNvSpPr>
            <a:spLocks/>
          </p:cNvSpPr>
          <p:nvPr/>
        </p:nvSpPr>
        <p:spPr>
          <a:xfrm>
            <a:off x="861074" y="5884948"/>
            <a:ext cx="4853097" cy="446009"/>
          </a:xfrm>
          <a:prstGeom prst="plaque">
            <a:avLst>
              <a:gd name="adj" fmla="val 8540"/>
            </a:avLst>
          </a:prstGeom>
          <a:solidFill>
            <a:srgbClr val="328E6E"/>
          </a:solidFill>
          <a:ln w="12700" cap="flat" cmpd="sng" algn="ctr">
            <a:noFill/>
            <a:prstDash val="solid"/>
            <a:miter lim="800000"/>
          </a:ln>
          <a:effectLst/>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經審查後適用至</a:t>
            </a:r>
            <a:r>
              <a:rPr kumimoji="1" lang="en-US" altLang="zh-TW"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2030</a:t>
            </a:r>
            <a:r>
              <a:rPr kumimoji="1" lang="zh-TW" alt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年</a:t>
            </a:r>
            <a:endParaRPr kumimoji="1" lang="en-US"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p:txBody>
      </p:sp>
      <p:sp>
        <p:nvSpPr>
          <p:cNvPr id="33" name="Bullet2">
            <a:extLst>
              <a:ext uri="{FF2B5EF4-FFF2-40B4-BE49-F238E27FC236}">
                <a16:creationId xmlns:a16="http://schemas.microsoft.com/office/drawing/2014/main" id="{FBD47AEA-F28B-4DFA-AE28-90D17516A520}"/>
              </a:ext>
            </a:extLst>
          </p:cNvPr>
          <p:cNvSpPr>
            <a:spLocks/>
          </p:cNvSpPr>
          <p:nvPr/>
        </p:nvSpPr>
        <p:spPr>
          <a:xfrm>
            <a:off x="6352826" y="5884948"/>
            <a:ext cx="4853097" cy="446009"/>
          </a:xfrm>
          <a:prstGeom prst="plaque">
            <a:avLst>
              <a:gd name="adj" fmla="val 8540"/>
            </a:avLst>
          </a:prstGeom>
          <a:solidFill>
            <a:srgbClr val="90C67C"/>
          </a:solidFill>
          <a:ln w="12700" cap="flat" cmpd="sng" algn="ctr">
            <a:noFill/>
            <a:prstDash val="solid"/>
            <a:miter lim="800000"/>
          </a:ln>
          <a:effectLst/>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rPr>
              <a:t>每年提交申請，經審查後適用該年度</a:t>
            </a:r>
            <a:endParaRPr kumimoji="1" lang="en-US" altLang="zh-CN"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p:txBody>
      </p:sp>
      <p:pic>
        <p:nvPicPr>
          <p:cNvPr id="17" name="圖片 16">
            <a:extLst>
              <a:ext uri="{FF2B5EF4-FFF2-40B4-BE49-F238E27FC236}">
                <a16:creationId xmlns:a16="http://schemas.microsoft.com/office/drawing/2014/main" id="{D148D905-9E57-4671-A217-D47CEBD85D03}"/>
              </a:ext>
            </a:extLst>
          </p:cNvPr>
          <p:cNvPicPr>
            <a:picLocks noChangeAspect="1"/>
          </p:cNvPicPr>
          <p:nvPr/>
        </p:nvPicPr>
        <p:blipFill>
          <a:blip r:embed="rId3"/>
          <a:stretch>
            <a:fillRect/>
          </a:stretch>
        </p:blipFill>
        <p:spPr>
          <a:xfrm>
            <a:off x="10561912" y="85397"/>
            <a:ext cx="1561516" cy="383530"/>
          </a:xfrm>
          <a:prstGeom prst="rect">
            <a:avLst/>
          </a:prstGeom>
        </p:spPr>
      </p:pic>
      <p:sp>
        <p:nvSpPr>
          <p:cNvPr id="22" name="標題 1">
            <a:extLst>
              <a:ext uri="{FF2B5EF4-FFF2-40B4-BE49-F238E27FC236}">
                <a16:creationId xmlns:a16="http://schemas.microsoft.com/office/drawing/2014/main" id="{7D9320BC-62D3-41E5-A9A9-4B0E045EAC31}"/>
              </a:ext>
            </a:extLst>
          </p:cNvPr>
          <p:cNvSpPr>
            <a:spLocks noGrp="1"/>
          </p:cNvSpPr>
          <p:nvPr>
            <p:ph type="title"/>
          </p:nvPr>
        </p:nvSpPr>
        <p:spPr>
          <a:xfrm>
            <a:off x="604249" y="462410"/>
            <a:ext cx="11464920" cy="830997"/>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Aft>
                <a:spcPct val="0"/>
              </a:spcAft>
            </a:pP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碳費制度配套：高碳洩漏風險認定規劃</a:t>
            </a:r>
          </a:p>
        </p:txBody>
      </p:sp>
      <p:sp>
        <p:nvSpPr>
          <p:cNvPr id="19" name="投影片編號版面配置區 34">
            <a:extLst>
              <a:ext uri="{FF2B5EF4-FFF2-40B4-BE49-F238E27FC236}">
                <a16:creationId xmlns:a16="http://schemas.microsoft.com/office/drawing/2014/main" id="{B78DCAB4-225D-4E73-86E1-7D113C2227D7}"/>
              </a:ext>
            </a:extLst>
          </p:cNvPr>
          <p:cNvSpPr>
            <a:spLocks noGrp="1"/>
          </p:cNvSpPr>
          <p:nvPr>
            <p:ph type="sldNum" sz="quarter" idx="4"/>
          </p:nvPr>
        </p:nvSpPr>
        <p:spPr/>
        <p:txBody>
          <a:bodyPr/>
          <a:lstStyle/>
          <a:p>
            <a:fld id="{CD85BB92-323F-45CA-88E2-0F40363CC4E0}" type="slidenum">
              <a:rPr lang="zh-TW" altLang="en-US" sz="1600" smtClean="0">
                <a:solidFill>
                  <a:schemeClr val="tx1"/>
                </a:solidFill>
                <a:latin typeface="微軟正黑體" panose="020B0604030504040204" pitchFamily="34" charset="-120"/>
                <a:ea typeface="微軟正黑體" panose="020B0604030504040204" pitchFamily="34" charset="-120"/>
              </a:rPr>
              <a:t>12</a:t>
            </a:fld>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B63F2C53-17C2-4BB0-8C6A-44D3CDAF3AB3}"/>
              </a:ext>
            </a:extLst>
          </p:cNvPr>
          <p:cNvSpPr txBox="1"/>
          <p:nvPr/>
        </p:nvSpPr>
        <p:spPr>
          <a:xfrm>
            <a:off x="604248" y="6403271"/>
            <a:ext cx="10858500" cy="369332"/>
          </a:xfrm>
          <a:prstGeom prst="rect">
            <a:avLst/>
          </a:prstGeom>
          <a:solidFill>
            <a:schemeClr val="accent6">
              <a:lumMod val="20000"/>
              <a:lumOff val="80000"/>
            </a:schemeClr>
          </a:solidFill>
        </p:spPr>
        <p:txBody>
          <a:bodyPr wrap="square" rtlCol="0">
            <a:spAutoFit/>
          </a:bodyPr>
          <a:lstStyle/>
          <a:p>
            <a:pPr marL="850900" indent="-850900" algn="ctr">
              <a:spcAft>
                <a:spcPts val="600"/>
              </a:spcAft>
            </a:pPr>
            <a:r>
              <a:rPr lang="zh-TW" altLang="en-US" b="1" dirty="0">
                <a:solidFill>
                  <a:prstClr val="black"/>
                </a:solidFill>
                <a:latin typeface="Arial" panose="020B0604020202020204"/>
                <a:ea typeface="微軟正黑體" panose="020B0604030504040204" pitchFamily="34" charset="-120"/>
              </a:rPr>
              <a:t>本部刻正與經濟部研商高碳洩漏風險審核原則草案，後續將依法制作業程序，進行預告及召開研商會議</a:t>
            </a:r>
          </a:p>
        </p:txBody>
      </p:sp>
      <p:sp>
        <p:nvSpPr>
          <p:cNvPr id="21" name="箭號: 五邊形 20">
            <a:extLst>
              <a:ext uri="{FF2B5EF4-FFF2-40B4-BE49-F238E27FC236}">
                <a16:creationId xmlns:a16="http://schemas.microsoft.com/office/drawing/2014/main" id="{09833E76-29BE-491E-961A-1DBBC598F36D}"/>
              </a:ext>
            </a:extLst>
          </p:cNvPr>
          <p:cNvSpPr/>
          <p:nvPr/>
        </p:nvSpPr>
        <p:spPr>
          <a:xfrm>
            <a:off x="0" y="12386"/>
            <a:ext cx="612742" cy="431182"/>
          </a:xfrm>
          <a:prstGeom prst="homePlate">
            <a:avLst/>
          </a:prstGeom>
          <a:gradFill flip="none" rotWithShape="1">
            <a:gsLst>
              <a:gs pos="100000">
                <a:schemeClr val="bg1"/>
              </a:gs>
              <a:gs pos="0">
                <a:schemeClr val="accent5">
                  <a:lumMod val="20000"/>
                  <a:lumOff val="80000"/>
                </a:schemeClr>
              </a:gs>
              <a:gs pos="100000">
                <a:schemeClr val="accent5">
                  <a:lumMod val="20000"/>
                  <a:lumOff val="80000"/>
                  <a:shade val="67500"/>
                  <a:satMod val="115000"/>
                </a:schemeClr>
              </a:gs>
              <a:gs pos="100000">
                <a:schemeClr val="accent5">
                  <a:lumMod val="20000"/>
                  <a:lumOff val="80000"/>
                  <a:shade val="100000"/>
                  <a:satMod val="115000"/>
                </a:schemeClr>
              </a:gs>
            </a:gsLst>
            <a:path path="circle">
              <a:fillToRect t="100000" r="100000"/>
            </a:path>
            <a:tileRect l="-100000" b="-100000"/>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肆</a:t>
            </a:r>
          </a:p>
        </p:txBody>
      </p:sp>
    </p:spTree>
    <p:extLst>
      <p:ext uri="{BB962C8B-B14F-4D97-AF65-F5344CB8AC3E}">
        <p14:creationId xmlns:p14="http://schemas.microsoft.com/office/powerpoint/2010/main" val="36063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標題 1">
            <a:extLst>
              <a:ext uri="{FF2B5EF4-FFF2-40B4-BE49-F238E27FC236}">
                <a16:creationId xmlns:a16="http://schemas.microsoft.com/office/drawing/2014/main" id="{AF6D083F-00F1-4B09-9301-0A181DC23BB6}"/>
              </a:ext>
            </a:extLst>
          </p:cNvPr>
          <p:cNvSpPr>
            <a:spLocks noGrp="1"/>
          </p:cNvSpPr>
          <p:nvPr>
            <p:ph type="title"/>
          </p:nvPr>
        </p:nvSpPr>
        <p:spPr>
          <a:xfrm>
            <a:off x="612742" y="454595"/>
            <a:ext cx="10611470" cy="830997"/>
          </a:xfr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Aft>
                <a:spcPct val="0"/>
              </a:spcAft>
            </a:pP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臺版</a:t>
            </a:r>
            <a:r>
              <a:rPr lang="en-US" altLang="zh-TW"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CBAM</a:t>
            </a: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推動期程</a:t>
            </a:r>
          </a:p>
        </p:txBody>
      </p:sp>
      <p:sp>
        <p:nvSpPr>
          <p:cNvPr id="88"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ln>
            <a:noFill/>
          </a:ln>
        </p:spPr>
        <p:txBody>
          <a:bodyPr lIns="0" rIns="0"/>
          <a:lstStyle/>
          <a:p>
            <a:pPr algn="ctr"/>
            <a:fld id="{428429D3-D0E3-4A75-96D4-68BB5A2F4E44}" type="slidenum">
              <a:rPr lang="zh-CN" altLang="en-US" sz="1600" b="1">
                <a:solidFill>
                  <a:schemeClr val="tx1">
                    <a:lumMod val="75000"/>
                    <a:lumOff val="25000"/>
                  </a:schemeClr>
                </a:solidFill>
              </a:rPr>
              <a:pPr algn="ctr"/>
              <a:t>13</a:t>
            </a:fld>
            <a:endParaRPr lang="zh-CN" altLang="en-US" sz="1600" b="1">
              <a:solidFill>
                <a:schemeClr val="tx1">
                  <a:lumMod val="75000"/>
                  <a:lumOff val="25000"/>
                </a:schemeClr>
              </a:solidFill>
            </a:endParaRPr>
          </a:p>
        </p:txBody>
      </p:sp>
      <p:sp>
        <p:nvSpPr>
          <p:cNvPr id="21" name="矩形 20">
            <a:extLst>
              <a:ext uri="{FF2B5EF4-FFF2-40B4-BE49-F238E27FC236}">
                <a16:creationId xmlns:a16="http://schemas.microsoft.com/office/drawing/2014/main" id="{76324CCD-13C4-4C01-962E-FEF41204A697}"/>
              </a:ext>
            </a:extLst>
          </p:cNvPr>
          <p:cNvSpPr/>
          <p:nvPr/>
        </p:nvSpPr>
        <p:spPr>
          <a:xfrm>
            <a:off x="708612" y="1529342"/>
            <a:ext cx="11293411" cy="438582"/>
          </a:xfrm>
          <a:prstGeom prst="rect">
            <a:avLst/>
          </a:prstGeom>
        </p:spPr>
        <p:txBody>
          <a:bodyPr wrap="square">
            <a:spAutoFit/>
          </a:bodyPr>
          <a:lstStyle/>
          <a:p>
            <a:pPr>
              <a:lnSpc>
                <a:spcPts val="2700"/>
              </a:lnSpc>
              <a:spcAft>
                <a:spcPts val="800"/>
              </a:spcAft>
            </a:pPr>
            <a:r>
              <a:rPr lang="zh-TW" altLang="zh-TW" sz="2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為避免碳洩漏及維護我國產業競爭力</a:t>
            </a:r>
            <a:r>
              <a:rPr lang="zh-TW" altLang="en-US" sz="2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，優先啟動「</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臺版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CBAM</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試申報制度</a:t>
            </a:r>
            <a:r>
              <a:rPr lang="zh-TW" altLang="en-US" sz="2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600" b="1" dirty="0">
              <a:latin typeface="微軟正黑體" panose="020B0604030504040204" pitchFamily="34" charset="-120"/>
              <a:ea typeface="微軟正黑體" panose="020B0604030504040204" pitchFamily="34" charset="-120"/>
            </a:endParaRPr>
          </a:p>
        </p:txBody>
      </p:sp>
      <p:sp>
        <p:nvSpPr>
          <p:cNvPr id="22" name="Freeform 20">
            <a:extLst>
              <a:ext uri="{FF2B5EF4-FFF2-40B4-BE49-F238E27FC236}">
                <a16:creationId xmlns:a16="http://schemas.microsoft.com/office/drawing/2014/main" id="{F940E2AC-DD4C-EE47-88EA-AB79E891FB81}"/>
              </a:ext>
            </a:extLst>
          </p:cNvPr>
          <p:cNvSpPr>
            <a:spLocks noChangeArrowheads="1"/>
          </p:cNvSpPr>
          <p:nvPr/>
        </p:nvSpPr>
        <p:spPr bwMode="auto">
          <a:xfrm>
            <a:off x="6105205" y="4204330"/>
            <a:ext cx="1471046" cy="475200"/>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3" name="Freeform 21">
            <a:extLst>
              <a:ext uri="{FF2B5EF4-FFF2-40B4-BE49-F238E27FC236}">
                <a16:creationId xmlns:a16="http://schemas.microsoft.com/office/drawing/2014/main" id="{26605385-4172-3F40-AD2C-2DFDD5051995}"/>
              </a:ext>
            </a:extLst>
          </p:cNvPr>
          <p:cNvSpPr>
            <a:spLocks noChangeArrowheads="1"/>
          </p:cNvSpPr>
          <p:nvPr/>
        </p:nvSpPr>
        <p:spPr bwMode="auto">
          <a:xfrm>
            <a:off x="4275946" y="4204330"/>
            <a:ext cx="1471046" cy="475200"/>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5" name="Freeform 23">
            <a:extLst>
              <a:ext uri="{FF2B5EF4-FFF2-40B4-BE49-F238E27FC236}">
                <a16:creationId xmlns:a16="http://schemas.microsoft.com/office/drawing/2014/main" id="{6D7A9AFD-E990-7549-98ED-921A453E5B73}"/>
              </a:ext>
            </a:extLst>
          </p:cNvPr>
          <p:cNvSpPr>
            <a:spLocks noChangeArrowheads="1"/>
          </p:cNvSpPr>
          <p:nvPr/>
        </p:nvSpPr>
        <p:spPr bwMode="auto">
          <a:xfrm>
            <a:off x="5746994" y="4573930"/>
            <a:ext cx="358211" cy="124800"/>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6" name="Freeform 3">
            <a:extLst>
              <a:ext uri="{FF2B5EF4-FFF2-40B4-BE49-F238E27FC236}">
                <a16:creationId xmlns:a16="http://schemas.microsoft.com/office/drawing/2014/main" id="{E1950176-BF40-3246-97AA-C36BCD987176}"/>
              </a:ext>
            </a:extLst>
          </p:cNvPr>
          <p:cNvSpPr>
            <a:spLocks noChangeArrowheads="1"/>
          </p:cNvSpPr>
          <p:nvPr/>
        </p:nvSpPr>
        <p:spPr bwMode="auto">
          <a:xfrm>
            <a:off x="2446459" y="3371529"/>
            <a:ext cx="3166572" cy="796799"/>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35CA7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7" name="Freeform 6">
            <a:extLst>
              <a:ext uri="{FF2B5EF4-FFF2-40B4-BE49-F238E27FC236}">
                <a16:creationId xmlns:a16="http://schemas.microsoft.com/office/drawing/2014/main" id="{55F7E659-EA54-614A-8BFD-C7B2A651E1B8}"/>
              </a:ext>
            </a:extLst>
          </p:cNvPr>
          <p:cNvSpPr>
            <a:spLocks noChangeArrowheads="1"/>
          </p:cNvSpPr>
          <p:nvPr/>
        </p:nvSpPr>
        <p:spPr bwMode="auto">
          <a:xfrm>
            <a:off x="6273543" y="3371529"/>
            <a:ext cx="3166572" cy="796799"/>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23A4A7"/>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8" name="Freeform 7">
            <a:extLst>
              <a:ext uri="{FF2B5EF4-FFF2-40B4-BE49-F238E27FC236}">
                <a16:creationId xmlns:a16="http://schemas.microsoft.com/office/drawing/2014/main" id="{4882DEE2-147A-4843-B99E-0AAAC1EB176A}"/>
              </a:ext>
            </a:extLst>
          </p:cNvPr>
          <p:cNvSpPr>
            <a:spLocks noChangeArrowheads="1"/>
          </p:cNvSpPr>
          <p:nvPr/>
        </p:nvSpPr>
        <p:spPr bwMode="auto">
          <a:xfrm>
            <a:off x="3747599" y="3378730"/>
            <a:ext cx="76418" cy="151199"/>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9" name="Freeform 9">
            <a:extLst>
              <a:ext uri="{FF2B5EF4-FFF2-40B4-BE49-F238E27FC236}">
                <a16:creationId xmlns:a16="http://schemas.microsoft.com/office/drawing/2014/main" id="{D2861421-ECFF-C948-B529-9CF5981942AA}"/>
              </a:ext>
            </a:extLst>
          </p:cNvPr>
          <p:cNvSpPr>
            <a:spLocks noChangeArrowheads="1"/>
          </p:cNvSpPr>
          <p:nvPr/>
        </p:nvSpPr>
        <p:spPr bwMode="auto">
          <a:xfrm>
            <a:off x="375655" y="3378730"/>
            <a:ext cx="76418" cy="151199"/>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0" name="Freeform 10">
            <a:extLst>
              <a:ext uri="{FF2B5EF4-FFF2-40B4-BE49-F238E27FC236}">
                <a16:creationId xmlns:a16="http://schemas.microsoft.com/office/drawing/2014/main" id="{C5D95A94-446A-7642-A95B-85C10D8EE961}"/>
              </a:ext>
            </a:extLst>
          </p:cNvPr>
          <p:cNvSpPr>
            <a:spLocks noChangeArrowheads="1"/>
          </p:cNvSpPr>
          <p:nvPr/>
        </p:nvSpPr>
        <p:spPr bwMode="auto">
          <a:xfrm>
            <a:off x="2276553" y="3421930"/>
            <a:ext cx="1471046" cy="475200"/>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1" name="Freeform 11">
            <a:extLst>
              <a:ext uri="{FF2B5EF4-FFF2-40B4-BE49-F238E27FC236}">
                <a16:creationId xmlns:a16="http://schemas.microsoft.com/office/drawing/2014/main" id="{7D985101-007A-CC4B-8E51-A60673ADAE87}"/>
              </a:ext>
            </a:extLst>
          </p:cNvPr>
          <p:cNvSpPr>
            <a:spLocks noChangeArrowheads="1"/>
          </p:cNvSpPr>
          <p:nvPr/>
        </p:nvSpPr>
        <p:spPr bwMode="auto">
          <a:xfrm>
            <a:off x="452073" y="3421930"/>
            <a:ext cx="1471046" cy="475200"/>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2" name="Freeform 12">
            <a:extLst>
              <a:ext uri="{FF2B5EF4-FFF2-40B4-BE49-F238E27FC236}">
                <a16:creationId xmlns:a16="http://schemas.microsoft.com/office/drawing/2014/main" id="{B99BDC3A-7D62-AF4F-98DE-5984EB7F832D}"/>
              </a:ext>
            </a:extLst>
          </p:cNvPr>
          <p:cNvSpPr>
            <a:spLocks noChangeArrowheads="1"/>
          </p:cNvSpPr>
          <p:nvPr/>
        </p:nvSpPr>
        <p:spPr bwMode="auto">
          <a:xfrm>
            <a:off x="351773" y="2946730"/>
            <a:ext cx="3496124" cy="866399"/>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3" name="Freeform 13">
            <a:extLst>
              <a:ext uri="{FF2B5EF4-FFF2-40B4-BE49-F238E27FC236}">
                <a16:creationId xmlns:a16="http://schemas.microsoft.com/office/drawing/2014/main" id="{FB02258A-E0B7-B54C-9EF2-1F7FF40C7A00}"/>
              </a:ext>
            </a:extLst>
          </p:cNvPr>
          <p:cNvSpPr>
            <a:spLocks noChangeArrowheads="1"/>
          </p:cNvSpPr>
          <p:nvPr/>
        </p:nvSpPr>
        <p:spPr bwMode="auto">
          <a:xfrm>
            <a:off x="1923120" y="3791530"/>
            <a:ext cx="358207" cy="124800"/>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4" name="Freeform 14">
            <a:extLst>
              <a:ext uri="{FF2B5EF4-FFF2-40B4-BE49-F238E27FC236}">
                <a16:creationId xmlns:a16="http://schemas.microsoft.com/office/drawing/2014/main" id="{9FEF86BB-C1A8-C14D-B381-3A5B4A62C4FE}"/>
              </a:ext>
            </a:extLst>
          </p:cNvPr>
          <p:cNvSpPr>
            <a:spLocks noChangeArrowheads="1"/>
          </p:cNvSpPr>
          <p:nvPr/>
        </p:nvSpPr>
        <p:spPr bwMode="auto">
          <a:xfrm>
            <a:off x="1646104" y="3323529"/>
            <a:ext cx="907464" cy="108001"/>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5" name="Freeform 15">
            <a:extLst>
              <a:ext uri="{FF2B5EF4-FFF2-40B4-BE49-F238E27FC236}">
                <a16:creationId xmlns:a16="http://schemas.microsoft.com/office/drawing/2014/main" id="{E034EB4C-75D0-3448-B6D9-8A773D2EF3BF}"/>
              </a:ext>
            </a:extLst>
          </p:cNvPr>
          <p:cNvSpPr>
            <a:spLocks noChangeArrowheads="1"/>
          </p:cNvSpPr>
          <p:nvPr/>
        </p:nvSpPr>
        <p:spPr bwMode="auto">
          <a:xfrm>
            <a:off x="1381800" y="2260330"/>
            <a:ext cx="1418508" cy="1118400"/>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35CA7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6" name="TextBox 58">
            <a:extLst>
              <a:ext uri="{FF2B5EF4-FFF2-40B4-BE49-F238E27FC236}">
                <a16:creationId xmlns:a16="http://schemas.microsoft.com/office/drawing/2014/main" id="{164C5DB1-FDFB-4248-8637-F6CB3A854487}"/>
              </a:ext>
            </a:extLst>
          </p:cNvPr>
          <p:cNvSpPr txBox="1"/>
          <p:nvPr/>
        </p:nvSpPr>
        <p:spPr>
          <a:xfrm>
            <a:off x="1532202" y="2502455"/>
            <a:ext cx="1088467" cy="461665"/>
          </a:xfrm>
          <a:prstGeom prst="rect">
            <a:avLst/>
          </a:prstGeom>
          <a:noFill/>
        </p:spPr>
        <p:txBody>
          <a:bodyPr wrap="square" rtlCol="0" anchor="ctr">
            <a:spAutoFit/>
          </a:bodyPr>
          <a:lstStyle/>
          <a:p>
            <a:pPr algn="ctr" defTabSz="1828434"/>
            <a:r>
              <a:rPr lang="en-US" altLang="zh-TW" sz="2400" b="1" dirty="0">
                <a:solidFill>
                  <a:srgbClr val="FFFFFF"/>
                </a:solidFill>
                <a:latin typeface="微軟正黑體" panose="020B0604030504040204" pitchFamily="34" charset="-120"/>
                <a:ea typeface="微軟正黑體" panose="020B0604030504040204" pitchFamily="34" charset="-120"/>
                <a:cs typeface="Poppins" pitchFamily="2" charset="77"/>
              </a:rPr>
              <a:t>114</a:t>
            </a:r>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年</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37" name="Freeform 17">
            <a:extLst>
              <a:ext uri="{FF2B5EF4-FFF2-40B4-BE49-F238E27FC236}">
                <a16:creationId xmlns:a16="http://schemas.microsoft.com/office/drawing/2014/main" id="{FC5DA19B-60C8-9247-BEAB-521A03AD2248}"/>
              </a:ext>
            </a:extLst>
          </p:cNvPr>
          <p:cNvSpPr>
            <a:spLocks noChangeArrowheads="1"/>
          </p:cNvSpPr>
          <p:nvPr/>
        </p:nvSpPr>
        <p:spPr bwMode="auto">
          <a:xfrm>
            <a:off x="7576251" y="4161130"/>
            <a:ext cx="76418" cy="151199"/>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8" name="Freeform 19">
            <a:extLst>
              <a:ext uri="{FF2B5EF4-FFF2-40B4-BE49-F238E27FC236}">
                <a16:creationId xmlns:a16="http://schemas.microsoft.com/office/drawing/2014/main" id="{243A89C4-5E99-7B40-B988-CB9F10052A78}"/>
              </a:ext>
            </a:extLst>
          </p:cNvPr>
          <p:cNvSpPr>
            <a:spLocks noChangeArrowheads="1"/>
          </p:cNvSpPr>
          <p:nvPr/>
        </p:nvSpPr>
        <p:spPr bwMode="auto">
          <a:xfrm>
            <a:off x="4204306" y="4161130"/>
            <a:ext cx="76418" cy="151199"/>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9" name="Freeform 22">
            <a:extLst>
              <a:ext uri="{FF2B5EF4-FFF2-40B4-BE49-F238E27FC236}">
                <a16:creationId xmlns:a16="http://schemas.microsoft.com/office/drawing/2014/main" id="{164BF1A4-84FE-5D4A-8BA9-739D435E1BF2}"/>
              </a:ext>
            </a:extLst>
          </p:cNvPr>
          <p:cNvSpPr>
            <a:spLocks noChangeArrowheads="1"/>
          </p:cNvSpPr>
          <p:nvPr/>
        </p:nvSpPr>
        <p:spPr bwMode="auto">
          <a:xfrm>
            <a:off x="4180425" y="3729129"/>
            <a:ext cx="3496124" cy="866399"/>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0" name="Freeform 24">
            <a:extLst>
              <a:ext uri="{FF2B5EF4-FFF2-40B4-BE49-F238E27FC236}">
                <a16:creationId xmlns:a16="http://schemas.microsoft.com/office/drawing/2014/main" id="{2D5BBA90-D1A5-9F42-AC88-49D4F3D80F1A}"/>
              </a:ext>
            </a:extLst>
          </p:cNvPr>
          <p:cNvSpPr>
            <a:spLocks noChangeArrowheads="1"/>
          </p:cNvSpPr>
          <p:nvPr/>
        </p:nvSpPr>
        <p:spPr bwMode="auto">
          <a:xfrm>
            <a:off x="5469978" y="4105929"/>
            <a:ext cx="907464" cy="108001"/>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1" name="Freeform 25">
            <a:extLst>
              <a:ext uri="{FF2B5EF4-FFF2-40B4-BE49-F238E27FC236}">
                <a16:creationId xmlns:a16="http://schemas.microsoft.com/office/drawing/2014/main" id="{A2847BDE-3FDD-B04C-843E-1FBD0EAC7BF0}"/>
              </a:ext>
            </a:extLst>
          </p:cNvPr>
          <p:cNvSpPr>
            <a:spLocks noChangeArrowheads="1"/>
          </p:cNvSpPr>
          <p:nvPr/>
        </p:nvSpPr>
        <p:spPr bwMode="auto">
          <a:xfrm>
            <a:off x="5210452" y="3042730"/>
            <a:ext cx="1418508" cy="1118400"/>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23A4A7"/>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2" name="Freeform 27">
            <a:extLst>
              <a:ext uri="{FF2B5EF4-FFF2-40B4-BE49-F238E27FC236}">
                <a16:creationId xmlns:a16="http://schemas.microsoft.com/office/drawing/2014/main" id="{C98FCF60-2B11-1541-A568-3FFE6F4FB5E9}"/>
              </a:ext>
            </a:extLst>
          </p:cNvPr>
          <p:cNvSpPr>
            <a:spLocks noChangeArrowheads="1"/>
          </p:cNvSpPr>
          <p:nvPr/>
        </p:nvSpPr>
        <p:spPr bwMode="auto">
          <a:xfrm>
            <a:off x="11404900" y="3378730"/>
            <a:ext cx="76418" cy="151199"/>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3" name="Freeform 29">
            <a:extLst>
              <a:ext uri="{FF2B5EF4-FFF2-40B4-BE49-F238E27FC236}">
                <a16:creationId xmlns:a16="http://schemas.microsoft.com/office/drawing/2014/main" id="{61D37DAA-8DE6-E949-A45D-3F992C21C244}"/>
              </a:ext>
            </a:extLst>
          </p:cNvPr>
          <p:cNvSpPr>
            <a:spLocks noChangeArrowheads="1"/>
          </p:cNvSpPr>
          <p:nvPr/>
        </p:nvSpPr>
        <p:spPr bwMode="auto">
          <a:xfrm>
            <a:off x="8032956" y="3378730"/>
            <a:ext cx="76418" cy="151199"/>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4" name="Freeform 30">
            <a:extLst>
              <a:ext uri="{FF2B5EF4-FFF2-40B4-BE49-F238E27FC236}">
                <a16:creationId xmlns:a16="http://schemas.microsoft.com/office/drawing/2014/main" id="{C9BAB828-188A-7549-ABF8-2E6C5803EF0D}"/>
              </a:ext>
            </a:extLst>
          </p:cNvPr>
          <p:cNvSpPr>
            <a:spLocks noChangeArrowheads="1"/>
          </p:cNvSpPr>
          <p:nvPr/>
        </p:nvSpPr>
        <p:spPr bwMode="auto">
          <a:xfrm>
            <a:off x="9933854" y="3421930"/>
            <a:ext cx="1471046" cy="475200"/>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5" name="Freeform 31">
            <a:extLst>
              <a:ext uri="{FF2B5EF4-FFF2-40B4-BE49-F238E27FC236}">
                <a16:creationId xmlns:a16="http://schemas.microsoft.com/office/drawing/2014/main" id="{DC9FD03C-3223-B148-A18B-74A0D0B6B381}"/>
              </a:ext>
            </a:extLst>
          </p:cNvPr>
          <p:cNvSpPr>
            <a:spLocks noChangeArrowheads="1"/>
          </p:cNvSpPr>
          <p:nvPr/>
        </p:nvSpPr>
        <p:spPr bwMode="auto">
          <a:xfrm>
            <a:off x="8109374" y="3421930"/>
            <a:ext cx="1471046" cy="475200"/>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6" name="Freeform 32">
            <a:extLst>
              <a:ext uri="{FF2B5EF4-FFF2-40B4-BE49-F238E27FC236}">
                <a16:creationId xmlns:a16="http://schemas.microsoft.com/office/drawing/2014/main" id="{62BD6E5C-E2E8-DA4A-B19F-7A916027F6D1}"/>
              </a:ext>
            </a:extLst>
          </p:cNvPr>
          <p:cNvSpPr>
            <a:spLocks noChangeArrowheads="1"/>
          </p:cNvSpPr>
          <p:nvPr/>
        </p:nvSpPr>
        <p:spPr bwMode="auto">
          <a:xfrm>
            <a:off x="8009076" y="2946730"/>
            <a:ext cx="3496124" cy="866399"/>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7" name="Freeform 33">
            <a:extLst>
              <a:ext uri="{FF2B5EF4-FFF2-40B4-BE49-F238E27FC236}">
                <a16:creationId xmlns:a16="http://schemas.microsoft.com/office/drawing/2014/main" id="{B662BAC9-5FB3-964F-B4E3-729D2DCB6EF3}"/>
              </a:ext>
            </a:extLst>
          </p:cNvPr>
          <p:cNvSpPr>
            <a:spLocks noChangeArrowheads="1"/>
          </p:cNvSpPr>
          <p:nvPr/>
        </p:nvSpPr>
        <p:spPr bwMode="auto">
          <a:xfrm>
            <a:off x="9580420" y="3791530"/>
            <a:ext cx="358211" cy="124800"/>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8" name="Freeform 34">
            <a:extLst>
              <a:ext uri="{FF2B5EF4-FFF2-40B4-BE49-F238E27FC236}">
                <a16:creationId xmlns:a16="http://schemas.microsoft.com/office/drawing/2014/main" id="{61CBF10C-CD35-AA45-AA4F-28372B87B7AC}"/>
              </a:ext>
            </a:extLst>
          </p:cNvPr>
          <p:cNvSpPr>
            <a:spLocks noChangeArrowheads="1"/>
          </p:cNvSpPr>
          <p:nvPr/>
        </p:nvSpPr>
        <p:spPr bwMode="auto">
          <a:xfrm>
            <a:off x="9303405" y="3323529"/>
            <a:ext cx="907464" cy="108001"/>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9" name="Freeform 35">
            <a:extLst>
              <a:ext uri="{FF2B5EF4-FFF2-40B4-BE49-F238E27FC236}">
                <a16:creationId xmlns:a16="http://schemas.microsoft.com/office/drawing/2014/main" id="{7941C057-8B95-C144-8BEE-2C81D7DA920C}"/>
              </a:ext>
            </a:extLst>
          </p:cNvPr>
          <p:cNvSpPr>
            <a:spLocks noChangeArrowheads="1"/>
          </p:cNvSpPr>
          <p:nvPr/>
        </p:nvSpPr>
        <p:spPr bwMode="auto">
          <a:xfrm>
            <a:off x="9039104" y="2260330"/>
            <a:ext cx="1418508" cy="1118400"/>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1060B1"/>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50" name="TextBox 58">
            <a:extLst>
              <a:ext uri="{FF2B5EF4-FFF2-40B4-BE49-F238E27FC236}">
                <a16:creationId xmlns:a16="http://schemas.microsoft.com/office/drawing/2014/main" id="{164C5DB1-FDFB-4248-8637-F6CB3A854487}"/>
              </a:ext>
            </a:extLst>
          </p:cNvPr>
          <p:cNvSpPr txBox="1"/>
          <p:nvPr/>
        </p:nvSpPr>
        <p:spPr>
          <a:xfrm>
            <a:off x="5384253" y="3249079"/>
            <a:ext cx="1088467" cy="461665"/>
          </a:xfrm>
          <a:prstGeom prst="rect">
            <a:avLst/>
          </a:prstGeom>
          <a:noFill/>
        </p:spPr>
        <p:txBody>
          <a:bodyPr wrap="square" rtlCol="0" anchor="ctr">
            <a:spAutoFit/>
          </a:bodyPr>
          <a:lstStyle/>
          <a:p>
            <a:pPr algn="ctr" defTabSz="1828434"/>
            <a:r>
              <a:rPr lang="en-US" altLang="zh-TW" sz="2400" b="1" dirty="0">
                <a:solidFill>
                  <a:srgbClr val="FFFFFF"/>
                </a:solidFill>
                <a:latin typeface="微軟正黑體" panose="020B0604030504040204" pitchFamily="34" charset="-120"/>
                <a:ea typeface="微軟正黑體" panose="020B0604030504040204" pitchFamily="34" charset="-120"/>
                <a:cs typeface="Poppins" pitchFamily="2" charset="77"/>
              </a:rPr>
              <a:t>115</a:t>
            </a:r>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年</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51" name="TextBox 58">
            <a:extLst>
              <a:ext uri="{FF2B5EF4-FFF2-40B4-BE49-F238E27FC236}">
                <a16:creationId xmlns:a16="http://schemas.microsoft.com/office/drawing/2014/main" id="{164C5DB1-FDFB-4248-8637-F6CB3A854487}"/>
              </a:ext>
            </a:extLst>
          </p:cNvPr>
          <p:cNvSpPr txBox="1"/>
          <p:nvPr/>
        </p:nvSpPr>
        <p:spPr>
          <a:xfrm>
            <a:off x="9212903" y="2512798"/>
            <a:ext cx="1088467" cy="461665"/>
          </a:xfrm>
          <a:prstGeom prst="rect">
            <a:avLst/>
          </a:prstGeom>
          <a:noFill/>
        </p:spPr>
        <p:txBody>
          <a:bodyPr wrap="square" rtlCol="0" anchor="ctr">
            <a:spAutoFit/>
          </a:bodyPr>
          <a:lstStyle/>
          <a:p>
            <a:pPr algn="ctr" defTabSz="1828434"/>
            <a:r>
              <a:rPr lang="en-US" altLang="zh-TW" sz="2400" b="1" dirty="0">
                <a:solidFill>
                  <a:srgbClr val="FFFFFF"/>
                </a:solidFill>
                <a:latin typeface="微軟正黑體" panose="020B0604030504040204" pitchFamily="34" charset="-120"/>
                <a:ea typeface="微軟正黑體" panose="020B0604030504040204" pitchFamily="34" charset="-120"/>
                <a:cs typeface="Poppins" pitchFamily="2" charset="77"/>
              </a:rPr>
              <a:t>116</a:t>
            </a:r>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年</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83" name="Text 6">
            <a:extLst>
              <a:ext uri="{FF2B5EF4-FFF2-40B4-BE49-F238E27FC236}">
                <a16:creationId xmlns:a16="http://schemas.microsoft.com/office/drawing/2014/main" id="{1C38C0C7-29FD-40E0-8250-3BCBDC6CAE8C}"/>
              </a:ext>
            </a:extLst>
          </p:cNvPr>
          <p:cNvSpPr/>
          <p:nvPr/>
        </p:nvSpPr>
        <p:spPr>
          <a:xfrm>
            <a:off x="708612" y="4040830"/>
            <a:ext cx="2455633" cy="743793"/>
          </a:xfrm>
          <a:prstGeom prst="rect">
            <a:avLst/>
          </a:prstGeom>
          <a:noFill/>
          <a:ln/>
        </p:spPr>
        <p:txBody>
          <a:bodyPr wrap="square" lIns="0" tIns="0" rIns="0" bIns="0" rtlCol="0" anchor="t">
            <a:spAutoFit/>
          </a:bodyPr>
          <a:lstStyle/>
          <a:p>
            <a:pPr marL="0" indent="0" algn="ctr">
              <a:lnSpc>
                <a:spcPts val="2850"/>
              </a:lnSpc>
              <a:buNone/>
            </a:pPr>
            <a:r>
              <a:rPr lang="en-US" sz="2400" b="1" dirty="0" err="1">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研議產品碳排放量試申報制度</a:t>
            </a:r>
            <a:endParaRPr 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Text 10">
            <a:extLst>
              <a:ext uri="{FF2B5EF4-FFF2-40B4-BE49-F238E27FC236}">
                <a16:creationId xmlns:a16="http://schemas.microsoft.com/office/drawing/2014/main" id="{A69EB4FB-A0EE-4E49-BBA7-6D40BBAE9631}"/>
              </a:ext>
            </a:extLst>
          </p:cNvPr>
          <p:cNvSpPr/>
          <p:nvPr/>
        </p:nvSpPr>
        <p:spPr>
          <a:xfrm>
            <a:off x="4310159" y="2336219"/>
            <a:ext cx="316806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zh-TW" altLang="en-US" sz="3200" b="1" spc="50" dirty="0">
                <a:ln w="11430"/>
                <a:solidFill>
                  <a:srgbClr val="FF000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臺版</a:t>
            </a:r>
            <a:r>
              <a:rPr lang="en-US" altLang="zh-TW" sz="3200" b="1" spc="50" dirty="0">
                <a:ln w="11430"/>
                <a:solidFill>
                  <a:srgbClr val="FF000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CBAM</a:t>
            </a:r>
            <a:r>
              <a:rPr lang="zh-TW" altLang="en-US" sz="3200" b="1" spc="50" dirty="0">
                <a:ln w="11430"/>
                <a:solidFill>
                  <a:srgbClr val="FF000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元年</a:t>
            </a:r>
            <a:endParaRPr lang="en-US" sz="3200" b="1" spc="50" dirty="0">
              <a:ln w="11430"/>
              <a:solidFill>
                <a:srgbClr val="FF0000"/>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85" name="Text 11">
            <a:extLst>
              <a:ext uri="{FF2B5EF4-FFF2-40B4-BE49-F238E27FC236}">
                <a16:creationId xmlns:a16="http://schemas.microsoft.com/office/drawing/2014/main" id="{883C8316-3CD2-4F1B-AE08-7D96FA132929}"/>
              </a:ext>
            </a:extLst>
          </p:cNvPr>
          <p:cNvSpPr/>
          <p:nvPr/>
        </p:nvSpPr>
        <p:spPr>
          <a:xfrm>
            <a:off x="2918799" y="4908712"/>
            <a:ext cx="5926098" cy="883665"/>
          </a:xfrm>
          <a:prstGeom prst="rect">
            <a:avLst/>
          </a:prstGeom>
          <a:noFill/>
          <a:ln/>
        </p:spPr>
        <p:txBody>
          <a:bodyPr wrap="none" lIns="0" tIns="0" rIns="0" bIns="0" rtlCol="0" anchor="t"/>
          <a:lstStyle/>
          <a:p>
            <a:pPr marL="0" indent="0" algn="ctr">
              <a:lnSpc>
                <a:spcPts val="2850"/>
              </a:lnSpc>
              <a:buNone/>
            </a:pPr>
            <a:r>
              <a:rPr lang="zh-TW" alt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預計上半年完備</a:t>
            </a:r>
          </a:p>
          <a:p>
            <a:pPr marL="0" indent="0" algn="ctr">
              <a:lnSpc>
                <a:spcPts val="2850"/>
              </a:lnSpc>
              <a:buNone/>
            </a:pPr>
            <a:r>
              <a:rPr lang="zh-TW" alt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相關法規後正式啟動試申報</a:t>
            </a:r>
            <a:endParaRPr 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6" name="Text 16">
            <a:extLst>
              <a:ext uri="{FF2B5EF4-FFF2-40B4-BE49-F238E27FC236}">
                <a16:creationId xmlns:a16="http://schemas.microsoft.com/office/drawing/2014/main" id="{534B4D02-5AB0-4360-9B76-780D326DC9D0}"/>
              </a:ext>
            </a:extLst>
          </p:cNvPr>
          <p:cNvSpPr/>
          <p:nvPr/>
        </p:nvSpPr>
        <p:spPr>
          <a:xfrm>
            <a:off x="7037954" y="4137469"/>
            <a:ext cx="5926098" cy="362903"/>
          </a:xfrm>
          <a:prstGeom prst="rect">
            <a:avLst/>
          </a:prstGeom>
          <a:noFill/>
          <a:ln/>
        </p:spPr>
        <p:txBody>
          <a:bodyPr wrap="none" lIns="0" tIns="0" rIns="0" bIns="0" rtlCol="0" anchor="t"/>
          <a:lstStyle/>
          <a:p>
            <a:pPr marL="0" indent="0" algn="ctr">
              <a:lnSpc>
                <a:spcPts val="2850"/>
              </a:lnSpc>
              <a:buNone/>
            </a:pPr>
            <a:r>
              <a:rPr lang="zh-TW" alt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第一季申報</a:t>
            </a:r>
            <a:r>
              <a:rPr lang="en-US" altLang="zh-TW"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115</a:t>
            </a:r>
            <a:r>
              <a:rPr lang="zh-TW" alt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a:t>
            </a:r>
          </a:p>
          <a:p>
            <a:pPr marL="0" indent="0" algn="ctr">
              <a:lnSpc>
                <a:spcPts val="2850"/>
              </a:lnSpc>
              <a:buNone/>
            </a:pPr>
            <a:r>
              <a:rPr lang="zh-TW" alt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納管產品碳排放量</a:t>
            </a:r>
            <a:endParaRPr 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87" name="圖片 86">
            <a:extLst>
              <a:ext uri="{FF2B5EF4-FFF2-40B4-BE49-F238E27FC236}">
                <a16:creationId xmlns:a16="http://schemas.microsoft.com/office/drawing/2014/main" id="{601A0515-A2FD-4A28-936A-3216828BC9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893015" flipH="1">
            <a:off x="1952019" y="4962580"/>
            <a:ext cx="1937299" cy="1575243"/>
          </a:xfrm>
          <a:prstGeom prst="rect">
            <a:avLst/>
          </a:prstGeom>
        </p:spPr>
      </p:pic>
      <p:pic>
        <p:nvPicPr>
          <p:cNvPr id="52" name="圖形 1">
            <a:extLst>
              <a:ext uri="{FF2B5EF4-FFF2-40B4-BE49-F238E27FC236}">
                <a16:creationId xmlns:a16="http://schemas.microsoft.com/office/drawing/2014/main" id="{56E0236B-AA19-47E0-8BA0-342BD8E2B2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3967" y="152985"/>
            <a:ext cx="1428697" cy="348463"/>
          </a:xfrm>
          <a:prstGeom prst="rect">
            <a:avLst/>
          </a:prstGeom>
        </p:spPr>
      </p:pic>
      <p:sp>
        <p:nvSpPr>
          <p:cNvPr id="53" name="箭號: 五邊形 52">
            <a:extLst>
              <a:ext uri="{FF2B5EF4-FFF2-40B4-BE49-F238E27FC236}">
                <a16:creationId xmlns:a16="http://schemas.microsoft.com/office/drawing/2014/main" id="{DFC704F8-A1B0-48D4-9978-C6AEB50A6C34}"/>
              </a:ext>
            </a:extLst>
          </p:cNvPr>
          <p:cNvSpPr/>
          <p:nvPr/>
        </p:nvSpPr>
        <p:spPr>
          <a:xfrm>
            <a:off x="0" y="12386"/>
            <a:ext cx="612742" cy="431182"/>
          </a:xfrm>
          <a:prstGeom prst="homePlate">
            <a:avLst/>
          </a:prstGeom>
          <a:gradFill flip="none" rotWithShape="1">
            <a:gsLst>
              <a:gs pos="100000">
                <a:schemeClr val="bg1"/>
              </a:gs>
              <a:gs pos="0">
                <a:schemeClr val="accent5">
                  <a:lumMod val="20000"/>
                  <a:lumOff val="80000"/>
                </a:schemeClr>
              </a:gs>
              <a:gs pos="100000">
                <a:schemeClr val="accent5">
                  <a:lumMod val="20000"/>
                  <a:lumOff val="80000"/>
                  <a:shade val="67500"/>
                  <a:satMod val="115000"/>
                </a:schemeClr>
              </a:gs>
              <a:gs pos="100000">
                <a:schemeClr val="accent5">
                  <a:lumMod val="20000"/>
                  <a:lumOff val="80000"/>
                  <a:shade val="100000"/>
                  <a:satMod val="115000"/>
                </a:schemeClr>
              </a:gs>
            </a:gsLst>
            <a:path path="circle">
              <a:fillToRect t="100000" r="100000"/>
            </a:path>
            <a:tileRect l="-100000" b="-100000"/>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肆</a:t>
            </a:r>
          </a:p>
        </p:txBody>
      </p:sp>
    </p:spTree>
    <p:extLst>
      <p:ext uri="{BB962C8B-B14F-4D97-AF65-F5344CB8AC3E}">
        <p14:creationId xmlns:p14="http://schemas.microsoft.com/office/powerpoint/2010/main" val="119565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號: 向右 2">
            <a:extLst>
              <a:ext uri="{FF2B5EF4-FFF2-40B4-BE49-F238E27FC236}">
                <a16:creationId xmlns:a16="http://schemas.microsoft.com/office/drawing/2014/main" id="{750F085C-92F5-4869-8EC7-63C7CB1CB942}"/>
              </a:ext>
            </a:extLst>
          </p:cNvPr>
          <p:cNvSpPr/>
          <p:nvPr/>
        </p:nvSpPr>
        <p:spPr>
          <a:xfrm>
            <a:off x="670131" y="2464267"/>
            <a:ext cx="11299509" cy="2792012"/>
          </a:xfrm>
          <a:prstGeom prst="rightArrow">
            <a:avLst>
              <a:gd name="adj1" fmla="val 50000"/>
              <a:gd name="adj2" fmla="val 44282"/>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10800000" scaled="1"/>
            <a:tileRect/>
          </a:gradFill>
          <a:ln w="12700" cap="flat" cmpd="sng" algn="ctr">
            <a:noFill/>
            <a:prstDash val="solid"/>
            <a:miter lim="800000"/>
          </a:ln>
          <a:effectLst/>
        </p:spPr>
        <p:txBody>
          <a:bodyPr rtlCol="0" anchor="ctr"/>
          <a:lstStyle/>
          <a:p>
            <a:pPr algn="ctr" defTabSz="914377"/>
            <a:endParaRPr lang="zh-TW" altLang="en-US" sz="1800" kern="0">
              <a:solidFill>
                <a:prstClr val="white"/>
              </a:solidFill>
              <a:latin typeface="Times New Roman" panose="02020603050405020304" pitchFamily="18" charset="0"/>
              <a:ea typeface="微軟正黑體"/>
              <a:cs typeface="Times New Roman" panose="02020603050405020304" pitchFamily="18" charset="0"/>
            </a:endParaRPr>
          </a:p>
        </p:txBody>
      </p:sp>
      <p:pic>
        <p:nvPicPr>
          <p:cNvPr id="50" name="圖形 1">
            <a:extLst>
              <a:ext uri="{FF2B5EF4-FFF2-40B4-BE49-F238E27FC236}">
                <a16:creationId xmlns:a16="http://schemas.microsoft.com/office/drawing/2014/main" id="{251D6B37-572B-4DDA-9AA8-C846101075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3967" y="152985"/>
            <a:ext cx="1428697" cy="348463"/>
          </a:xfrm>
          <a:prstGeom prst="rect">
            <a:avLst/>
          </a:prstGeom>
        </p:spPr>
      </p:pic>
      <p:sp>
        <p:nvSpPr>
          <p:cNvPr id="8" name="文字方塊 7">
            <a:extLst>
              <a:ext uri="{FF2B5EF4-FFF2-40B4-BE49-F238E27FC236}">
                <a16:creationId xmlns:a16="http://schemas.microsoft.com/office/drawing/2014/main" id="{5E73944A-67DC-445E-82E3-D02C9038C69F}"/>
              </a:ext>
            </a:extLst>
          </p:cNvPr>
          <p:cNvSpPr txBox="1"/>
          <p:nvPr/>
        </p:nvSpPr>
        <p:spPr>
          <a:xfrm>
            <a:off x="1611598" y="1450723"/>
            <a:ext cx="9153812" cy="913070"/>
          </a:xfrm>
          <a:prstGeom prst="rect">
            <a:avLst/>
          </a:prstGeom>
        </p:spPr>
        <p:txBody>
          <a:bodyPr wrap="square">
            <a:spAutoFit/>
          </a:bodyPr>
          <a:lstStyle>
            <a:defPPr>
              <a:defRPr lang="zh-TW"/>
            </a:defPPr>
            <a:lvl1pPr marL="612775" indent="-342900">
              <a:lnSpc>
                <a:spcPts val="3200"/>
              </a:lnSpc>
              <a:spcAft>
                <a:spcPts val="600"/>
              </a:spcAft>
              <a:buFont typeface="Wingdings" panose="05000000000000000000" pitchFamily="2" charset="2"/>
              <a:buChar char="Ø"/>
              <a:defRPr sz="2000" b="1" kern="100">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354013" indent="-354013">
              <a:spcAft>
                <a:spcPts val="800"/>
              </a:spcAft>
            </a:pPr>
            <a:r>
              <a:rPr lang="zh-TW" altLang="en-US" sz="2400" dirty="0"/>
              <a:t>為規劃</a:t>
            </a:r>
            <a:r>
              <a:rPr lang="zh-TW" altLang="en-US" sz="24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臺版</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CBAM</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試申報制度</a:t>
            </a:r>
            <a:r>
              <a:rPr lang="zh-TW" altLang="en-US" sz="2400" dirty="0">
                <a:solidFill>
                  <a:srgbClr val="0E81B3"/>
                </a:solidFill>
              </a:rPr>
              <a:t>」，</a:t>
            </a:r>
            <a:r>
              <a:rPr lang="zh-TW" altLang="en-US" sz="2400" dirty="0"/>
              <a:t> 以申報對象、申報產品、計算方式及申報方式等</a:t>
            </a:r>
            <a:r>
              <a:rPr lang="en-US" altLang="zh-TW" sz="2400" dirty="0"/>
              <a:t>4</a:t>
            </a:r>
            <a:r>
              <a:rPr lang="zh-TW" altLang="en-US" sz="2400" dirty="0"/>
              <a:t>個面向展開規劃。</a:t>
            </a:r>
          </a:p>
        </p:txBody>
      </p:sp>
      <p:grpSp>
        <p:nvGrpSpPr>
          <p:cNvPr id="9" name="群組 8">
            <a:extLst>
              <a:ext uri="{FF2B5EF4-FFF2-40B4-BE49-F238E27FC236}">
                <a16:creationId xmlns:a16="http://schemas.microsoft.com/office/drawing/2014/main" id="{ED6C6642-F6CE-4710-919A-851DCD543EAB}"/>
              </a:ext>
            </a:extLst>
          </p:cNvPr>
          <p:cNvGrpSpPr/>
          <p:nvPr/>
        </p:nvGrpSpPr>
        <p:grpSpPr>
          <a:xfrm>
            <a:off x="1032301" y="3351968"/>
            <a:ext cx="10170820" cy="1021330"/>
            <a:chOff x="1010762" y="4513323"/>
            <a:chExt cx="10170820" cy="1021330"/>
          </a:xfrm>
          <a:solidFill>
            <a:schemeClr val="bg2">
              <a:lumMod val="25000"/>
            </a:schemeClr>
          </a:solidFill>
        </p:grpSpPr>
        <p:grpSp>
          <p:nvGrpSpPr>
            <p:cNvPr id="10" name="群組 9">
              <a:extLst>
                <a:ext uri="{FF2B5EF4-FFF2-40B4-BE49-F238E27FC236}">
                  <a16:creationId xmlns:a16="http://schemas.microsoft.com/office/drawing/2014/main" id="{435E8FD2-E059-490E-A36D-0D89E6457B13}"/>
                </a:ext>
              </a:extLst>
            </p:cNvPr>
            <p:cNvGrpSpPr/>
            <p:nvPr/>
          </p:nvGrpSpPr>
          <p:grpSpPr>
            <a:xfrm>
              <a:off x="1010762" y="4546753"/>
              <a:ext cx="1723697" cy="977462"/>
              <a:chOff x="924485" y="2101936"/>
              <a:chExt cx="1723697" cy="977462"/>
            </a:xfrm>
            <a:grpFill/>
          </p:grpSpPr>
          <p:sp>
            <p:nvSpPr>
              <p:cNvPr id="29" name="矩形: 圓角 16">
                <a:extLst>
                  <a:ext uri="{FF2B5EF4-FFF2-40B4-BE49-F238E27FC236}">
                    <a16:creationId xmlns:a16="http://schemas.microsoft.com/office/drawing/2014/main" id="{24CA9500-2154-4B1E-967D-925C78CFA405}"/>
                  </a:ext>
                </a:extLst>
              </p:cNvPr>
              <p:cNvSpPr/>
              <p:nvPr/>
            </p:nvSpPr>
            <p:spPr>
              <a:xfrm>
                <a:off x="924485" y="2101936"/>
                <a:ext cx="1723697" cy="97746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6F41B425-EE34-431C-B968-F2FA06767ED3}"/>
                  </a:ext>
                </a:extLst>
              </p:cNvPr>
              <p:cNvSpPr txBox="1"/>
              <p:nvPr/>
            </p:nvSpPr>
            <p:spPr>
              <a:xfrm>
                <a:off x="1018654" y="2380710"/>
                <a:ext cx="1535360" cy="461665"/>
              </a:xfrm>
              <a:prstGeom prst="rect">
                <a:avLst/>
              </a:prstGeom>
              <a:grp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申報對象</a:t>
                </a:r>
              </a:p>
            </p:txBody>
          </p:sp>
        </p:grpSp>
        <p:grpSp>
          <p:nvGrpSpPr>
            <p:cNvPr id="11" name="群組 10">
              <a:extLst>
                <a:ext uri="{FF2B5EF4-FFF2-40B4-BE49-F238E27FC236}">
                  <a16:creationId xmlns:a16="http://schemas.microsoft.com/office/drawing/2014/main" id="{109C6D02-017A-4DF3-8270-849F9D6B5212}"/>
                </a:ext>
              </a:extLst>
            </p:cNvPr>
            <p:cNvGrpSpPr/>
            <p:nvPr/>
          </p:nvGrpSpPr>
          <p:grpSpPr>
            <a:xfrm>
              <a:off x="3864321" y="4557191"/>
              <a:ext cx="1723697" cy="977462"/>
              <a:chOff x="924485" y="2112374"/>
              <a:chExt cx="1723697" cy="977462"/>
            </a:xfrm>
            <a:grpFill/>
          </p:grpSpPr>
          <p:sp>
            <p:nvSpPr>
              <p:cNvPr id="27" name="矩形: 圓角 19">
                <a:extLst>
                  <a:ext uri="{FF2B5EF4-FFF2-40B4-BE49-F238E27FC236}">
                    <a16:creationId xmlns:a16="http://schemas.microsoft.com/office/drawing/2014/main" id="{63DC2577-EB61-4EE9-8D61-E38076B2172C}"/>
                  </a:ext>
                </a:extLst>
              </p:cNvPr>
              <p:cNvSpPr/>
              <p:nvPr/>
            </p:nvSpPr>
            <p:spPr>
              <a:xfrm>
                <a:off x="924485" y="2112374"/>
                <a:ext cx="1723697" cy="97746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08EF9B30-C76A-4F8D-9CC2-C0CB79C3C138}"/>
                  </a:ext>
                </a:extLst>
              </p:cNvPr>
              <p:cNvSpPr txBox="1"/>
              <p:nvPr/>
            </p:nvSpPr>
            <p:spPr>
              <a:xfrm>
                <a:off x="1018654" y="2380710"/>
                <a:ext cx="1535360" cy="461665"/>
              </a:xfrm>
              <a:prstGeom prst="rect">
                <a:avLst/>
              </a:prstGeom>
              <a:grp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申報產品</a:t>
                </a:r>
              </a:p>
            </p:txBody>
          </p:sp>
        </p:grpSp>
        <p:grpSp>
          <p:nvGrpSpPr>
            <p:cNvPr id="12" name="群組 11">
              <a:extLst>
                <a:ext uri="{FF2B5EF4-FFF2-40B4-BE49-F238E27FC236}">
                  <a16:creationId xmlns:a16="http://schemas.microsoft.com/office/drawing/2014/main" id="{E9305033-A4E6-410A-BCB0-F82BC3EA7E16}"/>
                </a:ext>
              </a:extLst>
            </p:cNvPr>
            <p:cNvGrpSpPr/>
            <p:nvPr/>
          </p:nvGrpSpPr>
          <p:grpSpPr>
            <a:xfrm>
              <a:off x="6717880" y="4557191"/>
              <a:ext cx="1723697" cy="977462"/>
              <a:chOff x="924485" y="2112374"/>
              <a:chExt cx="1723697" cy="977462"/>
            </a:xfrm>
            <a:grpFill/>
          </p:grpSpPr>
          <p:sp>
            <p:nvSpPr>
              <p:cNvPr id="25" name="矩形: 圓角 22">
                <a:extLst>
                  <a:ext uri="{FF2B5EF4-FFF2-40B4-BE49-F238E27FC236}">
                    <a16:creationId xmlns:a16="http://schemas.microsoft.com/office/drawing/2014/main" id="{3A7B649D-38C8-4C57-8AF2-419415AC3271}"/>
                  </a:ext>
                </a:extLst>
              </p:cNvPr>
              <p:cNvSpPr/>
              <p:nvPr/>
            </p:nvSpPr>
            <p:spPr>
              <a:xfrm>
                <a:off x="924485" y="2112374"/>
                <a:ext cx="1723697" cy="97746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DD321E79-DE12-47A2-9A18-2C297D1BB312}"/>
                  </a:ext>
                </a:extLst>
              </p:cNvPr>
              <p:cNvSpPr txBox="1"/>
              <p:nvPr/>
            </p:nvSpPr>
            <p:spPr>
              <a:xfrm>
                <a:off x="1018654" y="2380710"/>
                <a:ext cx="1535360" cy="461665"/>
              </a:xfrm>
              <a:prstGeom prst="rect">
                <a:avLst/>
              </a:prstGeom>
              <a:grp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計算方式</a:t>
                </a:r>
              </a:p>
            </p:txBody>
          </p:sp>
        </p:grpSp>
        <p:grpSp>
          <p:nvGrpSpPr>
            <p:cNvPr id="13" name="群組 12">
              <a:extLst>
                <a:ext uri="{FF2B5EF4-FFF2-40B4-BE49-F238E27FC236}">
                  <a16:creationId xmlns:a16="http://schemas.microsoft.com/office/drawing/2014/main" id="{95971F86-F8EF-4602-8903-06F290AA2AF7}"/>
                </a:ext>
              </a:extLst>
            </p:cNvPr>
            <p:cNvGrpSpPr/>
            <p:nvPr/>
          </p:nvGrpSpPr>
          <p:grpSpPr>
            <a:xfrm>
              <a:off x="9457885" y="4513323"/>
              <a:ext cx="1723697" cy="977462"/>
              <a:chOff x="924485" y="2112374"/>
              <a:chExt cx="1723697" cy="977462"/>
            </a:xfrm>
            <a:grpFill/>
          </p:grpSpPr>
          <p:sp>
            <p:nvSpPr>
              <p:cNvPr id="23" name="矩形: 圓角 25">
                <a:extLst>
                  <a:ext uri="{FF2B5EF4-FFF2-40B4-BE49-F238E27FC236}">
                    <a16:creationId xmlns:a16="http://schemas.microsoft.com/office/drawing/2014/main" id="{8F38ECB0-36F8-408F-A189-F76EC7866352}"/>
                  </a:ext>
                </a:extLst>
              </p:cNvPr>
              <p:cNvSpPr/>
              <p:nvPr/>
            </p:nvSpPr>
            <p:spPr>
              <a:xfrm>
                <a:off x="924485" y="2112374"/>
                <a:ext cx="1723697" cy="97746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7DEE15CD-5B44-4633-A4D7-A9CEDF42AC27}"/>
                  </a:ext>
                </a:extLst>
              </p:cNvPr>
              <p:cNvSpPr txBox="1"/>
              <p:nvPr/>
            </p:nvSpPr>
            <p:spPr>
              <a:xfrm>
                <a:off x="1018654" y="2380710"/>
                <a:ext cx="1535360" cy="461665"/>
              </a:xfrm>
              <a:prstGeom prst="rect">
                <a:avLst/>
              </a:prstGeom>
              <a:grpFill/>
            </p:spPr>
            <p:txBody>
              <a:bodyPr wrap="square" rtlCol="0">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申報方式</a:t>
                </a:r>
              </a:p>
            </p:txBody>
          </p:sp>
        </p:grpSp>
        <p:sp>
          <p:nvSpPr>
            <p:cNvPr id="20" name="箭號: 向右 4">
              <a:extLst>
                <a:ext uri="{FF2B5EF4-FFF2-40B4-BE49-F238E27FC236}">
                  <a16:creationId xmlns:a16="http://schemas.microsoft.com/office/drawing/2014/main" id="{004D728E-6DCD-4B2A-98CC-C7A8A201A878}"/>
                </a:ext>
              </a:extLst>
            </p:cNvPr>
            <p:cNvSpPr txBox="1"/>
            <p:nvPr/>
          </p:nvSpPr>
          <p:spPr>
            <a:xfrm>
              <a:off x="5872231" y="4912514"/>
              <a:ext cx="430955" cy="2609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dirty="0"/>
            </a:p>
          </p:txBody>
        </p:sp>
        <p:sp>
          <p:nvSpPr>
            <p:cNvPr id="18" name="箭號: 向右 4">
              <a:extLst>
                <a:ext uri="{FF2B5EF4-FFF2-40B4-BE49-F238E27FC236}">
                  <a16:creationId xmlns:a16="http://schemas.microsoft.com/office/drawing/2014/main" id="{40FCA7AC-941A-4A90-8830-EB68099C0EE1}"/>
                </a:ext>
              </a:extLst>
            </p:cNvPr>
            <p:cNvSpPr txBox="1"/>
            <p:nvPr/>
          </p:nvSpPr>
          <p:spPr>
            <a:xfrm>
              <a:off x="8742253" y="4882011"/>
              <a:ext cx="430955" cy="2609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p:txBody>
        </p:sp>
      </p:grpSp>
      <p:sp>
        <p:nvSpPr>
          <p:cNvPr id="35" name="矩形 34">
            <a:extLst>
              <a:ext uri="{FF2B5EF4-FFF2-40B4-BE49-F238E27FC236}">
                <a16:creationId xmlns:a16="http://schemas.microsoft.com/office/drawing/2014/main" id="{D8721273-04B8-40ED-957F-1AA769EB9F78}"/>
              </a:ext>
            </a:extLst>
          </p:cNvPr>
          <p:cNvSpPr/>
          <p:nvPr/>
        </p:nvSpPr>
        <p:spPr>
          <a:xfrm>
            <a:off x="825956" y="4611231"/>
            <a:ext cx="2136386" cy="1836400"/>
          </a:xfrm>
          <a:prstGeom prst="rect">
            <a:avLst/>
          </a:prstGeom>
        </p:spPr>
        <p:txBody>
          <a:bodyPr wrap="square">
            <a:spAutoFit/>
          </a:bodyPr>
          <a:lstStyle/>
          <a:p>
            <a:pPr marL="180975" indent="-180975">
              <a:lnSpc>
                <a:spcPts val="2600"/>
              </a:lnSpc>
              <a:spcAft>
                <a:spcPts val="600"/>
              </a:spcAft>
              <a:buFont typeface="Arial" panose="020B0604020202020204" pitchFamily="34" charset="0"/>
              <a:buChar char="•"/>
            </a:pP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進口</a:t>
            </a: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應申報產品項目</a:t>
            </a: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進口商</a:t>
            </a: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經授權的申報人</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975" indent="-180975">
              <a:lnSpc>
                <a:spcPts val="2600"/>
              </a:lnSpc>
              <a:spcAft>
                <a:spcPts val="600"/>
              </a:spcAft>
              <a:buFont typeface="Arial" panose="020B0604020202020204" pitchFamily="34" charset="0"/>
              <a:buChar char="•"/>
            </a:pP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國內生產應申報產品項目製造商</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6" name="矩形 35">
            <a:extLst>
              <a:ext uri="{FF2B5EF4-FFF2-40B4-BE49-F238E27FC236}">
                <a16:creationId xmlns:a16="http://schemas.microsoft.com/office/drawing/2014/main" id="{35103E89-F950-4DC8-8D5B-EC1DEC754990}"/>
              </a:ext>
            </a:extLst>
          </p:cNvPr>
          <p:cNvSpPr/>
          <p:nvPr/>
        </p:nvSpPr>
        <p:spPr>
          <a:xfrm>
            <a:off x="3685486" y="4496409"/>
            <a:ext cx="2287385" cy="2246769"/>
          </a:xfrm>
          <a:prstGeom prst="rect">
            <a:avLst/>
          </a:prstGeom>
        </p:spPr>
        <p:txBody>
          <a:bodyPr wrap="square">
            <a:spAutoFit/>
          </a:bodyPr>
          <a:lstStyle/>
          <a:p>
            <a:pPr marL="180975" indent="-180975">
              <a:lnSpc>
                <a:spcPts val="2600"/>
              </a:lnSpc>
              <a:spcAft>
                <a:spcPts val="600"/>
              </a:spcAft>
              <a:buFont typeface="Arial" panose="020B0604020202020204" pitchFamily="34" charset="0"/>
              <a:buChar char="•"/>
            </a:pP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優先納管排放量大之業別</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975" indent="-180975">
              <a:lnSpc>
                <a:spcPts val="2600"/>
              </a:lnSpc>
              <a:spcAft>
                <a:spcPts val="600"/>
              </a:spcAft>
              <a:buFont typeface="Arial" panose="020B0604020202020204" pitchFamily="34" charset="0"/>
              <a:buChar char="•"/>
            </a:pP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分階段納管</a:t>
            </a:r>
          </a:p>
          <a:p>
            <a:pPr marL="180975" indent="-180975">
              <a:lnSpc>
                <a:spcPts val="2600"/>
              </a:lnSpc>
              <a:spcAft>
                <a:spcPts val="600"/>
              </a:spcAft>
              <a:buFont typeface="Arial" panose="020B0604020202020204" pitchFamily="34" charset="0"/>
              <a:buChar char="•"/>
            </a:pP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碳費收費對象所          生產同類及其完整價值鏈產品項</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7" name="矩形 36">
            <a:extLst>
              <a:ext uri="{FF2B5EF4-FFF2-40B4-BE49-F238E27FC236}">
                <a16:creationId xmlns:a16="http://schemas.microsoft.com/office/drawing/2014/main" id="{7EFE4B33-90CE-494C-8125-0CD74C282C6E}"/>
              </a:ext>
            </a:extLst>
          </p:cNvPr>
          <p:cNvSpPr/>
          <p:nvPr/>
        </p:nvSpPr>
        <p:spPr>
          <a:xfrm>
            <a:off x="6584649" y="4642008"/>
            <a:ext cx="2127546" cy="1092607"/>
          </a:xfrm>
          <a:prstGeom prst="rect">
            <a:avLst/>
          </a:prstGeom>
        </p:spPr>
        <p:txBody>
          <a:bodyPr wrap="square">
            <a:spAutoFit/>
          </a:bodyPr>
          <a:lstStyle/>
          <a:p>
            <a:pPr marL="180975" indent="-180975">
              <a:lnSpc>
                <a:spcPts val="2600"/>
              </a:lnSpc>
              <a:spcAft>
                <a:spcPts val="600"/>
              </a:spcAft>
              <a:buFont typeface="Arial" panose="020B0604020202020204" pitchFamily="34" charset="0"/>
              <a:buChar char="•"/>
            </a:pP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以歐盟</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CBAM</a:t>
            </a: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之計算方式為依據進行簡化</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8" name="矩形 37">
            <a:extLst>
              <a:ext uri="{FF2B5EF4-FFF2-40B4-BE49-F238E27FC236}">
                <a16:creationId xmlns:a16="http://schemas.microsoft.com/office/drawing/2014/main" id="{AAF12381-43E0-44E8-B2A8-F0C0813F675B}"/>
              </a:ext>
            </a:extLst>
          </p:cNvPr>
          <p:cNvSpPr/>
          <p:nvPr/>
        </p:nvSpPr>
        <p:spPr>
          <a:xfrm>
            <a:off x="9210572" y="4602066"/>
            <a:ext cx="2261400" cy="1472583"/>
          </a:xfrm>
          <a:prstGeom prst="rect">
            <a:avLst/>
          </a:prstGeom>
        </p:spPr>
        <p:txBody>
          <a:bodyPr wrap="square">
            <a:spAutoFit/>
          </a:bodyPr>
          <a:lstStyle/>
          <a:p>
            <a:pPr marL="180975" indent="-180975">
              <a:lnSpc>
                <a:spcPts val="2600"/>
              </a:lnSpc>
              <a:spcAft>
                <a:spcPts val="600"/>
              </a:spcAft>
              <a:buFont typeface="Arial" panose="020B0604020202020204" pitchFamily="34" charset="0"/>
              <a:buChar char="•"/>
            </a:pP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訂定試申報程序、試申報期程</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975" indent="-180975">
              <a:lnSpc>
                <a:spcPts val="2600"/>
              </a:lnSpc>
              <a:spcAft>
                <a:spcPts val="600"/>
              </a:spcAft>
              <a:buFont typeface="Arial" panose="020B0604020202020204" pitchFamily="34" charset="0"/>
              <a:buChar char="•"/>
            </a:pPr>
            <a:r>
              <a:rPr lang="zh-TW" altLang="en-US"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建立試申報模板及編撰試申報指引</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1" name="標題 1">
            <a:extLst>
              <a:ext uri="{FF2B5EF4-FFF2-40B4-BE49-F238E27FC236}">
                <a16:creationId xmlns:a16="http://schemas.microsoft.com/office/drawing/2014/main" id="{77AEF684-E2DB-4C83-9167-511B355E23E0}"/>
              </a:ext>
            </a:extLst>
          </p:cNvPr>
          <p:cNvSpPr txBox="1">
            <a:spLocks/>
          </p:cNvSpPr>
          <p:nvPr/>
        </p:nvSpPr>
        <p:spPr>
          <a:xfrm>
            <a:off x="612742" y="481177"/>
            <a:ext cx="10453691" cy="757130"/>
          </a:xfrm>
          <a:prstGeom prst="rect">
            <a:avLst/>
          </a:prstGeo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fontAlgn="base">
              <a:lnSpc>
                <a:spcPct val="90000"/>
              </a:lnSpc>
              <a:spcBef>
                <a:spcPct val="0"/>
              </a:spcBef>
              <a:spcAft>
                <a:spcPct val="0"/>
              </a:spcAft>
              <a:buNone/>
              <a:defRPr sz="5400" b="1" spc="50">
                <a:ln w="11430"/>
                <a:solidFill>
                  <a:srgbClr val="005C44"/>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defRPr>
            </a:lvl1pPr>
          </a:lstStyle>
          <a:p>
            <a:r>
              <a:rPr lang="zh-TW" altLang="en-US" sz="4800" dirty="0">
                <a:solidFill>
                  <a:schemeClr val="tx1"/>
                </a:solidFill>
              </a:rPr>
              <a:t>臺版</a:t>
            </a:r>
            <a:r>
              <a:rPr lang="en-US" altLang="zh-TW" sz="4800" dirty="0">
                <a:solidFill>
                  <a:schemeClr val="tx1"/>
                </a:solidFill>
              </a:rPr>
              <a:t>CBAM</a:t>
            </a:r>
            <a:r>
              <a:rPr lang="zh-TW" altLang="en-US" sz="4800" dirty="0">
                <a:solidFill>
                  <a:schemeClr val="tx1"/>
                </a:solidFill>
              </a:rPr>
              <a:t>試申報制度規劃</a:t>
            </a:r>
          </a:p>
        </p:txBody>
      </p:sp>
      <p:sp>
        <p:nvSpPr>
          <p:cNvPr id="32" name="文字方塊 31">
            <a:extLst>
              <a:ext uri="{FF2B5EF4-FFF2-40B4-BE49-F238E27FC236}">
                <a16:creationId xmlns:a16="http://schemas.microsoft.com/office/drawing/2014/main" id="{293E0D22-8569-4D44-BE41-39617820A695}"/>
              </a:ext>
            </a:extLst>
          </p:cNvPr>
          <p:cNvSpPr txBox="1"/>
          <p:nvPr/>
        </p:nvSpPr>
        <p:spPr>
          <a:xfrm>
            <a:off x="3823231" y="2766306"/>
            <a:ext cx="1760380" cy="400110"/>
          </a:xfrm>
          <a:prstGeom prst="rect">
            <a:avLst/>
          </a:prstGeom>
          <a:noFill/>
        </p:spPr>
        <p:txBody>
          <a:bodyPr wrap="square" rtlCol="0">
            <a:spAutoFit/>
          </a:bodyPr>
          <a:lstStyle/>
          <a:p>
            <a:pPr algn="ctr"/>
            <a:r>
              <a:rPr lang="en-US" altLang="zh-TW" sz="2000" b="1" dirty="0">
                <a:solidFill>
                  <a:srgbClr val="000099"/>
                </a:solidFill>
                <a:latin typeface="微軟正黑體" panose="020B0604030504040204" pitchFamily="34" charset="-120"/>
                <a:ea typeface="微軟正黑體" panose="020B0604030504040204" pitchFamily="34" charset="-120"/>
              </a:rPr>
              <a:t>10</a:t>
            </a:r>
            <a:r>
              <a:rPr lang="zh-TW" altLang="en-US" sz="2000" b="1" dirty="0">
                <a:solidFill>
                  <a:srgbClr val="000099"/>
                </a:solidFill>
                <a:latin typeface="微軟正黑體" panose="020B0604030504040204" pitchFamily="34" charset="-120"/>
                <a:ea typeface="微軟正黑體" panose="020B0604030504040204" pitchFamily="34" charset="-120"/>
              </a:rPr>
              <a:t>月底前確認</a:t>
            </a:r>
          </a:p>
        </p:txBody>
      </p:sp>
      <p:sp>
        <p:nvSpPr>
          <p:cNvPr id="33" name="文字方塊 32">
            <a:extLst>
              <a:ext uri="{FF2B5EF4-FFF2-40B4-BE49-F238E27FC236}">
                <a16:creationId xmlns:a16="http://schemas.microsoft.com/office/drawing/2014/main" id="{306CF06F-0C25-479E-B050-72B5609534C2}"/>
              </a:ext>
            </a:extLst>
          </p:cNvPr>
          <p:cNvSpPr txBox="1"/>
          <p:nvPr/>
        </p:nvSpPr>
        <p:spPr>
          <a:xfrm>
            <a:off x="1029878" y="2650272"/>
            <a:ext cx="1723697" cy="707886"/>
          </a:xfrm>
          <a:prstGeom prst="rect">
            <a:avLst/>
          </a:prstGeom>
          <a:noFill/>
        </p:spPr>
        <p:txBody>
          <a:bodyPr wrap="square" rtlCol="0">
            <a:spAutoFit/>
          </a:bodyPr>
          <a:lstStyle/>
          <a:p>
            <a:pPr algn="ctr"/>
            <a:r>
              <a:rPr lang="en-US" altLang="zh-TW" sz="2000" b="1" dirty="0">
                <a:solidFill>
                  <a:srgbClr val="000099"/>
                </a:solidFill>
                <a:latin typeface="微軟正黑體" panose="020B0604030504040204" pitchFamily="34" charset="-120"/>
                <a:ea typeface="微軟正黑體" panose="020B0604030504040204" pitchFamily="34" charset="-120"/>
              </a:rPr>
              <a:t>114</a:t>
            </a:r>
            <a:r>
              <a:rPr lang="zh-TW" altLang="en-US" sz="2000" b="1" dirty="0">
                <a:solidFill>
                  <a:srgbClr val="000099"/>
                </a:solidFill>
                <a:latin typeface="微軟正黑體" panose="020B0604030504040204" pitchFamily="34" charset="-120"/>
                <a:ea typeface="微軟正黑體" panose="020B0604030504040204" pitchFamily="34" charset="-120"/>
              </a:rPr>
              <a:t>年</a:t>
            </a:r>
            <a:r>
              <a:rPr lang="en-US" altLang="zh-TW" sz="2000" b="1" dirty="0">
                <a:solidFill>
                  <a:srgbClr val="000099"/>
                </a:solidFill>
                <a:latin typeface="微軟正黑體" panose="020B0604030504040204" pitchFamily="34" charset="-120"/>
                <a:ea typeface="微軟正黑體" panose="020B0604030504040204" pitchFamily="34" charset="-120"/>
              </a:rPr>
              <a:t>9</a:t>
            </a:r>
            <a:r>
              <a:rPr lang="zh-TW" altLang="en-US" sz="2000" b="1" dirty="0">
                <a:solidFill>
                  <a:srgbClr val="000099"/>
                </a:solidFill>
                <a:latin typeface="微軟正黑體" panose="020B0604030504040204" pitchFamily="34" charset="-120"/>
                <a:ea typeface="微軟正黑體" panose="020B0604030504040204" pitchFamily="34" charset="-120"/>
              </a:rPr>
              <a:t>月底前訂定</a:t>
            </a:r>
          </a:p>
        </p:txBody>
      </p:sp>
      <p:sp>
        <p:nvSpPr>
          <p:cNvPr id="39" name="文字方塊 38">
            <a:extLst>
              <a:ext uri="{FF2B5EF4-FFF2-40B4-BE49-F238E27FC236}">
                <a16:creationId xmlns:a16="http://schemas.microsoft.com/office/drawing/2014/main" id="{B693C4DD-E92E-4DFA-8A41-C98C2B9C0DFF}"/>
              </a:ext>
            </a:extLst>
          </p:cNvPr>
          <p:cNvSpPr txBox="1"/>
          <p:nvPr/>
        </p:nvSpPr>
        <p:spPr>
          <a:xfrm>
            <a:off x="6770734" y="2469711"/>
            <a:ext cx="1760380" cy="707886"/>
          </a:xfrm>
          <a:prstGeom prst="rect">
            <a:avLst/>
          </a:prstGeom>
          <a:noFill/>
        </p:spPr>
        <p:txBody>
          <a:bodyPr wrap="square" rtlCol="0">
            <a:spAutoFit/>
          </a:bodyPr>
          <a:lstStyle/>
          <a:p>
            <a:pPr algn="ctr"/>
            <a:r>
              <a:rPr lang="en-US" altLang="zh-TW" sz="2000" b="1" dirty="0">
                <a:solidFill>
                  <a:srgbClr val="000099"/>
                </a:solidFill>
                <a:latin typeface="微軟正黑體" panose="020B0604030504040204" pitchFamily="34" charset="-120"/>
                <a:ea typeface="微軟正黑體" panose="020B0604030504040204" pitchFamily="34" charset="-120"/>
              </a:rPr>
              <a:t>10</a:t>
            </a:r>
            <a:r>
              <a:rPr lang="zh-TW" altLang="en-US" sz="2000" b="1" dirty="0">
                <a:solidFill>
                  <a:srgbClr val="000099"/>
                </a:solidFill>
                <a:latin typeface="微軟正黑體" panose="020B0604030504040204" pitchFamily="34" charset="-120"/>
                <a:ea typeface="微軟正黑體" panose="020B0604030504040204" pitchFamily="34" charset="-120"/>
              </a:rPr>
              <a:t>月提出</a:t>
            </a:r>
            <a:endParaRPr lang="en-US" altLang="zh-TW" sz="2000" b="1" dirty="0">
              <a:solidFill>
                <a:srgbClr val="000099"/>
              </a:solidFill>
              <a:latin typeface="微軟正黑體" panose="020B0604030504040204" pitchFamily="34" charset="-120"/>
              <a:ea typeface="微軟正黑體" panose="020B0604030504040204" pitchFamily="34" charset="-120"/>
            </a:endParaRPr>
          </a:p>
          <a:p>
            <a:pPr algn="ctr"/>
            <a:r>
              <a:rPr lang="en-US" altLang="zh-TW" sz="2000" b="1" dirty="0">
                <a:solidFill>
                  <a:srgbClr val="000099"/>
                </a:solidFill>
                <a:latin typeface="微軟正黑體" panose="020B0604030504040204" pitchFamily="34" charset="-120"/>
                <a:ea typeface="微軟正黑體" panose="020B0604030504040204" pitchFamily="34" charset="-120"/>
              </a:rPr>
              <a:t>11</a:t>
            </a:r>
            <a:r>
              <a:rPr lang="zh-TW" altLang="en-US" sz="2000" b="1" dirty="0">
                <a:solidFill>
                  <a:srgbClr val="000099"/>
                </a:solidFill>
                <a:latin typeface="微軟正黑體" panose="020B0604030504040204" pitchFamily="34" charset="-120"/>
                <a:ea typeface="微軟正黑體" panose="020B0604030504040204" pitchFamily="34" charset="-120"/>
              </a:rPr>
              <a:t>月完成訂定</a:t>
            </a:r>
          </a:p>
        </p:txBody>
      </p:sp>
      <p:sp>
        <p:nvSpPr>
          <p:cNvPr id="40" name="文字方塊 39">
            <a:extLst>
              <a:ext uri="{FF2B5EF4-FFF2-40B4-BE49-F238E27FC236}">
                <a16:creationId xmlns:a16="http://schemas.microsoft.com/office/drawing/2014/main" id="{2889EEE7-0036-4F44-827E-6340C487C019}"/>
              </a:ext>
            </a:extLst>
          </p:cNvPr>
          <p:cNvSpPr txBox="1"/>
          <p:nvPr/>
        </p:nvSpPr>
        <p:spPr>
          <a:xfrm>
            <a:off x="9340885" y="2646197"/>
            <a:ext cx="2008374" cy="400110"/>
          </a:xfrm>
          <a:prstGeom prst="rect">
            <a:avLst/>
          </a:prstGeom>
          <a:noFill/>
        </p:spPr>
        <p:txBody>
          <a:bodyPr wrap="square" rtlCol="0">
            <a:spAutoFit/>
          </a:bodyPr>
          <a:lstStyle/>
          <a:p>
            <a:pPr algn="ctr"/>
            <a:r>
              <a:rPr lang="en-US" altLang="zh-TW" sz="2000" b="1" dirty="0">
                <a:solidFill>
                  <a:srgbClr val="000099"/>
                </a:solidFill>
                <a:latin typeface="微軟正黑體" panose="020B0604030504040204" pitchFamily="34" charset="-120"/>
                <a:ea typeface="微軟正黑體" panose="020B0604030504040204" pitchFamily="34" charset="-120"/>
              </a:rPr>
              <a:t>12</a:t>
            </a:r>
            <a:r>
              <a:rPr lang="zh-TW" altLang="en-US" sz="2000" b="1" dirty="0">
                <a:solidFill>
                  <a:srgbClr val="000099"/>
                </a:solidFill>
                <a:latin typeface="微軟正黑體" panose="020B0604030504040204" pitchFamily="34" charset="-120"/>
                <a:ea typeface="微軟正黑體" panose="020B0604030504040204" pitchFamily="34" charset="-120"/>
              </a:rPr>
              <a:t>月底前訂定</a:t>
            </a:r>
          </a:p>
        </p:txBody>
      </p:sp>
      <p:sp>
        <p:nvSpPr>
          <p:cNvPr id="41" name="箭號: 向右 4">
            <a:extLst>
              <a:ext uri="{FF2B5EF4-FFF2-40B4-BE49-F238E27FC236}">
                <a16:creationId xmlns:a16="http://schemas.microsoft.com/office/drawing/2014/main" id="{2BBD5CAF-D8EE-4D14-93F3-074449D94AC1}"/>
              </a:ext>
            </a:extLst>
          </p:cNvPr>
          <p:cNvSpPr txBox="1"/>
          <p:nvPr/>
        </p:nvSpPr>
        <p:spPr>
          <a:xfrm>
            <a:off x="3023104" y="3751159"/>
            <a:ext cx="430955" cy="260960"/>
          </a:xfrm>
          <a:prstGeom prst="rect">
            <a:avLst/>
          </a:prstGeom>
          <a:solidFill>
            <a:schemeClr val="bg2">
              <a:lumMod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dirty="0"/>
          </a:p>
        </p:txBody>
      </p:sp>
      <p:pic>
        <p:nvPicPr>
          <p:cNvPr id="2" name="圖片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133705" y="1496527"/>
            <a:ext cx="1387991" cy="1153071"/>
          </a:xfrm>
          <a:prstGeom prst="rect">
            <a:avLst/>
          </a:prstGeom>
        </p:spPr>
      </p:pic>
      <p:sp>
        <p:nvSpPr>
          <p:cNvPr id="34"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ln>
            <a:noFill/>
          </a:ln>
        </p:spPr>
        <p:txBody>
          <a:bodyPr lIns="0" rIns="0"/>
          <a:lstStyle/>
          <a:p>
            <a:pPr algn="ctr"/>
            <a:fld id="{428429D3-D0E3-4A75-96D4-68BB5A2F4E44}" type="slidenum">
              <a:rPr lang="zh-CN" altLang="en-US" sz="1600" b="1">
                <a:solidFill>
                  <a:schemeClr val="tx1">
                    <a:lumMod val="75000"/>
                    <a:lumOff val="25000"/>
                  </a:schemeClr>
                </a:solidFill>
              </a:rPr>
              <a:pPr algn="ctr"/>
              <a:t>14</a:t>
            </a:fld>
            <a:endParaRPr lang="zh-CN" altLang="en-US" sz="1600" b="1">
              <a:solidFill>
                <a:schemeClr val="tx1">
                  <a:lumMod val="75000"/>
                  <a:lumOff val="25000"/>
                </a:schemeClr>
              </a:solidFill>
            </a:endParaRPr>
          </a:p>
        </p:txBody>
      </p:sp>
      <p:sp>
        <p:nvSpPr>
          <p:cNvPr id="44" name="箭號: 五邊形 43">
            <a:extLst>
              <a:ext uri="{FF2B5EF4-FFF2-40B4-BE49-F238E27FC236}">
                <a16:creationId xmlns:a16="http://schemas.microsoft.com/office/drawing/2014/main" id="{42A86901-56DD-4784-81F7-676CBF080CD1}"/>
              </a:ext>
            </a:extLst>
          </p:cNvPr>
          <p:cNvSpPr/>
          <p:nvPr/>
        </p:nvSpPr>
        <p:spPr>
          <a:xfrm>
            <a:off x="0" y="12386"/>
            <a:ext cx="612742" cy="431182"/>
          </a:xfrm>
          <a:prstGeom prst="homePlate">
            <a:avLst/>
          </a:prstGeom>
          <a:gradFill flip="none" rotWithShape="1">
            <a:gsLst>
              <a:gs pos="100000">
                <a:schemeClr val="bg1"/>
              </a:gs>
              <a:gs pos="0">
                <a:schemeClr val="accent5">
                  <a:lumMod val="20000"/>
                  <a:lumOff val="80000"/>
                </a:schemeClr>
              </a:gs>
              <a:gs pos="100000">
                <a:schemeClr val="accent5">
                  <a:lumMod val="20000"/>
                  <a:lumOff val="80000"/>
                  <a:shade val="67500"/>
                  <a:satMod val="115000"/>
                </a:schemeClr>
              </a:gs>
              <a:gs pos="100000">
                <a:schemeClr val="accent5">
                  <a:lumMod val="20000"/>
                  <a:lumOff val="80000"/>
                  <a:shade val="100000"/>
                  <a:satMod val="115000"/>
                </a:schemeClr>
              </a:gs>
            </a:gsLst>
            <a:path path="circle">
              <a:fillToRect t="100000" r="100000"/>
            </a:path>
            <a:tileRect l="-100000" b="-100000"/>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肆</a:t>
            </a:r>
          </a:p>
        </p:txBody>
      </p:sp>
    </p:spTree>
    <p:extLst>
      <p:ext uri="{BB962C8B-B14F-4D97-AF65-F5344CB8AC3E}">
        <p14:creationId xmlns:p14="http://schemas.microsoft.com/office/powerpoint/2010/main" val="424244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8157" y="496071"/>
            <a:ext cx="10558862" cy="830997"/>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Aft>
                <a:spcPct val="0"/>
              </a:spcAft>
            </a:pP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臺版</a:t>
            </a:r>
            <a:r>
              <a:rPr lang="en-US" altLang="zh-TW"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CBAM</a:t>
            </a: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目前推動進展</a:t>
            </a:r>
          </a:p>
        </p:txBody>
      </p:sp>
      <p:sp>
        <p:nvSpPr>
          <p:cNvPr id="17"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xfrm>
            <a:off x="11544467" y="6499225"/>
            <a:ext cx="431800" cy="358775"/>
          </a:xfrm>
          <a:ln>
            <a:noFill/>
          </a:ln>
        </p:spPr>
        <p:txBody>
          <a:bodyPr lIns="0" rIns="0"/>
          <a:lstStyle/>
          <a:p>
            <a:pPr algn="ctr"/>
            <a:fld id="{428429D3-D0E3-4A75-96D4-68BB5A2F4E44}" type="slidenum">
              <a:rPr lang="zh-CN" altLang="en-US" sz="1600" b="1">
                <a:solidFill>
                  <a:schemeClr val="tx1">
                    <a:lumMod val="75000"/>
                    <a:lumOff val="25000"/>
                  </a:schemeClr>
                </a:solidFill>
              </a:rPr>
              <a:pPr algn="ctr"/>
              <a:t>15</a:t>
            </a:fld>
            <a:endParaRPr lang="zh-CN" altLang="en-US" sz="1600" b="1">
              <a:solidFill>
                <a:schemeClr val="tx1">
                  <a:lumMod val="75000"/>
                  <a:lumOff val="25000"/>
                </a:schemeClr>
              </a:solidFill>
            </a:endParaRPr>
          </a:p>
        </p:txBody>
      </p:sp>
      <p:sp>
        <p:nvSpPr>
          <p:cNvPr id="44" name="Rectangle 1"/>
          <p:cNvSpPr>
            <a:spLocks/>
          </p:cNvSpPr>
          <p:nvPr/>
        </p:nvSpPr>
        <p:spPr bwMode="auto">
          <a:xfrm>
            <a:off x="831773" y="4430055"/>
            <a:ext cx="3837464" cy="2313114"/>
          </a:xfrm>
          <a:prstGeom prst="rect">
            <a:avLst/>
          </a:prstGeom>
          <a:solidFill>
            <a:srgbClr val="4C6062"/>
          </a:solidFill>
          <a:ln w="25400">
            <a:noFill/>
            <a:miter lim="800000"/>
            <a:headEnd/>
            <a:tailEnd/>
          </a:ln>
        </p:spPr>
        <p:txBody>
          <a:bodyPr lIns="0" tIns="0" rIns="0" bIns="0"/>
          <a:lstStyle/>
          <a:p>
            <a:pPr defTabSz="685663" fontAlgn="auto">
              <a:spcBef>
                <a:spcPts val="0"/>
              </a:spcBef>
              <a:spcAft>
                <a:spcPts val="0"/>
              </a:spcAft>
            </a:pPr>
            <a:endParaRPr lang="en-US" sz="1350">
              <a:solidFill>
                <a:srgbClr val="445469"/>
              </a:solidFill>
              <a:latin typeface="Lato Light"/>
              <a:ea typeface="+mn-ea"/>
            </a:endParaRPr>
          </a:p>
        </p:txBody>
      </p:sp>
      <p:sp>
        <p:nvSpPr>
          <p:cNvPr id="45" name="Freeform 2"/>
          <p:cNvSpPr>
            <a:spLocks/>
          </p:cNvSpPr>
          <p:nvPr/>
        </p:nvSpPr>
        <p:spPr bwMode="auto">
          <a:xfrm>
            <a:off x="3673880" y="5488216"/>
            <a:ext cx="342898" cy="54880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405052"/>
          </a:solidFill>
          <a:ln>
            <a:noFill/>
          </a:ln>
        </p:spPr>
        <p:txBody>
          <a:bodyPr lIns="0" tIns="0" rIns="0" bIns="0"/>
          <a:lstStyle/>
          <a:p>
            <a:pPr defTabSz="457223" fontAlgn="auto">
              <a:spcBef>
                <a:spcPts val="0"/>
              </a:spcBef>
              <a:spcAft>
                <a:spcPts val="0"/>
              </a:spcAft>
              <a:defRPr/>
            </a:pPr>
            <a:endParaRPr lang="en-US" sz="1350">
              <a:solidFill>
                <a:srgbClr val="445469"/>
              </a:solidFill>
              <a:latin typeface="Lato Light"/>
              <a:ea typeface="+mn-ea"/>
            </a:endParaRPr>
          </a:p>
        </p:txBody>
      </p:sp>
      <p:sp>
        <p:nvSpPr>
          <p:cNvPr id="46" name="Rectangle 4"/>
          <p:cNvSpPr>
            <a:spLocks/>
          </p:cNvSpPr>
          <p:nvPr/>
        </p:nvSpPr>
        <p:spPr bwMode="auto">
          <a:xfrm>
            <a:off x="3671045" y="4062133"/>
            <a:ext cx="2999933" cy="2473504"/>
          </a:xfrm>
          <a:prstGeom prst="rect">
            <a:avLst/>
          </a:prstGeom>
          <a:solidFill>
            <a:schemeClr val="accent3">
              <a:lumMod val="75000"/>
            </a:schemeClr>
          </a:solidFill>
          <a:ln w="25400">
            <a:noFill/>
            <a:miter lim="800000"/>
            <a:headEnd/>
            <a:tailEnd/>
          </a:ln>
        </p:spPr>
        <p:txBody>
          <a:bodyPr lIns="0" tIns="0" rIns="0" bIns="0"/>
          <a:lstStyle/>
          <a:p>
            <a:pPr defTabSz="685663" fontAlgn="auto">
              <a:spcBef>
                <a:spcPts val="0"/>
              </a:spcBef>
              <a:spcAft>
                <a:spcPts val="0"/>
              </a:spcAft>
            </a:pPr>
            <a:endParaRPr lang="en-US" sz="1350">
              <a:solidFill>
                <a:srgbClr val="445469"/>
              </a:solidFill>
              <a:latin typeface="Lato Light"/>
              <a:ea typeface="+mn-ea"/>
            </a:endParaRPr>
          </a:p>
        </p:txBody>
      </p:sp>
      <p:sp>
        <p:nvSpPr>
          <p:cNvPr id="48" name="Rectangle 9"/>
          <p:cNvSpPr>
            <a:spLocks/>
          </p:cNvSpPr>
          <p:nvPr/>
        </p:nvSpPr>
        <p:spPr bwMode="auto">
          <a:xfrm>
            <a:off x="6034303" y="3429000"/>
            <a:ext cx="2920925" cy="2489286"/>
          </a:xfrm>
          <a:prstGeom prst="rect">
            <a:avLst/>
          </a:prstGeom>
          <a:solidFill>
            <a:schemeClr val="accent6">
              <a:lumMod val="75000"/>
            </a:schemeClr>
          </a:solidFill>
          <a:ln w="25400">
            <a:noFill/>
            <a:miter lim="800000"/>
            <a:headEnd/>
            <a:tailEnd/>
          </a:ln>
        </p:spPr>
        <p:txBody>
          <a:bodyPr lIns="0" tIns="0" rIns="0" bIns="0"/>
          <a:lstStyle/>
          <a:p>
            <a:pPr defTabSz="457223" fontAlgn="auto">
              <a:spcBef>
                <a:spcPts val="0"/>
              </a:spcBef>
              <a:spcAft>
                <a:spcPts val="0"/>
              </a:spcAft>
              <a:defRPr/>
            </a:pPr>
            <a:endParaRPr lang="en-US" sz="1350">
              <a:solidFill>
                <a:srgbClr val="445469"/>
              </a:solidFill>
              <a:latin typeface="Lato Light"/>
              <a:ea typeface="+mn-ea"/>
            </a:endParaRPr>
          </a:p>
        </p:txBody>
      </p:sp>
      <p:sp>
        <p:nvSpPr>
          <p:cNvPr id="50" name="Rectangle 11"/>
          <p:cNvSpPr>
            <a:spLocks/>
          </p:cNvSpPr>
          <p:nvPr/>
        </p:nvSpPr>
        <p:spPr bwMode="auto">
          <a:xfrm>
            <a:off x="8609666" y="2781590"/>
            <a:ext cx="2986703" cy="2374456"/>
          </a:xfrm>
          <a:prstGeom prst="rect">
            <a:avLst/>
          </a:prstGeom>
          <a:solidFill>
            <a:srgbClr val="EBAC07"/>
          </a:solidFill>
          <a:ln w="25400">
            <a:noFill/>
            <a:miter lim="800000"/>
            <a:headEnd/>
            <a:tailEnd/>
          </a:ln>
        </p:spPr>
        <p:txBody>
          <a:bodyPr lIns="0" tIns="0" rIns="0" bIns="0"/>
          <a:lstStyle/>
          <a:p>
            <a:pPr defTabSz="457223" fontAlgn="auto">
              <a:spcBef>
                <a:spcPts val="0"/>
              </a:spcBef>
              <a:spcAft>
                <a:spcPts val="0"/>
              </a:spcAft>
              <a:defRPr/>
            </a:pPr>
            <a:endParaRPr lang="en-US" sz="1350">
              <a:solidFill>
                <a:srgbClr val="445469"/>
              </a:solidFill>
              <a:latin typeface="Lato Light"/>
              <a:ea typeface="+mn-ea"/>
            </a:endParaRPr>
          </a:p>
        </p:txBody>
      </p:sp>
      <p:sp>
        <p:nvSpPr>
          <p:cNvPr id="72" name="矩形 71"/>
          <p:cNvSpPr/>
          <p:nvPr/>
        </p:nvSpPr>
        <p:spPr>
          <a:xfrm>
            <a:off x="761070" y="3591693"/>
            <a:ext cx="1330814" cy="584775"/>
          </a:xfrm>
          <a:prstGeom prst="rect">
            <a:avLst/>
          </a:prstGeom>
        </p:spPr>
        <p:txBody>
          <a:bodyPr wrap="none">
            <a:spAutoFit/>
          </a:bodyPr>
          <a:lstStyle/>
          <a:p>
            <a:r>
              <a:rPr lang="en-US" altLang="zh-TW" sz="32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sz="32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endParaRPr lang="zh-TW" altLang="en-US" sz="3200" b="1"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endParaRPr>
          </a:p>
        </p:txBody>
      </p:sp>
      <p:pic>
        <p:nvPicPr>
          <p:cNvPr id="73" name="圖片 7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896386" flipH="1">
            <a:off x="2369617" y="2906772"/>
            <a:ext cx="1390962" cy="1549700"/>
          </a:xfrm>
          <a:prstGeom prst="rect">
            <a:avLst/>
          </a:prstGeom>
        </p:spPr>
      </p:pic>
      <p:sp>
        <p:nvSpPr>
          <p:cNvPr id="77" name="矩形 76"/>
          <p:cNvSpPr/>
          <p:nvPr/>
        </p:nvSpPr>
        <p:spPr>
          <a:xfrm>
            <a:off x="816747" y="4518720"/>
            <a:ext cx="2739479" cy="2092881"/>
          </a:xfrm>
          <a:prstGeom prst="rect">
            <a:avLst/>
          </a:prstGeom>
        </p:spPr>
        <p:txBody>
          <a:bodyPr wrap="square">
            <a:spAutoFit/>
          </a:bodyPr>
          <a:lstStyle/>
          <a:p>
            <a:pPr marL="180975" indent="-180975">
              <a:buFont typeface="Arial" panose="020B0604020202020204" pitchFamily="34" charset="0"/>
              <a:buChar char="•"/>
            </a:pPr>
            <a:r>
              <a:rPr lang="en-US" altLang="zh-TW" sz="2000" b="1" dirty="0">
                <a:solidFill>
                  <a:schemeClr val="bg1"/>
                </a:solidFill>
                <a:latin typeface="微軟正黑體" panose="020B0604030504040204" pitchFamily="34" charset="-120"/>
                <a:ea typeface="微軟正黑體" panose="020B0604030504040204" pitchFamily="34" charset="-120"/>
              </a:rPr>
              <a:t>4</a:t>
            </a:r>
            <a:r>
              <a:rPr lang="zh-TW" altLang="zh-TW" sz="2000" b="1" dirty="0">
                <a:solidFill>
                  <a:schemeClr val="bg1"/>
                </a:solidFill>
                <a:latin typeface="微軟正黑體" panose="020B0604030504040204" pitchFamily="34" charset="-120"/>
                <a:ea typeface="微軟正黑體" panose="020B0604030504040204" pitchFamily="34" charset="-120"/>
              </a:rPr>
              <a:t>月</a:t>
            </a:r>
            <a:r>
              <a:rPr lang="zh-TW" altLang="en-US" sz="2000" b="1" dirty="0">
                <a:solidFill>
                  <a:schemeClr val="bg1"/>
                </a:solidFill>
                <a:latin typeface="微軟正黑體" panose="020B0604030504040204" pitchFamily="34" charset="-120"/>
                <a:ea typeface="微軟正黑體" panose="020B0604030504040204" pitchFamily="34" charset="-120"/>
              </a:rPr>
              <a:t>：</a:t>
            </a:r>
            <a:br>
              <a:rPr lang="en-US" altLang="zh-TW" sz="2000" b="1" dirty="0">
                <a:solidFill>
                  <a:schemeClr val="bg1"/>
                </a:solidFill>
                <a:latin typeface="微軟正黑體" panose="020B0604030504040204" pitchFamily="34" charset="-120"/>
                <a:ea typeface="微軟正黑體" panose="020B0604030504040204" pitchFamily="34" charset="-120"/>
              </a:rPr>
            </a:br>
            <a:r>
              <a:rPr lang="zh-TW" altLang="zh-TW" b="1" dirty="0">
                <a:solidFill>
                  <a:schemeClr val="bg1"/>
                </a:solidFill>
                <a:latin typeface="微軟正黑體" panose="020B0604030504040204" pitchFamily="34" charset="-120"/>
                <a:ea typeface="微軟正黑體" panose="020B0604030504040204" pitchFamily="34" charset="-120"/>
              </a:rPr>
              <a:t>召開專家諮詢會議</a:t>
            </a:r>
            <a:r>
              <a:rPr lang="zh-TW" altLang="en-US" b="1" dirty="0">
                <a:solidFill>
                  <a:schemeClr val="bg1"/>
                </a:solidFill>
                <a:latin typeface="微軟正黑體" panose="020B0604030504040204" pitchFamily="34" charset="-120"/>
                <a:ea typeface="微軟正黑體" panose="020B0604030504040204" pitchFamily="34" charset="-120"/>
              </a:rPr>
              <a:t>，訂定臺版</a:t>
            </a:r>
            <a:r>
              <a:rPr lang="en-US" altLang="zh-TW" b="1" dirty="0">
                <a:solidFill>
                  <a:schemeClr val="bg1"/>
                </a:solidFill>
                <a:latin typeface="微軟正黑體" panose="020B0604030504040204" pitchFamily="34" charset="-120"/>
                <a:ea typeface="微軟正黑體" panose="020B0604030504040204" pitchFamily="34" charset="-120"/>
              </a:rPr>
              <a:t>CBAM</a:t>
            </a:r>
            <a:r>
              <a:rPr lang="zh-TW" altLang="en-US" b="1" dirty="0">
                <a:solidFill>
                  <a:schemeClr val="bg1"/>
                </a:solidFill>
                <a:latin typeface="微軟正黑體" panose="020B0604030504040204" pitchFamily="34" charset="-120"/>
                <a:ea typeface="微軟正黑體" panose="020B0604030504040204" pitchFamily="34" charset="-120"/>
              </a:rPr>
              <a:t>推動方向</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marL="180975" indent="-180975">
              <a:buFont typeface="Arial" panose="020B0604020202020204" pitchFamily="34" charset="0"/>
              <a:buChar char="•"/>
            </a:pPr>
            <a:r>
              <a:rPr lang="en-US" altLang="zh-TW" sz="2000" b="1" dirty="0">
                <a:solidFill>
                  <a:schemeClr val="bg1"/>
                </a:solidFill>
                <a:latin typeface="微軟正黑體" panose="020B0604030504040204" pitchFamily="34" charset="-120"/>
                <a:ea typeface="微軟正黑體" panose="020B0604030504040204" pitchFamily="34" charset="-120"/>
              </a:rPr>
              <a:t>5</a:t>
            </a:r>
            <a:r>
              <a:rPr lang="zh-TW" altLang="en-US" sz="2000" b="1" dirty="0">
                <a:solidFill>
                  <a:schemeClr val="bg1"/>
                </a:solidFill>
                <a:latin typeface="微軟正黑體" panose="020B0604030504040204" pitchFamily="34" charset="-120"/>
                <a:ea typeface="微軟正黑體" panose="020B0604030504040204" pitchFamily="34" charset="-120"/>
              </a:rPr>
              <a:t>月：</a:t>
            </a:r>
            <a:br>
              <a:rPr lang="en-US" altLang="zh-TW" sz="2000"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邀請水泥及鋼鐵公會進行產品碳排放量試申報研商會</a:t>
            </a:r>
          </a:p>
        </p:txBody>
      </p:sp>
      <p:sp>
        <p:nvSpPr>
          <p:cNvPr id="78" name="矩形 77"/>
          <p:cNvSpPr/>
          <p:nvPr/>
        </p:nvSpPr>
        <p:spPr>
          <a:xfrm>
            <a:off x="3692847" y="4213503"/>
            <a:ext cx="2346110" cy="1785104"/>
          </a:xfrm>
          <a:prstGeom prst="rect">
            <a:avLst/>
          </a:prstGeom>
        </p:spPr>
        <p:txBody>
          <a:bodyPr wrap="square">
            <a:spAutoFit/>
          </a:bodyPr>
          <a:lstStyle/>
          <a:p>
            <a:pPr marL="180975" indent="-180975">
              <a:buFont typeface="Arial" panose="020B0604020202020204" pitchFamily="34" charset="0"/>
              <a:buChar char="•"/>
            </a:pPr>
            <a:r>
              <a:rPr lang="en-US" altLang="zh-TW" sz="2000" b="1" dirty="0">
                <a:solidFill>
                  <a:schemeClr val="bg1"/>
                </a:solidFill>
                <a:latin typeface="微軟正黑體" panose="020B0604030504040204" pitchFamily="34" charset="-120"/>
                <a:ea typeface="微軟正黑體" panose="020B0604030504040204" pitchFamily="34" charset="-120"/>
              </a:rPr>
              <a:t>6</a:t>
            </a:r>
            <a:r>
              <a:rPr lang="zh-TW" altLang="en-US" sz="2000" b="1" dirty="0">
                <a:solidFill>
                  <a:schemeClr val="bg1"/>
                </a:solidFill>
                <a:latin typeface="微軟正黑體" panose="020B0604030504040204" pitchFamily="34" charset="-120"/>
                <a:ea typeface="微軟正黑體" panose="020B0604030504040204" pitchFamily="34" charset="-120"/>
              </a:rPr>
              <a:t>月：</a:t>
            </a:r>
            <a:br>
              <a:rPr lang="en-US" altLang="zh-TW" sz="2000"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與水泥公會，就列管產品進行        溝通協調；公會願意同步申報國內產品碳排放強度資訊。</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79" name="矩形 78"/>
          <p:cNvSpPr/>
          <p:nvPr/>
        </p:nvSpPr>
        <p:spPr>
          <a:xfrm>
            <a:off x="6094593" y="3626032"/>
            <a:ext cx="2459437" cy="1785104"/>
          </a:xfrm>
          <a:prstGeom prst="rect">
            <a:avLst/>
          </a:prstGeom>
        </p:spPr>
        <p:txBody>
          <a:bodyPr wrap="square">
            <a:spAutoFit/>
          </a:bodyPr>
          <a:lstStyle/>
          <a:p>
            <a:pPr marL="180975" indent="-180975">
              <a:buFont typeface="Arial" panose="020B0604020202020204" pitchFamily="34" charset="0"/>
              <a:buChar char="•"/>
            </a:pPr>
            <a:r>
              <a:rPr lang="en-US" altLang="zh-TW" sz="2000" b="1" dirty="0">
                <a:solidFill>
                  <a:schemeClr val="bg1"/>
                </a:solidFill>
                <a:latin typeface="微軟正黑體" panose="020B0604030504040204" pitchFamily="34" charset="-120"/>
                <a:ea typeface="微軟正黑體" panose="020B0604030504040204" pitchFamily="34" charset="-120"/>
              </a:rPr>
              <a:t>7</a:t>
            </a:r>
            <a:r>
              <a:rPr lang="zh-TW" altLang="en-US" sz="2000" b="1" dirty="0">
                <a:solidFill>
                  <a:schemeClr val="bg1"/>
                </a:solidFill>
                <a:latin typeface="微軟正黑體" panose="020B0604030504040204" pitchFamily="34" charset="-120"/>
                <a:ea typeface="微軟正黑體" panose="020B0604030504040204" pitchFamily="34" charset="-120"/>
              </a:rPr>
              <a:t>月：</a:t>
            </a:r>
            <a:br>
              <a:rPr lang="en-US" altLang="zh-TW" sz="2000"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與鋼鐵公會就列管產品進行溝通協調；並徵詢同步申報國內產品碳排放強度資料申報之意願。</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82" name="矩形 81"/>
          <p:cNvSpPr/>
          <p:nvPr/>
        </p:nvSpPr>
        <p:spPr>
          <a:xfrm>
            <a:off x="8613154" y="2891695"/>
            <a:ext cx="2986703" cy="1785104"/>
          </a:xfrm>
          <a:prstGeom prst="rect">
            <a:avLst/>
          </a:prstGeom>
        </p:spPr>
        <p:txBody>
          <a:bodyPr wrap="square">
            <a:spAutoFit/>
          </a:bodyPr>
          <a:lstStyle/>
          <a:p>
            <a:pPr marL="180975" indent="-180975">
              <a:buFont typeface="Arial" panose="020B0604020202020204" pitchFamily="34" charset="0"/>
              <a:buChar char="•"/>
            </a:pPr>
            <a:r>
              <a:rPr lang="en-US" altLang="zh-TW" sz="2000" b="1" dirty="0">
                <a:solidFill>
                  <a:schemeClr val="bg1"/>
                </a:solidFill>
                <a:latin typeface="微軟正黑體" panose="020B0604030504040204" pitchFamily="34" charset="-120"/>
                <a:ea typeface="微軟正黑體" panose="020B0604030504040204" pitchFamily="34" charset="-120"/>
              </a:rPr>
              <a:t>8-12</a:t>
            </a:r>
            <a:r>
              <a:rPr lang="zh-TW" altLang="en-US" sz="2000" b="1" dirty="0">
                <a:solidFill>
                  <a:schemeClr val="bg1"/>
                </a:solidFill>
                <a:latin typeface="微軟正黑體" panose="020B0604030504040204" pitchFamily="34" charset="-120"/>
                <a:ea typeface="微軟正黑體" panose="020B0604030504040204" pitchFamily="34" charset="-120"/>
              </a:rPr>
              <a:t>月：</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marL="266700" indent="-177800">
              <a:buFont typeface="Wingdings" panose="05000000000000000000" pitchFamily="2" charset="2"/>
              <a:buChar char="Ø"/>
            </a:pPr>
            <a:r>
              <a:rPr lang="zh-TW" altLang="en-US" b="1" dirty="0">
                <a:solidFill>
                  <a:schemeClr val="bg1"/>
                </a:solidFill>
                <a:latin typeface="微軟正黑體" panose="020B0604030504040204" pitchFamily="34" charset="-120"/>
                <a:ea typeface="微軟正黑體" panose="020B0604030504040204" pitchFamily="34" charset="-120"/>
              </a:rPr>
              <a:t>持續與利害關係者溝通研商</a:t>
            </a:r>
            <a:endParaRPr lang="en-US" altLang="zh-TW" b="1" dirty="0">
              <a:solidFill>
                <a:schemeClr val="bg1"/>
              </a:solidFill>
              <a:latin typeface="微軟正黑體" panose="020B0604030504040204" pitchFamily="34" charset="-120"/>
              <a:ea typeface="微軟正黑體" panose="020B0604030504040204" pitchFamily="34" charset="-120"/>
            </a:endParaRPr>
          </a:p>
          <a:p>
            <a:pPr marL="266700" indent="-177800">
              <a:buFont typeface="Wingdings" panose="05000000000000000000" pitchFamily="2" charset="2"/>
              <a:buChar char="Ø"/>
            </a:pPr>
            <a:r>
              <a:rPr lang="zh-TW" altLang="en-US" b="1" dirty="0">
                <a:solidFill>
                  <a:schemeClr val="bg1"/>
                </a:solidFill>
                <a:latin typeface="微軟正黑體" panose="020B0604030504040204" pitchFamily="34" charset="-120"/>
                <a:ea typeface="微軟正黑體" panose="020B0604030504040204" pitchFamily="34" charset="-120"/>
              </a:rPr>
              <a:t>規劃申報對象、申報產品、計算方式、申報方式</a:t>
            </a:r>
            <a:endParaRPr lang="en-US" altLang="zh-TW" b="1" dirty="0">
              <a:solidFill>
                <a:schemeClr val="bg1"/>
              </a:solidFill>
              <a:latin typeface="微軟正黑體" panose="020B0604030504040204" pitchFamily="34" charset="-120"/>
              <a:ea typeface="微軟正黑體" panose="020B0604030504040204" pitchFamily="34" charset="-120"/>
            </a:endParaRPr>
          </a:p>
          <a:p>
            <a:pPr marL="266700" indent="-177800">
              <a:buFont typeface="Wingdings" panose="05000000000000000000" pitchFamily="2" charset="2"/>
              <a:buChar char="Ø"/>
            </a:pPr>
            <a:r>
              <a:rPr lang="zh-TW" altLang="en-US" b="1" dirty="0">
                <a:solidFill>
                  <a:schemeClr val="bg1"/>
                </a:solidFill>
                <a:latin typeface="微軟正黑體" panose="020B0604030504040204" pitchFamily="34" charset="-120"/>
                <a:ea typeface="微軟正黑體" panose="020B0604030504040204" pitchFamily="34" charset="-120"/>
              </a:rPr>
              <a:t>研擬草案</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85" name="矩形 84"/>
          <p:cNvSpPr/>
          <p:nvPr/>
        </p:nvSpPr>
        <p:spPr>
          <a:xfrm>
            <a:off x="612741" y="1401858"/>
            <a:ext cx="10983627" cy="1362040"/>
          </a:xfrm>
          <a:prstGeom prst="rect">
            <a:avLst/>
          </a:prstGeom>
        </p:spPr>
        <p:txBody>
          <a:bodyPr wrap="square">
            <a:spAutoFit/>
          </a:bodyPr>
          <a:lstStyle/>
          <a:p>
            <a:pPr indent="623888">
              <a:lnSpc>
                <a:spcPts val="3400"/>
              </a:lnSpc>
              <a:spcAft>
                <a:spcPts val="600"/>
              </a:spcAft>
            </a:pP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今</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月與水泥公會就列管產品項目進行討論，將比照歐盟</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CBAM</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，列管</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水泥熟料、</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白色卜特蘭水泥、</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其他卜特蘭水泥、</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鋁質水泥、</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其他水硬性水泥、</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經鍛燒高嶺土</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高嶺土質黏土等</a:t>
            </a:r>
            <a:r>
              <a:rPr lang="en-US" altLang="zh-TW" sz="2400" b="1"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kern="100" dirty="0">
                <a:latin typeface="微軟正黑體" panose="020B0604030504040204" pitchFamily="34" charset="-120"/>
                <a:ea typeface="微軟正黑體" panose="020B0604030504040204" pitchFamily="34" charset="-120"/>
                <a:cs typeface="Times New Roman" panose="02020603050405020304" pitchFamily="18" charset="0"/>
              </a:rPr>
              <a:t>項產品。</a:t>
            </a:r>
          </a:p>
        </p:txBody>
      </p:sp>
      <p:pic>
        <p:nvPicPr>
          <p:cNvPr id="16" name="圖形 1">
            <a:extLst>
              <a:ext uri="{FF2B5EF4-FFF2-40B4-BE49-F238E27FC236}">
                <a16:creationId xmlns:a16="http://schemas.microsoft.com/office/drawing/2014/main" id="{69617564-68C1-4FC8-BB2C-6BA54D9109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3967" y="152985"/>
            <a:ext cx="1428697" cy="348463"/>
          </a:xfrm>
          <a:prstGeom prst="rect">
            <a:avLst/>
          </a:prstGeom>
        </p:spPr>
      </p:pic>
      <p:sp>
        <p:nvSpPr>
          <p:cNvPr id="19" name="箭號: 五邊形 18">
            <a:extLst>
              <a:ext uri="{FF2B5EF4-FFF2-40B4-BE49-F238E27FC236}">
                <a16:creationId xmlns:a16="http://schemas.microsoft.com/office/drawing/2014/main" id="{E7548289-6BF1-493A-81BF-034CAA864B9D}"/>
              </a:ext>
            </a:extLst>
          </p:cNvPr>
          <p:cNvSpPr/>
          <p:nvPr/>
        </p:nvSpPr>
        <p:spPr>
          <a:xfrm>
            <a:off x="0" y="12386"/>
            <a:ext cx="612742" cy="431182"/>
          </a:xfrm>
          <a:prstGeom prst="homePlate">
            <a:avLst/>
          </a:prstGeom>
          <a:gradFill flip="none" rotWithShape="1">
            <a:gsLst>
              <a:gs pos="100000">
                <a:schemeClr val="bg1"/>
              </a:gs>
              <a:gs pos="0">
                <a:schemeClr val="accent5">
                  <a:lumMod val="20000"/>
                  <a:lumOff val="80000"/>
                </a:schemeClr>
              </a:gs>
              <a:gs pos="100000">
                <a:schemeClr val="accent5">
                  <a:lumMod val="20000"/>
                  <a:lumOff val="80000"/>
                  <a:shade val="67500"/>
                  <a:satMod val="115000"/>
                </a:schemeClr>
              </a:gs>
              <a:gs pos="100000">
                <a:schemeClr val="accent5">
                  <a:lumMod val="20000"/>
                  <a:lumOff val="80000"/>
                  <a:shade val="100000"/>
                  <a:satMod val="115000"/>
                </a:schemeClr>
              </a:gs>
            </a:gsLst>
            <a:path path="circle">
              <a:fillToRect t="100000" r="100000"/>
            </a:path>
            <a:tileRect l="-100000" b="-100000"/>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肆</a:t>
            </a:r>
          </a:p>
        </p:txBody>
      </p:sp>
    </p:spTree>
    <p:extLst>
      <p:ext uri="{BB962C8B-B14F-4D97-AF65-F5344CB8AC3E}">
        <p14:creationId xmlns:p14="http://schemas.microsoft.com/office/powerpoint/2010/main" val="88911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A4B3A4-D578-479F-8F16-0A2BB9D730FD}"/>
              </a:ext>
            </a:extLst>
          </p:cNvPr>
          <p:cNvSpPr>
            <a:spLocks noGrp="1"/>
          </p:cNvSpPr>
          <p:nvPr>
            <p:ph type="title"/>
          </p:nvPr>
        </p:nvSpPr>
        <p:spPr>
          <a:xfrm>
            <a:off x="782161" y="400268"/>
            <a:ext cx="10515600" cy="830997"/>
          </a:xfr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Aft>
                <a:spcPct val="0"/>
              </a:spcAft>
            </a:pPr>
            <a:r>
              <a:rPr lang="zh-TW" altLang="en-US" sz="4800" b="1" spc="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mn-cs"/>
              </a:rPr>
              <a:t>結語</a:t>
            </a:r>
          </a:p>
        </p:txBody>
      </p:sp>
      <p:sp>
        <p:nvSpPr>
          <p:cNvPr id="6"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p:txBody>
          <a:bodyPr/>
          <a:lstStyle/>
          <a:p>
            <a:fld id="{428429D3-D0E3-4A75-96D4-68BB5A2F4E44}" type="slidenum">
              <a:rPr lang="zh-CN" altLang="en-US" smtClean="0"/>
              <a:pPr/>
              <a:t>16</a:t>
            </a:fld>
            <a:endParaRPr lang="zh-CN" altLang="en-US"/>
          </a:p>
        </p:txBody>
      </p:sp>
      <p:sp>
        <p:nvSpPr>
          <p:cNvPr id="5" name="文字方塊 4">
            <a:extLst>
              <a:ext uri="{FF2B5EF4-FFF2-40B4-BE49-F238E27FC236}">
                <a16:creationId xmlns:a16="http://schemas.microsoft.com/office/drawing/2014/main" id="{0665CCBA-9023-4602-9066-5DEF18FCA90A}"/>
              </a:ext>
            </a:extLst>
          </p:cNvPr>
          <p:cNvSpPr txBox="1"/>
          <p:nvPr/>
        </p:nvSpPr>
        <p:spPr>
          <a:xfrm>
            <a:off x="509954" y="1369345"/>
            <a:ext cx="11127414" cy="504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eaLnBrk="0" fontAlgn="base" hangingPunct="0">
              <a:spcBef>
                <a:spcPct val="0"/>
              </a:spcBef>
              <a:spcAft>
                <a:spcPct val="0"/>
              </a:spcAft>
              <a:buFont typeface="Wingdings" pitchFamily="2" charset="2"/>
              <a:buChar char="n"/>
              <a:defRPr>
                <a:solidFill>
                  <a:srgbClr val="000000"/>
                </a:solidFill>
                <a:latin typeface="微軟正黑體" pitchFamily="34" charset="-120"/>
                <a:ea typeface="微軟正黑體" pitchFamily="34" charset="-120"/>
              </a:defRPr>
            </a:lvl1pPr>
            <a:lvl2pPr marL="742950" indent="-285750" eaLnBrk="0" fontAlgn="base" hangingPunct="0">
              <a:spcBef>
                <a:spcPct val="20000"/>
              </a:spcBef>
              <a:spcAft>
                <a:spcPct val="0"/>
              </a:spcAft>
              <a:buFont typeface="Arial" pitchFamily="34" charset="0"/>
              <a:buChar char="–"/>
              <a:defRPr sz="2800">
                <a:latin typeface="微軟正黑體" pitchFamily="34" charset="-120"/>
                <a:ea typeface="微軟正黑體" pitchFamily="34" charset="-120"/>
              </a:defRPr>
            </a:lvl2pPr>
            <a:lvl3pPr marL="1143000" indent="-228600" eaLnBrk="0" fontAlgn="base" hangingPunct="0">
              <a:spcBef>
                <a:spcPct val="20000"/>
              </a:spcBef>
              <a:spcAft>
                <a:spcPct val="0"/>
              </a:spcAft>
              <a:buFont typeface="Arial" pitchFamily="34" charset="0"/>
              <a:buChar char="•"/>
              <a:defRPr sz="2400">
                <a:latin typeface="微軟正黑體" pitchFamily="34" charset="-120"/>
                <a:ea typeface="微軟正黑體" pitchFamily="34" charset="-120"/>
              </a:defRPr>
            </a:lvl3pPr>
            <a:lvl4pPr marL="1600200" indent="-228600" eaLnBrk="0" fontAlgn="base" hangingPunct="0">
              <a:spcBef>
                <a:spcPct val="20000"/>
              </a:spcBef>
              <a:spcAft>
                <a:spcPct val="0"/>
              </a:spcAft>
              <a:buFont typeface="Arial" pitchFamily="34" charset="0"/>
              <a:buChar char="–"/>
              <a:defRPr sz="2000">
                <a:latin typeface="微軟正黑體" pitchFamily="34" charset="-120"/>
                <a:ea typeface="微軟正黑體" pitchFamily="34" charset="-120"/>
              </a:defRPr>
            </a:lvl4pPr>
            <a:lvl5pPr marL="2057400" indent="-228600" eaLnBrk="0" fontAlgn="base" hangingPunct="0">
              <a:spcBef>
                <a:spcPct val="20000"/>
              </a:spcBef>
              <a:spcAft>
                <a:spcPct val="0"/>
              </a:spcAft>
              <a:buFont typeface="Arial" pitchFamily="34" charset="0"/>
              <a:buChar char="»"/>
              <a:defRPr sz="2000">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pitchFamily="34" charset="0"/>
              <a:buChar char="»"/>
              <a:defRPr sz="2000">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pitchFamily="34" charset="0"/>
              <a:buChar char="»"/>
              <a:defRPr sz="2000">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pitchFamily="34" charset="0"/>
              <a:buChar char="»"/>
              <a:defRPr sz="2000">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pitchFamily="34" charset="0"/>
              <a:buChar char="»"/>
              <a:defRPr sz="2000">
                <a:latin typeface="微軟正黑體" pitchFamily="34" charset="-120"/>
                <a:ea typeface="微軟正黑體" pitchFamily="34" charset="-120"/>
              </a:defRPr>
            </a:lvl9pPr>
          </a:lstStyle>
          <a:p>
            <a:pPr marL="533400" indent="-533400" algn="just">
              <a:lnSpc>
                <a:spcPts val="5000"/>
              </a:lnSpc>
              <a:spcAft>
                <a:spcPts val="600"/>
              </a:spcAft>
            </a:pPr>
            <a:r>
              <a:rPr lang="zh-TW" altLang="zh-TW" sz="2800" b="1" dirty="0">
                <a:solidFill>
                  <a:schemeClr val="tx1">
                    <a:lumMod val="65000"/>
                    <a:lumOff val="35000"/>
                  </a:schemeClr>
                </a:solidFill>
              </a:rPr>
              <a:t>近期英國、歐盟及美國陸續釋出碳邊境調整機制草案及修正方向，</a:t>
            </a:r>
            <a:r>
              <a:rPr lang="zh-TW" altLang="zh-TW" sz="2800" b="1" dirty="0">
                <a:solidFill>
                  <a:srgbClr val="0000CC"/>
                </a:solidFill>
              </a:rPr>
              <a:t>為維護我國產業權益，環境部與相關部會積極參與公眾諮詢並反映我國意見</a:t>
            </a:r>
            <a:r>
              <a:rPr lang="zh-TW" altLang="zh-TW" sz="2800" b="1" dirty="0">
                <a:solidFill>
                  <a:schemeClr val="tx1">
                    <a:lumMod val="65000"/>
                    <a:lumOff val="35000"/>
                  </a:schemeClr>
                </a:solidFill>
              </a:rPr>
              <a:t>。</a:t>
            </a:r>
            <a:endParaRPr lang="en-US" altLang="zh-TW" sz="2800" b="1" dirty="0">
              <a:solidFill>
                <a:schemeClr val="tx1">
                  <a:lumMod val="65000"/>
                  <a:lumOff val="35000"/>
                </a:schemeClr>
              </a:solidFill>
            </a:endParaRPr>
          </a:p>
          <a:p>
            <a:pPr marL="533400" indent="-533400" algn="just">
              <a:lnSpc>
                <a:spcPts val="5000"/>
              </a:lnSpc>
              <a:spcAft>
                <a:spcPts val="600"/>
              </a:spcAft>
            </a:pPr>
            <a:r>
              <a:rPr lang="zh-TW" altLang="zh-TW" sz="2800" b="1" dirty="0">
                <a:solidFill>
                  <a:schemeClr val="tx1">
                    <a:lumMod val="65000"/>
                    <a:lumOff val="35000"/>
                  </a:schemeClr>
                </a:solidFill>
              </a:rPr>
              <a:t>為避免碳洩漏及維護我國產業競爭力，目前正與水泥、鋼鐵公會及相關單位討論列管產品、碳排放量預設值、計算邊界等試申報事宜，</a:t>
            </a:r>
            <a:r>
              <a:rPr lang="zh-TW" altLang="zh-TW" sz="2800" b="1" dirty="0">
                <a:solidFill>
                  <a:srgbClr val="0000CC"/>
                </a:solidFill>
              </a:rPr>
              <a:t>預計明</a:t>
            </a:r>
            <a:r>
              <a:rPr lang="en-US" altLang="zh-TW" sz="2800" b="1" dirty="0">
                <a:solidFill>
                  <a:srgbClr val="0000CC"/>
                </a:solidFill>
              </a:rPr>
              <a:t>(115)</a:t>
            </a:r>
            <a:r>
              <a:rPr lang="zh-TW" altLang="zh-TW" sz="2800" b="1" dirty="0">
                <a:solidFill>
                  <a:srgbClr val="0000CC"/>
                </a:solidFill>
              </a:rPr>
              <a:t>年上半年完備相關法規後正式啟動試申報，於</a:t>
            </a:r>
            <a:r>
              <a:rPr lang="en-US" altLang="zh-TW" sz="2800" b="1" dirty="0">
                <a:solidFill>
                  <a:srgbClr val="0000CC"/>
                </a:solidFill>
              </a:rPr>
              <a:t>116</a:t>
            </a:r>
            <a:r>
              <a:rPr lang="zh-TW" altLang="zh-TW" sz="2800" b="1" dirty="0">
                <a:solidFill>
                  <a:srgbClr val="0000CC"/>
                </a:solidFill>
              </a:rPr>
              <a:t>年第一季申報</a:t>
            </a:r>
            <a:r>
              <a:rPr lang="en-US" altLang="zh-TW" sz="2800" b="1" dirty="0">
                <a:solidFill>
                  <a:srgbClr val="0000CC"/>
                </a:solidFill>
              </a:rPr>
              <a:t>115</a:t>
            </a:r>
            <a:r>
              <a:rPr lang="zh-TW" altLang="zh-TW" sz="2800" b="1" dirty="0">
                <a:solidFill>
                  <a:srgbClr val="0000CC"/>
                </a:solidFill>
              </a:rPr>
              <a:t>年納管產品碳排放量</a:t>
            </a:r>
            <a:r>
              <a:rPr lang="zh-TW" altLang="zh-TW" sz="2800" b="1" dirty="0">
                <a:solidFill>
                  <a:schemeClr val="tx1">
                    <a:lumMod val="65000"/>
                    <a:lumOff val="35000"/>
                  </a:schemeClr>
                </a:solidFill>
              </a:rPr>
              <a:t>，明年邁入臺版</a:t>
            </a:r>
            <a:r>
              <a:rPr lang="en-US" altLang="zh-TW" sz="2800" b="1" dirty="0">
                <a:solidFill>
                  <a:schemeClr val="tx1">
                    <a:lumMod val="65000"/>
                    <a:lumOff val="35000"/>
                  </a:schemeClr>
                </a:solidFill>
              </a:rPr>
              <a:t>CBAM</a:t>
            </a:r>
            <a:r>
              <a:rPr lang="zh-TW" altLang="zh-TW" sz="2800" b="1" dirty="0">
                <a:solidFill>
                  <a:schemeClr val="tx1">
                    <a:lumMod val="65000"/>
                    <a:lumOff val="35000"/>
                  </a:schemeClr>
                </a:solidFill>
              </a:rPr>
              <a:t>元年</a:t>
            </a:r>
            <a:r>
              <a:rPr lang="zh-TW" altLang="en-US" sz="2800" b="1" dirty="0">
                <a:solidFill>
                  <a:schemeClr val="tx1">
                    <a:lumMod val="65000"/>
                    <a:lumOff val="35000"/>
                  </a:schemeClr>
                </a:solidFill>
              </a:rPr>
              <a:t>。</a:t>
            </a:r>
          </a:p>
        </p:txBody>
      </p:sp>
      <p:pic>
        <p:nvPicPr>
          <p:cNvPr id="7" name="圖形 1">
            <a:extLst>
              <a:ext uri="{FF2B5EF4-FFF2-40B4-BE49-F238E27FC236}">
                <a16:creationId xmlns:a16="http://schemas.microsoft.com/office/drawing/2014/main" id="{D2A46505-CBEF-4E3A-9FCA-8E025741F3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967" y="152985"/>
            <a:ext cx="1428697" cy="348463"/>
          </a:xfrm>
          <a:prstGeom prst="rect">
            <a:avLst/>
          </a:prstGeom>
        </p:spPr>
      </p:pic>
    </p:spTree>
    <p:extLst>
      <p:ext uri="{BB962C8B-B14F-4D97-AF65-F5344CB8AC3E}">
        <p14:creationId xmlns:p14="http://schemas.microsoft.com/office/powerpoint/2010/main" val="214419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手繪多邊形: 圖案 1">
            <a:extLst>
              <a:ext uri="{FF2B5EF4-FFF2-40B4-BE49-F238E27FC236}">
                <a16:creationId xmlns:a16="http://schemas.microsoft.com/office/drawing/2014/main" id="{7379EB77-5FE8-4519-B4DC-AAF052C90E6B}"/>
              </a:ext>
            </a:extLst>
          </p:cNvPr>
          <p:cNvSpPr/>
          <p:nvPr/>
        </p:nvSpPr>
        <p:spPr>
          <a:xfrm>
            <a:off x="189784" y="203200"/>
            <a:ext cx="11691400" cy="6495240"/>
          </a:xfrm>
          <a:custGeom>
            <a:avLst/>
            <a:gdLst>
              <a:gd name="connsiteX0" fmla="*/ 277793 w 11812437"/>
              <a:gd name="connsiteY0" fmla="*/ 0 h 6538880"/>
              <a:gd name="connsiteX1" fmla="*/ 11534644 w 11812437"/>
              <a:gd name="connsiteY1" fmla="*/ 0 h 6538880"/>
              <a:gd name="connsiteX2" fmla="*/ 11556474 w 11812437"/>
              <a:gd name="connsiteY2" fmla="*/ 108130 h 6538880"/>
              <a:gd name="connsiteX3" fmla="*/ 11812437 w 11812437"/>
              <a:gd name="connsiteY3" fmla="*/ 277793 h 6538880"/>
              <a:gd name="connsiteX4" fmla="*/ 11812437 w 11812437"/>
              <a:gd name="connsiteY4" fmla="*/ 6259348 h 6538880"/>
              <a:gd name="connsiteX5" fmla="*/ 11812436 w 11812437"/>
              <a:gd name="connsiteY5" fmla="*/ 6259348 h 6538880"/>
              <a:gd name="connsiteX6" fmla="*/ 11534643 w 11812437"/>
              <a:gd name="connsiteY6" fmla="*/ 6537141 h 6538880"/>
              <a:gd name="connsiteX7" fmla="*/ 11534994 w 11812437"/>
              <a:gd name="connsiteY7" fmla="*/ 6538880 h 6538880"/>
              <a:gd name="connsiteX8" fmla="*/ 277441 w 11812437"/>
              <a:gd name="connsiteY8" fmla="*/ 6538880 h 6538880"/>
              <a:gd name="connsiteX9" fmla="*/ 277792 w 11812437"/>
              <a:gd name="connsiteY9" fmla="*/ 6537141 h 6538880"/>
              <a:gd name="connsiteX10" fmla="*/ 55984 w 11812437"/>
              <a:gd name="connsiteY10" fmla="*/ 6264992 h 6538880"/>
              <a:gd name="connsiteX11" fmla="*/ 0 w 11812437"/>
              <a:gd name="connsiteY11" fmla="*/ 6259348 h 6538880"/>
              <a:gd name="connsiteX12" fmla="*/ 0 w 11812437"/>
              <a:gd name="connsiteY12" fmla="*/ 277793 h 6538880"/>
              <a:gd name="connsiteX13" fmla="*/ 277793 w 11812437"/>
              <a:gd name="connsiteY13" fmla="*/ 0 h 653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2437" h="6538880">
                <a:moveTo>
                  <a:pt x="277793" y="0"/>
                </a:moveTo>
                <a:lnTo>
                  <a:pt x="11534644" y="0"/>
                </a:lnTo>
                <a:lnTo>
                  <a:pt x="11556474" y="108130"/>
                </a:lnTo>
                <a:cubicBezTo>
                  <a:pt x="11598646" y="207834"/>
                  <a:pt x="11697371" y="277793"/>
                  <a:pt x="11812437" y="277793"/>
                </a:cubicBezTo>
                <a:lnTo>
                  <a:pt x="11812437" y="6259348"/>
                </a:lnTo>
                <a:lnTo>
                  <a:pt x="11812436" y="6259348"/>
                </a:lnTo>
                <a:cubicBezTo>
                  <a:pt x="11659015" y="6259348"/>
                  <a:pt x="11534643" y="6383720"/>
                  <a:pt x="11534643" y="6537141"/>
                </a:cubicBezTo>
                <a:lnTo>
                  <a:pt x="11534994" y="6538880"/>
                </a:lnTo>
                <a:lnTo>
                  <a:pt x="277441" y="6538880"/>
                </a:lnTo>
                <a:lnTo>
                  <a:pt x="277792" y="6537141"/>
                </a:lnTo>
                <a:cubicBezTo>
                  <a:pt x="277792" y="6402898"/>
                  <a:pt x="182570" y="6290895"/>
                  <a:pt x="55984" y="6264992"/>
                </a:cubicBezTo>
                <a:lnTo>
                  <a:pt x="0" y="6259348"/>
                </a:lnTo>
                <a:lnTo>
                  <a:pt x="0" y="277793"/>
                </a:lnTo>
                <a:cubicBezTo>
                  <a:pt x="153421" y="277793"/>
                  <a:pt x="277793" y="153421"/>
                  <a:pt x="277793" y="0"/>
                </a:cubicBezTo>
                <a:close/>
              </a:path>
            </a:pathLst>
          </a:cu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3" name="標題 1">
            <a:extLst>
              <a:ext uri="{FF2B5EF4-FFF2-40B4-BE49-F238E27FC236}">
                <a16:creationId xmlns:a16="http://schemas.microsoft.com/office/drawing/2014/main" id="{C47EDF66-DFCA-4E25-95C6-37B1A6F4651B}"/>
              </a:ext>
            </a:extLst>
          </p:cNvPr>
          <p:cNvSpPr txBox="1">
            <a:spLocks/>
          </p:cNvSpPr>
          <p:nvPr/>
        </p:nvSpPr>
        <p:spPr>
          <a:xfrm>
            <a:off x="3048000" y="2438737"/>
            <a:ext cx="60960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fontAlgn="base">
              <a:spcBef>
                <a:spcPct val="0"/>
              </a:spcBef>
              <a:spcAft>
                <a:spcPct val="0"/>
              </a:spcAft>
              <a:defRPr sz="5400" b="1" spc="50">
                <a:ln w="11430"/>
                <a:solidFill>
                  <a:srgbClr val="005C44"/>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defRPr>
            </a:lvl1pPr>
            <a:lvl2pPr fontAlgn="base">
              <a:spcBef>
                <a:spcPct val="0"/>
              </a:spcBef>
              <a:spcAft>
                <a:spcPct val="0"/>
              </a:spcAft>
              <a:defRPr sz="1000">
                <a:latin typeface="Arial" charset="0"/>
              </a:defRPr>
            </a:lvl2pPr>
            <a:lvl3pPr fontAlgn="base">
              <a:spcBef>
                <a:spcPct val="0"/>
              </a:spcBef>
              <a:spcAft>
                <a:spcPct val="0"/>
              </a:spcAft>
              <a:defRPr sz="1000">
                <a:latin typeface="Arial" charset="0"/>
              </a:defRPr>
            </a:lvl3pPr>
            <a:lvl4pPr fontAlgn="base">
              <a:spcBef>
                <a:spcPct val="0"/>
              </a:spcBef>
              <a:spcAft>
                <a:spcPct val="0"/>
              </a:spcAft>
              <a:defRPr sz="1000">
                <a:latin typeface="Arial" charset="0"/>
              </a:defRPr>
            </a:lvl4pPr>
            <a:lvl5pPr fontAlgn="base">
              <a:spcBef>
                <a:spcPct val="0"/>
              </a:spcBef>
              <a:spcAft>
                <a:spcPct val="0"/>
              </a:spcAft>
              <a:defRPr sz="1000">
                <a:latin typeface="Arial" charset="0"/>
              </a:defRPr>
            </a:lvl5pPr>
            <a:lvl6pPr>
              <a:defRPr sz="1000">
                <a:latin typeface="Arial" charset="0"/>
              </a:defRPr>
            </a:lvl6pPr>
            <a:lvl7pPr>
              <a:defRPr sz="1000">
                <a:latin typeface="Arial" charset="0"/>
              </a:defRPr>
            </a:lvl7pPr>
            <a:lvl8pPr>
              <a:defRPr sz="1000">
                <a:latin typeface="Arial" charset="0"/>
              </a:defRPr>
            </a:lvl8pPr>
            <a:lvl9pPr>
              <a:defRPr sz="1000">
                <a:latin typeface="Arial" charset="0"/>
              </a:defRPr>
            </a:lvl9pPr>
          </a:lstStyle>
          <a:p>
            <a:r>
              <a:rPr lang="zh-TW" altLang="en-US" sz="8000" dirty="0"/>
              <a:t>簡報結束</a:t>
            </a:r>
            <a:endParaRPr lang="en-US" altLang="zh-TW" sz="8000" dirty="0"/>
          </a:p>
          <a:p>
            <a:r>
              <a:rPr lang="zh-TW" altLang="en-US" sz="8000" dirty="0"/>
              <a:t>敬請指正</a:t>
            </a:r>
            <a:endParaRPr lang="en-US" altLang="zh-TW" sz="8000" dirty="0"/>
          </a:p>
        </p:txBody>
      </p:sp>
      <p:pic>
        <p:nvPicPr>
          <p:cNvPr id="4" name="圖形 1">
            <a:extLst>
              <a:ext uri="{FF2B5EF4-FFF2-40B4-BE49-F238E27FC236}">
                <a16:creationId xmlns:a16="http://schemas.microsoft.com/office/drawing/2014/main" id="{DB22C7A8-A783-42BD-9F44-65FDDEAD51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817" y="488399"/>
            <a:ext cx="2525614" cy="616004"/>
          </a:xfrm>
          <a:prstGeom prst="rect">
            <a:avLst/>
          </a:prstGeom>
        </p:spPr>
      </p:pic>
      <p:pic>
        <p:nvPicPr>
          <p:cNvPr id="6" name="圖片 5">
            <a:extLst>
              <a:ext uri="{FF2B5EF4-FFF2-40B4-BE49-F238E27FC236}">
                <a16:creationId xmlns:a16="http://schemas.microsoft.com/office/drawing/2014/main" id="{8CB40946-3A4F-4EA2-90ED-BDC2E218D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814" y="1448474"/>
            <a:ext cx="2217450" cy="1980525"/>
          </a:xfrm>
          <a:prstGeom prst="rect">
            <a:avLst/>
          </a:prstGeom>
        </p:spPr>
      </p:pic>
      <p:pic>
        <p:nvPicPr>
          <p:cNvPr id="7" name="圖片 6">
            <a:extLst>
              <a:ext uri="{FF2B5EF4-FFF2-40B4-BE49-F238E27FC236}">
                <a16:creationId xmlns:a16="http://schemas.microsoft.com/office/drawing/2014/main" id="{0BFD03E6-AC8C-41F8-B4D7-D55E0D4DD5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65224" y="4174923"/>
            <a:ext cx="1781859" cy="1655444"/>
          </a:xfrm>
          <a:prstGeom prst="rect">
            <a:avLst/>
          </a:prstGeom>
        </p:spPr>
      </p:pic>
      <p:sp>
        <p:nvSpPr>
          <p:cNvPr id="8" name="投影片編號版面配置區 2">
            <a:extLst>
              <a:ext uri="{FF2B5EF4-FFF2-40B4-BE49-F238E27FC236}">
                <a16:creationId xmlns:a16="http://schemas.microsoft.com/office/drawing/2014/main" id="{BB078A37-26CE-4743-82CF-1815E58666F5}"/>
              </a:ext>
            </a:extLst>
          </p:cNvPr>
          <p:cNvSpPr>
            <a:spLocks noGrp="1"/>
          </p:cNvSpPr>
          <p:nvPr>
            <p:ph type="sldNum" sz="quarter" idx="12"/>
          </p:nvPr>
        </p:nvSpPr>
        <p:spPr>
          <a:xfrm>
            <a:off x="11826054" y="6388100"/>
            <a:ext cx="365946" cy="469900"/>
          </a:xfrm>
          <a:ln>
            <a:noFill/>
          </a:ln>
        </p:spPr>
        <p:txBody>
          <a:bodyPr lIns="0" rIns="0"/>
          <a:lstStyle/>
          <a:p>
            <a:pPr algn="ctr"/>
            <a:fld id="{428429D3-D0E3-4A75-96D4-68BB5A2F4E44}" type="slidenum">
              <a:rPr lang="zh-CN" altLang="en-US" sz="1600" b="1">
                <a:solidFill>
                  <a:schemeClr val="tx1">
                    <a:lumMod val="75000"/>
                    <a:lumOff val="25000"/>
                  </a:schemeClr>
                </a:solidFill>
              </a:rPr>
              <a:pPr algn="ctr"/>
              <a:t>17</a:t>
            </a:fld>
            <a:endParaRPr lang="zh-CN" altLang="en-US" sz="1600" b="1">
              <a:solidFill>
                <a:schemeClr val="tx1">
                  <a:lumMod val="75000"/>
                  <a:lumOff val="25000"/>
                </a:schemeClr>
              </a:solidFill>
            </a:endParaRPr>
          </a:p>
        </p:txBody>
      </p:sp>
    </p:spTree>
    <p:extLst>
      <p:ext uri="{BB962C8B-B14F-4D97-AF65-F5344CB8AC3E}">
        <p14:creationId xmlns:p14="http://schemas.microsoft.com/office/powerpoint/2010/main" val="33504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2A989140-1D28-44EE-A3E7-87ADC969BEBE}"/>
              </a:ext>
            </a:extLst>
          </p:cNvPr>
          <p:cNvPicPr>
            <a:picLocks noChangeAspect="1"/>
          </p:cNvPicPr>
          <p:nvPr/>
        </p:nvPicPr>
        <p:blipFill rotWithShape="1">
          <a:blip r:embed="rId2"/>
          <a:srcRect l="9694" t="675" r="-1784" b="-2765"/>
          <a:stretch/>
        </p:blipFill>
        <p:spPr>
          <a:xfrm>
            <a:off x="1165610" y="2112742"/>
            <a:ext cx="9909921" cy="4888175"/>
          </a:xfrm>
          <a:prstGeom prst="rect">
            <a:avLst/>
          </a:prstGeom>
        </p:spPr>
      </p:pic>
      <p:sp>
        <p:nvSpPr>
          <p:cNvPr id="3" name="投影片編號版面配置區 2">
            <a:extLst>
              <a:ext uri="{FF2B5EF4-FFF2-40B4-BE49-F238E27FC236}">
                <a16:creationId xmlns:a16="http://schemas.microsoft.com/office/drawing/2014/main" id="{7BBCCF88-1480-4FCD-855A-7D024EC806C9}"/>
              </a:ext>
            </a:extLst>
          </p:cNvPr>
          <p:cNvSpPr>
            <a:spLocks noGrp="1"/>
          </p:cNvSpPr>
          <p:nvPr>
            <p:ph type="sldNum" sz="quarter" idx="4"/>
          </p:nvPr>
        </p:nvSpPr>
        <p:spPr/>
        <p:txBody>
          <a:bodyPr/>
          <a:lstStyle/>
          <a:p>
            <a:fld id="{428429D3-D0E3-4A75-96D4-68BB5A2F4E44}" type="slidenum">
              <a:rPr lang="zh-CN" altLang="en-US" smtClean="0"/>
              <a:pPr/>
              <a:t>2</a:t>
            </a:fld>
            <a:endParaRPr lang="zh-CN" altLang="en-US" dirty="0"/>
          </a:p>
        </p:txBody>
      </p:sp>
      <p:pic>
        <p:nvPicPr>
          <p:cNvPr id="4" name="圖形 1">
            <a:extLst>
              <a:ext uri="{FF2B5EF4-FFF2-40B4-BE49-F238E27FC236}">
                <a16:creationId xmlns:a16="http://schemas.microsoft.com/office/drawing/2014/main" id="{36148504-7FDB-46C8-AE0E-79F308306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3967" y="152985"/>
            <a:ext cx="1428697" cy="348463"/>
          </a:xfrm>
          <a:prstGeom prst="rect">
            <a:avLst/>
          </a:prstGeom>
        </p:spPr>
      </p:pic>
      <p:sp>
        <p:nvSpPr>
          <p:cNvPr id="13" name="文字方塊 12">
            <a:extLst>
              <a:ext uri="{FF2B5EF4-FFF2-40B4-BE49-F238E27FC236}">
                <a16:creationId xmlns:a16="http://schemas.microsoft.com/office/drawing/2014/main" id="{2A520F89-2445-4D42-8237-C77C40044D9C}"/>
              </a:ext>
            </a:extLst>
          </p:cNvPr>
          <p:cNvSpPr txBox="1"/>
          <p:nvPr/>
        </p:nvSpPr>
        <p:spPr>
          <a:xfrm>
            <a:off x="186648" y="310046"/>
            <a:ext cx="11675612" cy="757130"/>
          </a:xfrm>
          <a:prstGeom prst="rect">
            <a:avLst/>
          </a:prstGeo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fontAlgn="base">
              <a:lnSpc>
                <a:spcPct val="90000"/>
              </a:lnSpc>
              <a:spcBef>
                <a:spcPct val="0"/>
              </a:spcBef>
              <a:spcAft>
                <a:spcPct val="0"/>
              </a:spcAft>
              <a:buNone/>
              <a:defRPr sz="5400" b="1" spc="50">
                <a:ln w="11430"/>
                <a:solidFill>
                  <a:srgbClr val="005C44"/>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defRPr>
            </a:lvl1pPr>
          </a:lstStyle>
          <a:p>
            <a:pPr algn="l"/>
            <a:r>
              <a:rPr lang="zh-TW" altLang="en-US" sz="4800" dirty="0">
                <a:solidFill>
                  <a:schemeClr val="tx1"/>
                </a:solidFill>
                <a:latin typeface="微軟正黑體"/>
                <a:ea typeface="微軟正黑體"/>
              </a:rPr>
              <a:t> 國際碳定價發展情形</a:t>
            </a:r>
          </a:p>
        </p:txBody>
      </p:sp>
      <p:sp>
        <p:nvSpPr>
          <p:cNvPr id="14" name="文字方塊 13">
            <a:extLst>
              <a:ext uri="{FF2B5EF4-FFF2-40B4-BE49-F238E27FC236}">
                <a16:creationId xmlns:a16="http://schemas.microsoft.com/office/drawing/2014/main" id="{125E659B-4F68-4E37-8D39-21FC1CD5AE8F}"/>
              </a:ext>
            </a:extLst>
          </p:cNvPr>
          <p:cNvSpPr txBox="1"/>
          <p:nvPr/>
        </p:nvSpPr>
        <p:spPr>
          <a:xfrm>
            <a:off x="3713577" y="2332843"/>
            <a:ext cx="4878880" cy="707886"/>
          </a:xfrm>
          <a:prstGeom prst="rect">
            <a:avLst/>
          </a:prstGeom>
          <a:solidFill>
            <a:schemeClr val="accent2">
              <a:lumMod val="20000"/>
              <a:lumOff val="80000"/>
              <a:alpha val="67059"/>
            </a:schemeClr>
          </a:solidFill>
        </p:spPr>
        <p:txBody>
          <a:bodyPr wrap="square" rtlCol="0">
            <a:spAutoFit/>
          </a:bodyPr>
          <a:lstStyle/>
          <a:p>
            <a:pPr marL="285750" indent="-285750">
              <a:buFont typeface="Arial" panose="020B0604020202020204" pitchFamily="34" charset="0"/>
              <a:buChar char="•"/>
            </a:pPr>
            <a:r>
              <a:rPr lang="zh-TW" altLang="en-US" sz="2000" b="1" dirty="0">
                <a:solidFill>
                  <a:srgbClr val="0000CC"/>
                </a:solidFill>
                <a:latin typeface="微軟正黑體" panose="020B0604030504040204" pitchFamily="34" charset="-120"/>
                <a:ea typeface="微軟正黑體" panose="020B0604030504040204" pitchFamily="34" charset="-120"/>
              </a:rPr>
              <a:t>歐盟：</a:t>
            </a:r>
            <a:r>
              <a:rPr lang="en-US" altLang="zh-TW" sz="2000" b="1" dirty="0">
                <a:solidFill>
                  <a:srgbClr val="0000CC"/>
                </a:solidFill>
                <a:latin typeface="微軟正黑體" panose="020B0604030504040204" pitchFamily="34" charset="-120"/>
                <a:ea typeface="微軟正黑體" panose="020B0604030504040204" pitchFamily="34" charset="-120"/>
              </a:rPr>
              <a:t>2023</a:t>
            </a:r>
            <a:r>
              <a:rPr lang="zh-TW" altLang="en-US" sz="2000" b="1" dirty="0">
                <a:solidFill>
                  <a:srgbClr val="0000CC"/>
                </a:solidFill>
                <a:latin typeface="微軟正黑體" panose="020B0604030504040204" pitchFamily="34" charset="-120"/>
                <a:ea typeface="微軟正黑體" panose="020B0604030504040204" pitchFamily="34" charset="-120"/>
              </a:rPr>
              <a:t>年</a:t>
            </a:r>
            <a:r>
              <a:rPr lang="en-US" altLang="zh-TW" sz="2000" b="1" dirty="0">
                <a:solidFill>
                  <a:srgbClr val="0000CC"/>
                </a:solidFill>
                <a:latin typeface="微軟正黑體" panose="020B0604030504040204" pitchFamily="34" charset="-120"/>
                <a:ea typeface="微軟正黑體" panose="020B0604030504040204" pitchFamily="34" charset="-120"/>
              </a:rPr>
              <a:t>5</a:t>
            </a:r>
            <a:r>
              <a:rPr lang="zh-TW" altLang="en-US" sz="2000" b="1" dirty="0">
                <a:solidFill>
                  <a:srgbClr val="0000CC"/>
                </a:solidFill>
                <a:latin typeface="微軟正黑體" panose="020B0604030504040204" pitchFamily="34" charset="-120"/>
                <a:ea typeface="微軟正黑體" panose="020B0604030504040204" pitchFamily="34" charset="-120"/>
              </a:rPr>
              <a:t>月發布</a:t>
            </a:r>
            <a:r>
              <a:rPr lang="en-US" altLang="zh-TW" sz="2000" b="1" dirty="0">
                <a:solidFill>
                  <a:srgbClr val="0000CC"/>
                </a:solidFill>
                <a:latin typeface="微軟正黑體" panose="020B0604030504040204" pitchFamily="34" charset="-120"/>
                <a:ea typeface="微軟正黑體" panose="020B0604030504040204" pitchFamily="34" charset="-120"/>
              </a:rPr>
              <a:t>CBAM</a:t>
            </a:r>
          </a:p>
          <a:p>
            <a:pPr marL="285750" indent="-285750">
              <a:buFont typeface="Arial" panose="020B0604020202020204" pitchFamily="34" charset="0"/>
              <a:buChar char="•"/>
            </a:pPr>
            <a:r>
              <a:rPr lang="zh-TW" altLang="en-US" sz="2000" b="1" dirty="0">
                <a:solidFill>
                  <a:srgbClr val="0000CC"/>
                </a:solidFill>
                <a:latin typeface="微軟正黑體" panose="020B0604030504040204" pitchFamily="34" charset="-120"/>
                <a:ea typeface="微軟正黑體" panose="020B0604030504040204" pitchFamily="34" charset="-120"/>
              </a:rPr>
              <a:t>英國：</a:t>
            </a:r>
            <a:r>
              <a:rPr lang="en-US" altLang="zh-TW" sz="2000" b="1" dirty="0">
                <a:solidFill>
                  <a:srgbClr val="0000CC"/>
                </a:solidFill>
                <a:latin typeface="微軟正黑體" panose="020B0604030504040204" pitchFamily="34" charset="-120"/>
                <a:ea typeface="微軟正黑體" panose="020B0604030504040204" pitchFamily="34" charset="-120"/>
              </a:rPr>
              <a:t>2025</a:t>
            </a:r>
            <a:r>
              <a:rPr lang="zh-TW" altLang="en-US" sz="2000" b="1" dirty="0">
                <a:solidFill>
                  <a:srgbClr val="0000CC"/>
                </a:solidFill>
                <a:latin typeface="微軟正黑體" panose="020B0604030504040204" pitchFamily="34" charset="-120"/>
                <a:ea typeface="微軟正黑體" panose="020B0604030504040204" pitchFamily="34" charset="-120"/>
              </a:rPr>
              <a:t>年</a:t>
            </a:r>
            <a:r>
              <a:rPr lang="en-US" altLang="zh-TW" sz="2000" b="1" dirty="0">
                <a:solidFill>
                  <a:srgbClr val="0000CC"/>
                </a:solidFill>
                <a:latin typeface="微軟正黑體" panose="020B0604030504040204" pitchFamily="34" charset="-120"/>
                <a:ea typeface="微軟正黑體" panose="020B0604030504040204" pitchFamily="34" charset="-120"/>
              </a:rPr>
              <a:t>4</a:t>
            </a:r>
            <a:r>
              <a:rPr lang="zh-TW" altLang="en-US" sz="2000" b="1" dirty="0">
                <a:solidFill>
                  <a:srgbClr val="0000CC"/>
                </a:solidFill>
                <a:latin typeface="微軟正黑體" panose="020B0604030504040204" pitchFamily="34" charset="-120"/>
                <a:ea typeface="微軟正黑體" panose="020B0604030504040204" pitchFamily="34" charset="-120"/>
              </a:rPr>
              <a:t>月發布</a:t>
            </a:r>
            <a:r>
              <a:rPr lang="en-US" altLang="zh-TW" sz="2000" b="1" dirty="0">
                <a:solidFill>
                  <a:srgbClr val="0000CC"/>
                </a:solidFill>
                <a:latin typeface="微軟正黑體" panose="020B0604030504040204" pitchFamily="34" charset="-120"/>
                <a:ea typeface="微軟正黑體" panose="020B0604030504040204" pitchFamily="34" charset="-120"/>
              </a:rPr>
              <a:t>CBAM</a:t>
            </a:r>
            <a:r>
              <a:rPr lang="zh-TW" altLang="en-US" sz="2000" b="1" dirty="0">
                <a:solidFill>
                  <a:srgbClr val="0000CC"/>
                </a:solidFill>
                <a:latin typeface="微軟正黑體" panose="020B0604030504040204" pitchFamily="34" charset="-120"/>
                <a:ea typeface="微軟正黑體" panose="020B0604030504040204" pitchFamily="34" charset="-120"/>
              </a:rPr>
              <a:t>草案</a:t>
            </a:r>
          </a:p>
        </p:txBody>
      </p:sp>
      <p:sp>
        <p:nvSpPr>
          <p:cNvPr id="15" name="文字方塊 14">
            <a:extLst>
              <a:ext uri="{FF2B5EF4-FFF2-40B4-BE49-F238E27FC236}">
                <a16:creationId xmlns:a16="http://schemas.microsoft.com/office/drawing/2014/main" id="{047BA851-30EC-4B47-B540-3A7AADA6BFB8}"/>
              </a:ext>
            </a:extLst>
          </p:cNvPr>
          <p:cNvSpPr txBox="1"/>
          <p:nvPr/>
        </p:nvSpPr>
        <p:spPr>
          <a:xfrm>
            <a:off x="6970018" y="5815023"/>
            <a:ext cx="4299462" cy="615553"/>
          </a:xfrm>
          <a:prstGeom prst="rect">
            <a:avLst/>
          </a:prstGeom>
          <a:solidFill>
            <a:srgbClr val="D9D9D9">
              <a:alpha val="69804"/>
            </a:srgbClr>
          </a:solidFill>
        </p:spPr>
        <p:txBody>
          <a:bodyPr wrap="square" rtlCol="0">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澳洲</a:t>
            </a:r>
            <a:r>
              <a:rPr lang="zh-TW" altLang="en-US"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2024</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11</a:t>
            </a:r>
            <a:r>
              <a:rPr lang="zh-TW" altLang="en-US" sz="1600" dirty="0">
                <a:latin typeface="微軟正黑體" panose="020B0604030504040204" pitchFamily="34" charset="-120"/>
                <a:ea typeface="微軟正黑體" panose="020B0604030504040204" pitchFamily="34" charset="-120"/>
              </a:rPr>
              <a:t>月發布第</a:t>
            </a: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份碳洩漏  諮詢文件，預計</a:t>
            </a:r>
            <a:r>
              <a:rPr lang="en-US" altLang="zh-TW" sz="1600" dirty="0">
                <a:latin typeface="微軟正黑體" panose="020B0604030504040204" pitchFamily="34" charset="-120"/>
                <a:ea typeface="微軟正黑體" panose="020B0604030504040204" pitchFamily="34" charset="-120"/>
              </a:rPr>
              <a:t>2026</a:t>
            </a:r>
            <a:r>
              <a:rPr lang="zh-TW" altLang="en-US" sz="1600" dirty="0">
                <a:latin typeface="微軟正黑體" panose="020B0604030504040204" pitchFamily="34" charset="-120"/>
                <a:ea typeface="微軟正黑體" panose="020B0604030504040204" pitchFamily="34" charset="-120"/>
              </a:rPr>
              <a:t>年發布</a:t>
            </a:r>
            <a:r>
              <a:rPr lang="en-US" altLang="zh-TW" sz="1600" dirty="0">
                <a:latin typeface="微軟正黑體" panose="020B0604030504040204" pitchFamily="34" charset="-120"/>
                <a:ea typeface="微軟正黑體" panose="020B0604030504040204" pitchFamily="34" charset="-120"/>
              </a:rPr>
              <a:t>CBAM</a:t>
            </a:r>
            <a:r>
              <a:rPr lang="zh-TW" altLang="en-US" sz="1600" dirty="0">
                <a:latin typeface="微軟正黑體" panose="020B0604030504040204" pitchFamily="34" charset="-120"/>
                <a:ea typeface="微軟正黑體" panose="020B0604030504040204" pitchFamily="34" charset="-120"/>
              </a:rPr>
              <a:t>。</a:t>
            </a:r>
          </a:p>
        </p:txBody>
      </p:sp>
      <p:sp>
        <p:nvSpPr>
          <p:cNvPr id="16" name="文字方塊 15">
            <a:extLst>
              <a:ext uri="{FF2B5EF4-FFF2-40B4-BE49-F238E27FC236}">
                <a16:creationId xmlns:a16="http://schemas.microsoft.com/office/drawing/2014/main" id="{168F38DA-D6FB-4E9C-9EFA-F7D852D721D8}"/>
              </a:ext>
            </a:extLst>
          </p:cNvPr>
          <p:cNvSpPr txBox="1"/>
          <p:nvPr/>
        </p:nvSpPr>
        <p:spPr>
          <a:xfrm>
            <a:off x="301471" y="3516156"/>
            <a:ext cx="3412106" cy="1323439"/>
          </a:xfrm>
          <a:prstGeom prst="rect">
            <a:avLst/>
          </a:prstGeom>
          <a:solidFill>
            <a:schemeClr val="accent2">
              <a:lumMod val="20000"/>
              <a:lumOff val="80000"/>
              <a:alpha val="69804"/>
            </a:schemeClr>
          </a:solidFill>
        </p:spPr>
        <p:txBody>
          <a:bodyPr wrap="square" rtlCol="0">
            <a:spAutoFit/>
          </a:bodyPr>
          <a:lstStyle/>
          <a:p>
            <a:pPr marL="285750" indent="-28575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加拿大</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2021</a:t>
            </a:r>
            <a:r>
              <a:rPr lang="zh-TW" altLang="en-US" sz="1600" dirty="0">
                <a:latin typeface="微軟正黑體" panose="020B0604030504040204" pitchFamily="34" charset="-120"/>
                <a:ea typeface="微軟正黑體" panose="020B0604030504040204" pitchFamily="34" charset="-120"/>
              </a:rPr>
              <a:t>年進行</a:t>
            </a:r>
            <a:r>
              <a:rPr lang="en-US" altLang="zh-TW" sz="1600" dirty="0">
                <a:latin typeface="微軟正黑體" panose="020B0604030504040204" pitchFamily="34" charset="-120"/>
                <a:ea typeface="微軟正黑體" panose="020B0604030504040204" pitchFamily="34" charset="-120"/>
              </a:rPr>
              <a:t>CBAM</a:t>
            </a:r>
            <a:r>
              <a:rPr lang="zh-TW" altLang="en-US" sz="1600" dirty="0">
                <a:latin typeface="微軟正黑體" panose="020B0604030504040204" pitchFamily="34" charset="-120"/>
                <a:ea typeface="微軟正黑體" panose="020B0604030504040204" pitchFamily="34" charset="-120"/>
              </a:rPr>
              <a:t>公眾諮詢，尚在評估中。</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美國：</a:t>
            </a:r>
            <a:r>
              <a:rPr lang="en-US" altLang="zh-TW" sz="1600" b="1" dirty="0">
                <a:latin typeface="微軟正黑體" panose="020B0604030504040204" pitchFamily="34" charset="-120"/>
                <a:ea typeface="微軟正黑體" panose="020B0604030504040204" pitchFamily="34" charset="-120"/>
              </a:rPr>
              <a:t>2025</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4</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8</a:t>
            </a:r>
            <a:r>
              <a:rPr lang="zh-TW" altLang="en-US" sz="1600" b="1" dirty="0">
                <a:latin typeface="微軟正黑體" panose="020B0604030504040204" pitchFamily="34" charset="-120"/>
                <a:ea typeface="微軟正黑體" panose="020B0604030504040204" pitchFamily="34" charset="-120"/>
              </a:rPr>
              <a:t>日參議員提出「外國污染費用法案 」草案，尚在審議中。</a:t>
            </a:r>
          </a:p>
        </p:txBody>
      </p:sp>
      <p:sp>
        <p:nvSpPr>
          <p:cNvPr id="17" name="矩形 16">
            <a:extLst>
              <a:ext uri="{FF2B5EF4-FFF2-40B4-BE49-F238E27FC236}">
                <a16:creationId xmlns:a16="http://schemas.microsoft.com/office/drawing/2014/main" id="{3BEFA306-AAB4-4C6A-94E8-A750E582E609}"/>
              </a:ext>
            </a:extLst>
          </p:cNvPr>
          <p:cNvSpPr/>
          <p:nvPr/>
        </p:nvSpPr>
        <p:spPr>
          <a:xfrm>
            <a:off x="333414" y="1132072"/>
            <a:ext cx="1167561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全球 </a:t>
            </a:r>
            <a:r>
              <a:rPr kumimoji="0" lang="en-US" altLang="zh-TW" sz="3200" b="1" i="0" u="none" strike="noStrike" kern="120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80</a:t>
            </a:r>
            <a:r>
              <a:rPr kumimoji="0" lang="zh-TW" altLang="en-US" sz="3200" b="1" i="0" u="none" strike="noStrike" kern="1200" cap="none" spc="0" normalizeH="0" baseline="0" noProof="0" dirty="0">
                <a:ln>
                  <a:noFill/>
                </a:ln>
                <a:solidFill>
                  <a:srgbClr val="C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kumimoji="0" lang="zh-TW" altLang="en-US" sz="24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個國家或地區實施碳定價，包含全球</a:t>
            </a:r>
            <a:r>
              <a:rPr kumimoji="0" lang="en-US" altLang="zh-TW" sz="24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28</a:t>
            </a:r>
            <a:r>
              <a:rPr kumimoji="0" lang="zh-TW" altLang="en-US" sz="2400" b="1"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％的排放量</a:t>
            </a:r>
            <a:r>
              <a:rPr lang="zh-TW" altLang="en-US" sz="2400" b="1"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kumimoji="0" lang="zh-TW" altLang="en-US" sz="2400" b="1" i="0" u="none" strike="noStrike" kern="1200" cap="none" spc="0" normalizeH="0" baseline="0" noProof="0" dirty="0">
                <a:ln>
                  <a:noFill/>
                </a:ln>
                <a:solidFill>
                  <a:srgbClr val="0F9ED5">
                    <a:lumMod val="75000"/>
                  </a:srgbClr>
                </a:solidFill>
                <a:effectLst/>
                <a:uLnTx/>
                <a:uFillTx/>
                <a:latin typeface="Arial" panose="020B0604020202020204" pitchFamily="34" charset="0"/>
                <a:ea typeface="微軟正黑體" panose="020B0604030504040204" pitchFamily="34" charset="-120"/>
                <a:cs typeface="Arial" panose="020B0604020202020204" pitchFamily="34" charset="0"/>
              </a:rPr>
              <a:t>碳稅費 </a:t>
            </a:r>
            <a:r>
              <a:rPr kumimoji="0" lang="en-US" altLang="zh-TW" sz="2800" b="1" i="0" u="none" strike="noStrike" kern="1200" cap="none" spc="0" normalizeH="0" baseline="0" noProof="0" dirty="0">
                <a:ln>
                  <a:noFill/>
                </a:ln>
                <a:solidFill>
                  <a:srgbClr val="0F9ED5">
                    <a:lumMod val="75000"/>
                  </a:srgbClr>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2800" b="1" i="0" u="none" strike="noStrike" kern="1200" cap="none" spc="0" normalizeH="0" baseline="0" noProof="0" dirty="0">
                <a:ln>
                  <a:noFill/>
                </a:ln>
                <a:solidFill>
                  <a:srgbClr val="0F9ED5">
                    <a:lumMod val="75000"/>
                  </a:srgbClr>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2400" b="1" i="0" u="none" strike="noStrike" kern="1200" cap="none" spc="0" normalizeH="0" baseline="0" noProof="0" dirty="0">
                <a:ln>
                  <a:noFill/>
                </a:ln>
                <a:solidFill>
                  <a:srgbClr val="0F9ED5">
                    <a:lumMod val="75000"/>
                  </a:srgbClr>
                </a:solidFill>
                <a:effectLst/>
                <a:uLnTx/>
                <a:uFillTx/>
                <a:latin typeface="Arial" panose="020B0604020202020204" pitchFamily="34" charset="0"/>
                <a:ea typeface="微軟正黑體" panose="020B0604030504040204" pitchFamily="34" charset="-120"/>
                <a:cs typeface="Arial" panose="020B0604020202020204" pitchFamily="34" charset="0"/>
              </a:rPr>
              <a:t>總量管制排放交易 </a:t>
            </a:r>
            <a:r>
              <a:rPr kumimoji="0" lang="en-US" altLang="zh-TW" sz="2400" b="1" i="0" u="none" strike="noStrike" kern="1200" cap="none" spc="0" normalizeH="0" baseline="0" noProof="0" dirty="0">
                <a:ln>
                  <a:noFill/>
                </a:ln>
                <a:solidFill>
                  <a:srgbClr val="0F9ED5">
                    <a:lumMod val="75000"/>
                  </a:srgbClr>
                </a:solidFill>
                <a:effectLst/>
                <a:uLnTx/>
                <a:uFillTx/>
                <a:latin typeface="Arial" panose="020B0604020202020204" pitchFamily="34" charset="0"/>
                <a:ea typeface="微軟正黑體" panose="020B0604030504040204" pitchFamily="34" charset="-120"/>
                <a:cs typeface="Arial" panose="020B0604020202020204" pitchFamily="34" charset="0"/>
              </a:rPr>
              <a:t>37 )</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僅歐盟提出</a:t>
            </a:r>
            <a:r>
              <a:rPr lang="en-US" altLang="zh-TW" sz="2400" b="1" dirty="0">
                <a:solidFill>
                  <a:srgbClr val="C00000"/>
                </a:solidFill>
                <a:latin typeface="微軟正黑體" panose="020B0604030504040204" pitchFamily="34" charset="-120"/>
                <a:ea typeface="微軟正黑體" panose="020B0604030504040204" pitchFamily="34" charset="-120"/>
              </a:rPr>
              <a:t>CBAM</a:t>
            </a:r>
            <a:r>
              <a:rPr lang="zh-TW" altLang="en-US" sz="2400" b="1" dirty="0">
                <a:solidFill>
                  <a:srgbClr val="C00000"/>
                </a:solidFill>
                <a:latin typeface="微軟正黑體" panose="020B0604030504040204" pitchFamily="34" charset="-120"/>
                <a:ea typeface="微軟正黑體" panose="020B0604030504040204" pitchFamily="34" charset="-120"/>
              </a:rPr>
              <a:t>法案，英國提出</a:t>
            </a:r>
            <a:r>
              <a:rPr lang="en-US" altLang="zh-TW" sz="2400" b="1" dirty="0">
                <a:solidFill>
                  <a:srgbClr val="C00000"/>
                </a:solidFill>
                <a:latin typeface="微軟正黑體" panose="020B0604030504040204" pitchFamily="34" charset="-120"/>
                <a:ea typeface="微軟正黑體" panose="020B0604030504040204" pitchFamily="34" charset="-120"/>
              </a:rPr>
              <a:t>CBAM</a:t>
            </a:r>
            <a:r>
              <a:rPr lang="zh-TW" altLang="en-US" sz="2400" b="1" dirty="0">
                <a:solidFill>
                  <a:srgbClr val="C00000"/>
                </a:solidFill>
                <a:latin typeface="微軟正黑體" panose="020B0604030504040204" pitchFamily="34" charset="-120"/>
                <a:ea typeface="微軟正黑體" panose="020B0604030504040204" pitchFamily="34" charset="-120"/>
              </a:rPr>
              <a:t>草案</a:t>
            </a:r>
            <a:r>
              <a:rPr lang="zh-TW" altLang="en-US" sz="2400" b="1" dirty="0">
                <a:latin typeface="微軟正黑體" panose="020B0604030504040204" pitchFamily="34" charset="-120"/>
                <a:ea typeface="微軟正黑體" panose="020B0604030504040204" pitchFamily="34" charset="-120"/>
              </a:rPr>
              <a:t>，其他國家尚在研議中。</a:t>
            </a:r>
            <a:endParaRPr lang="en-US" altLang="zh-TW" sz="2400" b="1" dirty="0">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1C969ED0-C76F-4F5B-8924-83299B0CCFA3}"/>
              </a:ext>
            </a:extLst>
          </p:cNvPr>
          <p:cNvSpPr txBox="1"/>
          <p:nvPr/>
        </p:nvSpPr>
        <p:spPr>
          <a:xfrm>
            <a:off x="4872063" y="3821730"/>
            <a:ext cx="4155823" cy="861774"/>
          </a:xfrm>
          <a:prstGeom prst="rect">
            <a:avLst/>
          </a:prstGeom>
          <a:solidFill>
            <a:srgbClr val="D9D9D9">
              <a:alpha val="69804"/>
            </a:srgbClr>
          </a:solidFill>
        </p:spPr>
        <p:txBody>
          <a:bodyPr wrap="square" rtlCol="0">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土耳其</a:t>
            </a:r>
            <a:r>
              <a:rPr lang="zh-TW" altLang="en-US"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2025</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7</a:t>
            </a:r>
            <a:r>
              <a:rPr lang="zh-TW" altLang="en-US" sz="1600" dirty="0">
                <a:latin typeface="微軟正黑體" panose="020B0604030504040204" pitchFamily="34" charset="-120"/>
                <a:ea typeface="微軟正黑體" panose="020B0604030504040204" pitchFamily="34" charset="-120"/>
              </a:rPr>
              <a:t>月國會通過氣候法</a:t>
            </a:r>
            <a:endParaRPr lang="en-US" altLang="zh-TW" sz="1600" dirty="0">
              <a:latin typeface="微軟正黑體" panose="020B0604030504040204" pitchFamily="34" charset="-120"/>
              <a:ea typeface="微軟正黑體" panose="020B0604030504040204" pitchFamily="34" charset="-120"/>
            </a:endParaRPr>
          </a:p>
          <a:p>
            <a:pPr marL="1166813" indent="-1166813"/>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含</a:t>
            </a:r>
            <a:r>
              <a:rPr lang="en-US" altLang="zh-TW" sz="1600" dirty="0">
                <a:latin typeface="微軟正黑體" panose="020B0604030504040204" pitchFamily="34" charset="-120"/>
                <a:ea typeface="微軟正黑體" panose="020B0604030504040204" pitchFamily="34" charset="-120"/>
              </a:rPr>
              <a:t>ETS</a:t>
            </a:r>
            <a:r>
              <a:rPr lang="zh-TW" altLang="en-US" sz="1600" dirty="0">
                <a:latin typeface="微軟正黑體" panose="020B0604030504040204" pitchFamily="34" charset="-120"/>
                <a:ea typeface="微軟正黑體" panose="020B0604030504040204" pitchFamily="34" charset="-120"/>
              </a:rPr>
              <a:t>及</a:t>
            </a:r>
            <a:r>
              <a:rPr lang="en-US" altLang="zh-TW" sz="1600" dirty="0">
                <a:latin typeface="微軟正黑體" panose="020B0604030504040204" pitchFamily="34" charset="-120"/>
                <a:ea typeface="微軟正黑體" panose="020B0604030504040204" pitchFamily="34" charset="-120"/>
              </a:rPr>
              <a:t>CBAM)</a:t>
            </a:r>
            <a:r>
              <a:rPr lang="zh-TW" altLang="en-US" sz="1600" dirty="0">
                <a:latin typeface="微軟正黑體" panose="020B0604030504040204" pitchFamily="34" charset="-120"/>
                <a:ea typeface="微軟正黑體" panose="020B0604030504040204" pitchFamily="34" charset="-120"/>
              </a:rPr>
              <a:t>，具體            細節待後續制定。</a:t>
            </a:r>
          </a:p>
        </p:txBody>
      </p:sp>
      <p:pic>
        <p:nvPicPr>
          <p:cNvPr id="21" name="圖片 20">
            <a:extLst>
              <a:ext uri="{FF2B5EF4-FFF2-40B4-BE49-F238E27FC236}">
                <a16:creationId xmlns:a16="http://schemas.microsoft.com/office/drawing/2014/main" id="{B22B0108-F10D-4BA9-829B-A686517D4542}"/>
              </a:ext>
            </a:extLst>
          </p:cNvPr>
          <p:cNvPicPr>
            <a:picLocks noChangeAspect="1"/>
          </p:cNvPicPr>
          <p:nvPr/>
        </p:nvPicPr>
        <p:blipFill>
          <a:blip r:embed="rId5"/>
          <a:stretch>
            <a:fillRect/>
          </a:stretch>
        </p:blipFill>
        <p:spPr>
          <a:xfrm>
            <a:off x="1384908" y="5839192"/>
            <a:ext cx="1455579" cy="593014"/>
          </a:xfrm>
          <a:prstGeom prst="rect">
            <a:avLst/>
          </a:prstGeom>
        </p:spPr>
      </p:pic>
      <p:sp>
        <p:nvSpPr>
          <p:cNvPr id="22" name="文字方塊 21">
            <a:extLst>
              <a:ext uri="{FF2B5EF4-FFF2-40B4-BE49-F238E27FC236}">
                <a16:creationId xmlns:a16="http://schemas.microsoft.com/office/drawing/2014/main" id="{681ABC15-2D1D-46C8-B1EF-E398184570D2}"/>
              </a:ext>
            </a:extLst>
          </p:cNvPr>
          <p:cNvSpPr txBox="1"/>
          <p:nvPr/>
        </p:nvSpPr>
        <p:spPr>
          <a:xfrm>
            <a:off x="6841257" y="6461796"/>
            <a:ext cx="501201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lang="zh-TW" altLang="en-US" sz="1400" dirty="0"/>
              <a:t>圖檔源自</a:t>
            </a:r>
            <a:r>
              <a:rPr lang="en-US" altLang="zh-TW" sz="1400" dirty="0"/>
              <a:t>https://carbonpricingdashboard.worldbank.org/</a:t>
            </a:r>
            <a:endParaRPr kumimoji="0" lang="en-US" altLang="zh-TW" sz="1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a:endParaRPr>
          </a:p>
        </p:txBody>
      </p:sp>
    </p:spTree>
    <p:extLst>
      <p:ext uri="{BB962C8B-B14F-4D97-AF65-F5344CB8AC3E}">
        <p14:creationId xmlns:p14="http://schemas.microsoft.com/office/powerpoint/2010/main" val="3886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64B414A6-F3CF-4C32-975B-B7F0146D7885}"/>
              </a:ext>
            </a:extLst>
          </p:cNvPr>
          <p:cNvSpPr>
            <a:spLocks noGrp="1"/>
          </p:cNvSpPr>
          <p:nvPr>
            <p:ph type="sldNum" sz="quarter" idx="4"/>
          </p:nvPr>
        </p:nvSpPr>
        <p:spPr/>
        <p:txBody>
          <a:bodyPr/>
          <a:lstStyle/>
          <a:p>
            <a:fld id="{428429D3-D0E3-4A75-96D4-68BB5A2F4E44}" type="slidenum">
              <a:rPr lang="zh-CN" altLang="en-US" smtClean="0"/>
              <a:pPr/>
              <a:t>3</a:t>
            </a:fld>
            <a:endParaRPr lang="zh-CN" altLang="en-US"/>
          </a:p>
        </p:txBody>
      </p:sp>
      <p:sp>
        <p:nvSpPr>
          <p:cNvPr id="5" name="文字方塊 4">
            <a:extLst>
              <a:ext uri="{FF2B5EF4-FFF2-40B4-BE49-F238E27FC236}">
                <a16:creationId xmlns:a16="http://schemas.microsoft.com/office/drawing/2014/main" id="{9613CFBD-525C-4741-9AA8-0E6BBA44AF20}"/>
              </a:ext>
            </a:extLst>
          </p:cNvPr>
          <p:cNvSpPr txBox="1"/>
          <p:nvPr/>
        </p:nvSpPr>
        <p:spPr>
          <a:xfrm>
            <a:off x="604709" y="1155837"/>
            <a:ext cx="11251524" cy="3636845"/>
          </a:xfrm>
          <a:prstGeom prst="rect">
            <a:avLst/>
          </a:prstGeom>
          <a:noFill/>
        </p:spPr>
        <p:txBody>
          <a:bodyPr wrap="square">
            <a:spAutoFit/>
          </a:bodyPr>
          <a:lstStyle/>
          <a:p>
            <a:pPr marL="342900" indent="-342900" algn="just" defTabSz="609630">
              <a:lnSpc>
                <a:spcPct val="150000"/>
              </a:lnSpc>
              <a:buFont typeface="Wingdings" panose="05000000000000000000" pitchFamily="2" charset="2"/>
              <a:buChar char="Ø"/>
            </a:pPr>
            <a:r>
              <a:rPr lang="zh-TW" altLang="en-US" sz="2000" dirty="0">
                <a:latin typeface="Microsoft YaHei" panose="020B0503020204020204" pitchFamily="34" charset="-122"/>
                <a:ea typeface="Microsoft YaHei" panose="020B0503020204020204" pitchFamily="34" charset="-122"/>
                <a:cs typeface="Klein Bold"/>
                <a:sym typeface="Klein Bold"/>
              </a:rPr>
              <a:t>歐盟執委會</a:t>
            </a:r>
            <a:r>
              <a:rPr lang="en-US" altLang="zh-TW" sz="2000" dirty="0">
                <a:latin typeface="Microsoft YaHei" panose="020B0503020204020204" pitchFamily="34" charset="-122"/>
                <a:ea typeface="Microsoft YaHei" panose="020B0503020204020204" pitchFamily="34" charset="-122"/>
                <a:sym typeface="Klein Bold"/>
              </a:rPr>
              <a:t>2025</a:t>
            </a:r>
            <a:r>
              <a:rPr lang="zh-TW" altLang="en-US" sz="2000" dirty="0">
                <a:latin typeface="Microsoft YaHei" panose="020B0503020204020204" pitchFamily="34" charset="-122"/>
                <a:ea typeface="Microsoft YaHei" panose="020B0503020204020204" pitchFamily="34" charset="-122"/>
                <a:sym typeface="Klein Bold"/>
              </a:rPr>
              <a:t>年</a:t>
            </a:r>
            <a:r>
              <a:rPr lang="en-US" altLang="zh-TW" sz="2000" dirty="0">
                <a:latin typeface="Microsoft YaHei" panose="020B0503020204020204" pitchFamily="34" charset="-122"/>
                <a:ea typeface="Microsoft YaHei" panose="020B0503020204020204" pitchFamily="34" charset="-122"/>
                <a:sym typeface="Klein Bold"/>
              </a:rPr>
              <a:t>7</a:t>
            </a:r>
            <a:r>
              <a:rPr lang="zh-TW" altLang="en-US" sz="2000" dirty="0">
                <a:latin typeface="Microsoft YaHei" panose="020B0503020204020204" pitchFamily="34" charset="-122"/>
                <a:ea typeface="Microsoft YaHei" panose="020B0503020204020204" pitchFamily="34" charset="-122"/>
                <a:sym typeface="Klein Bold"/>
              </a:rPr>
              <a:t>月</a:t>
            </a:r>
            <a:r>
              <a:rPr lang="en-US" altLang="zh-TW" sz="2000" dirty="0">
                <a:latin typeface="Microsoft YaHei" panose="020B0503020204020204" pitchFamily="34" charset="-122"/>
                <a:ea typeface="Microsoft YaHei" panose="020B0503020204020204" pitchFamily="34" charset="-122"/>
                <a:sym typeface="Klein Bold"/>
              </a:rPr>
              <a:t>2</a:t>
            </a:r>
            <a:r>
              <a:rPr lang="zh-TW" altLang="en-US" sz="2000" dirty="0">
                <a:latin typeface="Microsoft YaHei" panose="020B0503020204020204" pitchFamily="34" charset="-122"/>
                <a:ea typeface="Microsoft YaHei" panose="020B0503020204020204" pitchFamily="34" charset="-122"/>
                <a:sym typeface="Klein Bold"/>
              </a:rPr>
              <a:t>日</a:t>
            </a:r>
            <a:r>
              <a:rPr lang="zh-TW" altLang="en-US" sz="2000" dirty="0">
                <a:latin typeface="Microsoft YaHei" panose="020B0503020204020204" pitchFamily="34" charset="-122"/>
                <a:ea typeface="Microsoft YaHei" panose="020B0503020204020204" pitchFamily="34" charset="-122"/>
                <a:sym typeface="Open Sans 1"/>
              </a:rPr>
              <a:t>提出</a:t>
            </a:r>
            <a:r>
              <a:rPr lang="en-US" altLang="zh-TW" sz="2000" dirty="0">
                <a:latin typeface="Microsoft YaHei" panose="020B0503020204020204" pitchFamily="34" charset="-122"/>
                <a:ea typeface="Microsoft YaHei" panose="020B0503020204020204" pitchFamily="34" charset="-122"/>
                <a:sym typeface="Open Sans 1"/>
              </a:rPr>
              <a:t>《</a:t>
            </a:r>
            <a:r>
              <a:rPr lang="zh-TW" altLang="en-US" sz="2000" dirty="0">
                <a:latin typeface="Microsoft YaHei" panose="020B0503020204020204" pitchFamily="34" charset="-122"/>
                <a:ea typeface="Microsoft YaHei" panose="020B0503020204020204" pitchFamily="34" charset="-122"/>
                <a:sym typeface="Open Sans 1"/>
              </a:rPr>
              <a:t>歐盟氣候法</a:t>
            </a:r>
            <a:r>
              <a:rPr lang="en-US" altLang="zh-TW" sz="2000" dirty="0">
                <a:latin typeface="Microsoft YaHei" panose="020B0503020204020204" pitchFamily="34" charset="-122"/>
                <a:ea typeface="Microsoft YaHei" panose="020B0503020204020204" pitchFamily="34" charset="-122"/>
                <a:sym typeface="Open Sans 1"/>
              </a:rPr>
              <a:t>》</a:t>
            </a:r>
            <a:r>
              <a:rPr lang="zh-TW" altLang="en-US" sz="2000" dirty="0">
                <a:latin typeface="Microsoft YaHei" panose="020B0503020204020204" pitchFamily="34" charset="-122"/>
                <a:ea typeface="Microsoft YaHei" panose="020B0503020204020204" pitchFamily="34" charset="-122"/>
                <a:sym typeface="Klein Bold"/>
              </a:rPr>
              <a:t>修正提案，除</a:t>
            </a:r>
            <a:r>
              <a:rPr lang="zh-TW" altLang="en-US" sz="2000" dirty="0">
                <a:latin typeface="微軟正黑體" panose="020B0604030504040204" pitchFamily="34" charset="-120"/>
                <a:ea typeface="微軟正黑體" panose="020B0604030504040204" pitchFamily="34" charset="-120"/>
                <a:cs typeface="Klein Bold"/>
                <a:sym typeface="Klein Bold"/>
              </a:rPr>
              <a:t>原定</a:t>
            </a:r>
            <a:r>
              <a:rPr lang="zh-TW" altLang="en-US" sz="2000" dirty="0">
                <a:latin typeface="微軟正黑體" panose="020B0604030504040204" pitchFamily="34" charset="-120"/>
                <a:ea typeface="微軟正黑體" panose="020B0604030504040204" pitchFamily="34" charset="-120"/>
                <a:cs typeface="Open Sans 1"/>
                <a:sym typeface="Open Sans 1"/>
              </a:rPr>
              <a:t>「</a:t>
            </a:r>
            <a:r>
              <a:rPr lang="en-US" altLang="zh-TW" sz="2000" dirty="0">
                <a:latin typeface="微軟正黑體" panose="020B0604030504040204" pitchFamily="34" charset="-120"/>
                <a:ea typeface="微軟正黑體" panose="020B0604030504040204" pitchFamily="34" charset="-120"/>
                <a:cs typeface="Open Sans 1"/>
                <a:sym typeface="Open Sans 1"/>
              </a:rPr>
              <a:t>2050</a:t>
            </a:r>
            <a:r>
              <a:rPr lang="zh-TW" altLang="en-US" sz="2000" dirty="0">
                <a:latin typeface="微軟正黑體" panose="020B0604030504040204" pitchFamily="34" charset="-120"/>
                <a:ea typeface="微軟正黑體" panose="020B0604030504040204" pitchFamily="34" charset="-120"/>
                <a:cs typeface="Open Sans 1"/>
                <a:sym typeface="Open Sans 1"/>
              </a:rPr>
              <a:t>年達成氣候中和 </a:t>
            </a:r>
            <a:r>
              <a:rPr lang="en-US" altLang="zh-TW" sz="2000" dirty="0">
                <a:latin typeface="微軟正黑體" panose="020B0604030504040204" pitchFamily="34" charset="-120"/>
                <a:ea typeface="微軟正黑體" panose="020B0604030504040204" pitchFamily="34" charset="-120"/>
                <a:cs typeface="Open Sans 1"/>
                <a:sym typeface="Open Sans 1"/>
              </a:rPr>
              <a:t>(Climate Neutrality)</a:t>
            </a:r>
            <a:r>
              <a:rPr lang="zh-TW" altLang="en-US" sz="2000" dirty="0">
                <a:latin typeface="微軟正黑體" panose="020B0604030504040204" pitchFamily="34" charset="-120"/>
                <a:ea typeface="微軟正黑體" panose="020B0604030504040204" pitchFamily="34" charset="-120"/>
                <a:cs typeface="Open Sans 1"/>
                <a:sym typeface="Open Sans 1"/>
              </a:rPr>
              <a:t>、</a:t>
            </a:r>
            <a:r>
              <a:rPr lang="en-US" altLang="zh-TW" sz="2000" dirty="0">
                <a:latin typeface="微軟正黑體" panose="020B0604030504040204" pitchFamily="34" charset="-120"/>
                <a:ea typeface="微軟正黑體" panose="020B0604030504040204" pitchFamily="34" charset="-120"/>
                <a:cs typeface="Open Sans 1"/>
                <a:sym typeface="Open Sans 1"/>
              </a:rPr>
              <a:t>2030</a:t>
            </a:r>
            <a:r>
              <a:rPr lang="zh-TW" altLang="en-US" sz="2000" dirty="0">
                <a:latin typeface="微軟正黑體" panose="020B0604030504040204" pitchFamily="34" charset="-120"/>
                <a:ea typeface="微軟正黑體" panose="020B0604030504040204" pitchFamily="34" charset="-120"/>
                <a:cs typeface="Open Sans 1"/>
                <a:sym typeface="Open Sans 1"/>
              </a:rPr>
              <a:t>年前減少至少</a:t>
            </a:r>
            <a:r>
              <a:rPr lang="en-US" altLang="zh-TW" sz="2000" dirty="0">
                <a:latin typeface="微軟正黑體" panose="020B0604030504040204" pitchFamily="34" charset="-120"/>
                <a:ea typeface="微軟正黑體" panose="020B0604030504040204" pitchFamily="34" charset="-120"/>
                <a:cs typeface="Open Sans 1"/>
                <a:sym typeface="Open Sans 1"/>
              </a:rPr>
              <a:t>55%</a:t>
            </a:r>
            <a:r>
              <a:rPr lang="zh-TW" altLang="en-US" sz="2000" dirty="0">
                <a:latin typeface="微軟正黑體" panose="020B0604030504040204" pitchFamily="34" charset="-120"/>
                <a:ea typeface="微軟正黑體" panose="020B0604030504040204" pitchFamily="34" charset="-120"/>
                <a:cs typeface="Open Sans 1"/>
                <a:sym typeface="Open Sans 1"/>
              </a:rPr>
              <a:t>溫室氣體排放（以</a:t>
            </a:r>
            <a:r>
              <a:rPr lang="en-US" altLang="zh-TW" sz="2000" dirty="0">
                <a:latin typeface="微軟正黑體" panose="020B0604030504040204" pitchFamily="34" charset="-120"/>
                <a:ea typeface="微軟正黑體" panose="020B0604030504040204" pitchFamily="34" charset="-120"/>
                <a:cs typeface="Open Sans 1"/>
                <a:sym typeface="Open Sans 1"/>
              </a:rPr>
              <a:t>1990</a:t>
            </a:r>
            <a:r>
              <a:rPr lang="zh-TW" altLang="en-US" sz="2000" dirty="0">
                <a:latin typeface="微軟正黑體" panose="020B0604030504040204" pitchFamily="34" charset="-120"/>
                <a:ea typeface="微軟正黑體" panose="020B0604030504040204" pitchFamily="34" charset="-120"/>
                <a:cs typeface="Open Sans 1"/>
                <a:sym typeface="Open Sans 1"/>
              </a:rPr>
              <a:t>年為基準）」，本次修正提案為「</a:t>
            </a:r>
            <a:r>
              <a:rPr lang="en-US" altLang="zh-TW" sz="2000" b="1" dirty="0">
                <a:latin typeface="微軟正黑體" panose="020B0604030504040204" pitchFamily="34" charset="-120"/>
                <a:ea typeface="微軟正黑體" panose="020B0604030504040204" pitchFamily="34" charset="-120"/>
                <a:cs typeface="Open Sans 1"/>
                <a:sym typeface="Open Sans 1"/>
              </a:rPr>
              <a:t>2040</a:t>
            </a:r>
            <a:r>
              <a:rPr lang="zh-TW" altLang="en-US" sz="2000" b="1" dirty="0">
                <a:latin typeface="微軟正黑體" panose="020B0604030504040204" pitchFamily="34" charset="-120"/>
                <a:ea typeface="微軟正黑體" panose="020B0604030504040204" pitchFamily="34" charset="-120"/>
                <a:cs typeface="Open Sans 1"/>
                <a:sym typeface="Open Sans 1"/>
              </a:rPr>
              <a:t>年減碳</a:t>
            </a:r>
            <a:r>
              <a:rPr lang="en-US" altLang="zh-TW" sz="2000" b="1" dirty="0">
                <a:latin typeface="微軟正黑體" panose="020B0604030504040204" pitchFamily="34" charset="-120"/>
                <a:ea typeface="微軟正黑體" panose="020B0604030504040204" pitchFamily="34" charset="-120"/>
                <a:cs typeface="Open Sans 1"/>
                <a:sym typeface="Open Sans 1"/>
              </a:rPr>
              <a:t>90%</a:t>
            </a:r>
            <a:r>
              <a:rPr lang="zh-TW" altLang="en-US" sz="2000" b="1" dirty="0">
                <a:latin typeface="微軟正黑體" panose="020B0604030504040204" pitchFamily="34" charset="-120"/>
                <a:ea typeface="微軟正黑體" panose="020B0604030504040204" pitchFamily="34" charset="-120"/>
                <a:cs typeface="Open Sans 1"/>
                <a:sym typeface="Open Sans 1"/>
              </a:rPr>
              <a:t>」</a:t>
            </a:r>
            <a:r>
              <a:rPr lang="zh-TW" altLang="en-US" sz="2000" dirty="0">
                <a:latin typeface="微軟正黑體" panose="020B0604030504040204" pitchFamily="34" charset="-120"/>
                <a:ea typeface="微軟正黑體" panose="020B0604030504040204" pitchFamily="34" charset="-120"/>
                <a:cs typeface="Open Sans 1"/>
                <a:sym typeface="Open Sans 1"/>
              </a:rPr>
              <a:t>的法定目標。</a:t>
            </a:r>
            <a:endParaRPr lang="en-US" altLang="zh-TW" sz="2000" b="1" dirty="0">
              <a:latin typeface="微軟正黑體" panose="020B0604030504040204" pitchFamily="34" charset="-120"/>
              <a:ea typeface="微軟正黑體" panose="020B0604030504040204" pitchFamily="34" charset="-120"/>
              <a:cs typeface="Open Sans 1"/>
              <a:sym typeface="Open Sans 1"/>
            </a:endParaRPr>
          </a:p>
          <a:p>
            <a:pPr marL="342900" indent="-342900" algn="just" defTabSz="609630">
              <a:lnSpc>
                <a:spcPct val="150000"/>
              </a:lnSpc>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cs typeface="Open Sans 1"/>
              </a:rPr>
              <a:t>為因應歐盟內部能源結構與產業條件的落差，同步規劃三項具彈性、可執行、成本效益的配套機制：「</a:t>
            </a:r>
            <a:r>
              <a:rPr lang="zh-TW" altLang="en-US" sz="2000" b="1" dirty="0">
                <a:latin typeface="微軟正黑體" panose="020B0604030504040204" pitchFamily="34" charset="-120"/>
                <a:ea typeface="微軟正黑體" panose="020B0604030504040204" pitchFamily="34" charset="-120"/>
              </a:rPr>
              <a:t>國際碳信用額度」、「</a:t>
            </a:r>
            <a:r>
              <a:rPr lang="en-US" altLang="zh-TW" sz="2000" b="1" dirty="0" err="1">
                <a:latin typeface="微軟正黑體" panose="020B0604030504040204" pitchFamily="34" charset="-120"/>
                <a:ea typeface="微軟正黑體" panose="020B0604030504040204" pitchFamily="34" charset="-120"/>
                <a:sym typeface="Telegraf Heavy"/>
              </a:rPr>
              <a:t>納入碳移除機制</a:t>
            </a:r>
            <a:r>
              <a:rPr lang="zh-TW" altLang="en-US" sz="2000" b="1" dirty="0">
                <a:latin typeface="微軟正黑體" panose="020B0604030504040204" pitchFamily="34" charset="-120"/>
                <a:ea typeface="微軟正黑體" panose="020B0604030504040204" pitchFamily="34" charset="-120"/>
                <a:sym typeface="Telegraf Heavy"/>
              </a:rPr>
              <a:t>」及</a:t>
            </a:r>
            <a:r>
              <a:rPr lang="zh-TW" altLang="en-US" sz="2000" b="1" dirty="0">
                <a:latin typeface="微軟正黑體" panose="020B0604030504040204" pitchFamily="34" charset="-120"/>
                <a:ea typeface="微軟正黑體" panose="020B0604030504040204" pitchFamily="34" charset="-120"/>
              </a:rPr>
              <a:t>「</a:t>
            </a:r>
            <a:r>
              <a:rPr lang="en-US" altLang="zh-TW" sz="2000" b="1" dirty="0" err="1">
                <a:latin typeface="微軟正黑體" panose="020B0604030504040204" pitchFamily="34" charset="-120"/>
                <a:ea typeface="微軟正黑體" panose="020B0604030504040204" pitchFamily="34" charset="-120"/>
                <a:sym typeface="Telegraf Heavy"/>
              </a:rPr>
              <a:t>跨部門彈性調整</a:t>
            </a:r>
            <a:r>
              <a:rPr lang="zh-TW" altLang="en-US" sz="2000" b="1" dirty="0">
                <a:latin typeface="微軟正黑體" panose="020B0604030504040204" pitchFamily="34" charset="-120"/>
                <a:ea typeface="微軟正黑體" panose="020B0604030504040204" pitchFamily="34" charset="-120"/>
                <a:sym typeface="Telegraf Heavy"/>
              </a:rPr>
              <a:t>」</a:t>
            </a:r>
            <a:r>
              <a:rPr lang="zh-TW" altLang="en-US" sz="2000" b="1" dirty="0">
                <a:latin typeface="微軟正黑體" panose="020B0604030504040204" pitchFamily="34" charset="-120"/>
                <a:ea typeface="微軟正黑體" panose="020B0604030504040204" pitchFamily="34" charset="-120"/>
                <a:cs typeface="Telegraf Heavy"/>
                <a:sym typeface="Telegraf Heavy"/>
              </a:rPr>
              <a:t>。</a:t>
            </a:r>
            <a:endParaRPr lang="en-US" altLang="zh-TW" sz="2000" b="1" dirty="0">
              <a:latin typeface="微軟正黑體" panose="020B0604030504040204" pitchFamily="34" charset="-120"/>
              <a:ea typeface="微軟正黑體" panose="020B0604030504040204" pitchFamily="34" charset="-120"/>
              <a:cs typeface="Telegraf Heavy"/>
              <a:sym typeface="Telegraf Heavy"/>
            </a:endParaRPr>
          </a:p>
          <a:p>
            <a:pPr marL="342900" indent="-342900" algn="just" defTabSz="609630">
              <a:lnSpc>
                <a:spcPct val="150000"/>
              </a:lnSpc>
              <a:buFont typeface="Wingdings" panose="05000000000000000000" pitchFamily="2" charset="2"/>
              <a:buChar char="Ø"/>
            </a:pPr>
            <a:endParaRPr lang="zh-TW" altLang="en-US" sz="2000" b="1" dirty="0">
              <a:latin typeface="微軟正黑體" panose="020B0604030504040204" pitchFamily="34" charset="-120"/>
              <a:ea typeface="微軟正黑體" panose="020B0604030504040204" pitchFamily="34" charset="-120"/>
              <a:cs typeface="Open Sans 1"/>
            </a:endParaRPr>
          </a:p>
          <a:p>
            <a:pPr marL="342900" indent="-342900" algn="just" defTabSz="609630">
              <a:lnSpc>
                <a:spcPct val="150000"/>
              </a:lnSpc>
              <a:buFont typeface="Wingdings" panose="05000000000000000000" pitchFamily="2" charset="2"/>
              <a:buChar char="Ø"/>
            </a:pPr>
            <a:endParaRPr lang="en-US" altLang="zh-TW" sz="2000" b="1" dirty="0">
              <a:solidFill>
                <a:srgbClr val="C0504D">
                  <a:lumMod val="75000"/>
                </a:srgbClr>
              </a:solidFill>
              <a:latin typeface="微軟正黑體" panose="020B0604030504040204" pitchFamily="34" charset="-120"/>
              <a:ea typeface="微軟正黑體" panose="020B0604030504040204" pitchFamily="34" charset="-120"/>
              <a:cs typeface="Open Sans 1"/>
              <a:sym typeface="Open Sans 1"/>
            </a:endParaRPr>
          </a:p>
          <a:p>
            <a:pPr algn="just" defTabSz="609630">
              <a:lnSpc>
                <a:spcPct val="150000"/>
              </a:lnSpc>
            </a:pPr>
            <a:endParaRPr lang="en-US" altLang="zh-TW" sz="1600" b="1" dirty="0">
              <a:solidFill>
                <a:srgbClr val="2A2E3A"/>
              </a:solidFill>
              <a:latin typeface="微軟正黑體" panose="020B0604030504040204" pitchFamily="34" charset="-120"/>
              <a:ea typeface="微軟正黑體" panose="020B0604030504040204" pitchFamily="34" charset="-120"/>
              <a:cs typeface="Klein Bold"/>
              <a:sym typeface="Klein Bold"/>
            </a:endParaRPr>
          </a:p>
        </p:txBody>
      </p:sp>
      <p:sp>
        <p:nvSpPr>
          <p:cNvPr id="8" name="矩形 7">
            <a:extLst>
              <a:ext uri="{FF2B5EF4-FFF2-40B4-BE49-F238E27FC236}">
                <a16:creationId xmlns:a16="http://schemas.microsoft.com/office/drawing/2014/main" id="{5F3945BA-9947-43A5-8C7D-65E0901B5542}"/>
              </a:ext>
            </a:extLst>
          </p:cNvPr>
          <p:cNvSpPr/>
          <p:nvPr/>
        </p:nvSpPr>
        <p:spPr>
          <a:xfrm>
            <a:off x="612742" y="327216"/>
            <a:ext cx="8526957" cy="830997"/>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zh-TW" altLang="en-US"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歐盟的現況</a:t>
            </a:r>
          </a:p>
        </p:txBody>
      </p:sp>
      <p:sp>
        <p:nvSpPr>
          <p:cNvPr id="9" name="箭號: 五邊形 8">
            <a:extLst>
              <a:ext uri="{FF2B5EF4-FFF2-40B4-BE49-F238E27FC236}">
                <a16:creationId xmlns:a16="http://schemas.microsoft.com/office/drawing/2014/main" id="{B4D72FAD-9F44-46FE-8DF3-A81F5CF383D1}"/>
              </a:ext>
            </a:extLst>
          </p:cNvPr>
          <p:cNvSpPr/>
          <p:nvPr/>
        </p:nvSpPr>
        <p:spPr>
          <a:xfrm>
            <a:off x="0" y="12386"/>
            <a:ext cx="612742" cy="431182"/>
          </a:xfrm>
          <a:prstGeom prst="homePlate">
            <a:avLst/>
          </a:prstGeom>
          <a:gradFill flip="none" rotWithShape="1">
            <a:gsLst>
              <a:gs pos="76000">
                <a:schemeClr val="tx2">
                  <a:lumMod val="20000"/>
                  <a:lumOff val="80000"/>
                </a:schemeClr>
              </a:gs>
              <a:gs pos="98000">
                <a:schemeClr val="bg1"/>
              </a:gs>
              <a:gs pos="0">
                <a:schemeClr val="bg1"/>
              </a:gs>
            </a:gsLst>
            <a:lin ang="16200000" scaled="1"/>
            <a:tileRect/>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壹</a:t>
            </a:r>
          </a:p>
        </p:txBody>
      </p:sp>
      <p:pic>
        <p:nvPicPr>
          <p:cNvPr id="16" name="圖形 1">
            <a:extLst>
              <a:ext uri="{FF2B5EF4-FFF2-40B4-BE49-F238E27FC236}">
                <a16:creationId xmlns:a16="http://schemas.microsoft.com/office/drawing/2014/main" id="{C4F79C8F-C521-43F6-A5BD-0AE3EC2BAE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967" y="152985"/>
            <a:ext cx="1428697" cy="348463"/>
          </a:xfrm>
          <a:prstGeom prst="rect">
            <a:avLst/>
          </a:prstGeom>
        </p:spPr>
      </p:pic>
      <p:pic>
        <p:nvPicPr>
          <p:cNvPr id="4" name="圖片 3">
            <a:extLst>
              <a:ext uri="{FF2B5EF4-FFF2-40B4-BE49-F238E27FC236}">
                <a16:creationId xmlns:a16="http://schemas.microsoft.com/office/drawing/2014/main" id="{A94A8773-4E99-4BF2-B058-B87F4663D637}"/>
              </a:ext>
            </a:extLst>
          </p:cNvPr>
          <p:cNvPicPr>
            <a:picLocks noChangeAspect="1"/>
          </p:cNvPicPr>
          <p:nvPr/>
        </p:nvPicPr>
        <p:blipFill rotWithShape="1">
          <a:blip r:embed="rId4"/>
          <a:srcRect t="9175"/>
          <a:stretch/>
        </p:blipFill>
        <p:spPr>
          <a:xfrm>
            <a:off x="1383542" y="3531493"/>
            <a:ext cx="9686000" cy="3210357"/>
          </a:xfrm>
          <a:prstGeom prst="rect">
            <a:avLst/>
          </a:prstGeom>
        </p:spPr>
      </p:pic>
    </p:spTree>
    <p:extLst>
      <p:ext uri="{BB962C8B-B14F-4D97-AF65-F5344CB8AC3E}">
        <p14:creationId xmlns:p14="http://schemas.microsoft.com/office/powerpoint/2010/main" val="394946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向上箭號圖說文字 231"/>
          <p:cNvSpPr/>
          <p:nvPr/>
        </p:nvSpPr>
        <p:spPr>
          <a:xfrm>
            <a:off x="2426245" y="4555928"/>
            <a:ext cx="5298391" cy="2183344"/>
          </a:xfrm>
          <a:prstGeom prst="upArrowCallout">
            <a:avLst>
              <a:gd name="adj1" fmla="val 23191"/>
              <a:gd name="adj2" fmla="val 19122"/>
              <a:gd name="adj3" fmla="val 12539"/>
              <a:gd name="adj4" fmla="val 81558"/>
            </a:avLst>
          </a:prstGeom>
          <a:gradFill flip="none" rotWithShape="1">
            <a:gsLst>
              <a:gs pos="76000">
                <a:schemeClr val="tx2">
                  <a:lumMod val="20000"/>
                  <a:lumOff val="80000"/>
                </a:schemeClr>
              </a:gs>
              <a:gs pos="98000">
                <a:schemeClr val="bg1"/>
              </a:gs>
              <a:gs pos="0">
                <a:schemeClr val="bg1"/>
              </a:gs>
            </a:gsLst>
            <a:lin ang="16200000" scaled="1"/>
            <a:tileRect/>
          </a:gradFill>
          <a:ln w="12700" cap="flat" cmpd="sng" algn="ctr">
            <a:noFill/>
            <a:prstDash val="solid"/>
            <a:miter lim="800000"/>
          </a:ln>
          <a:effectLst/>
        </p:spPr>
        <p:txBody>
          <a:bodyPr rtlCol="0" anchor="ctr"/>
          <a:lstStyle/>
          <a:p>
            <a:pPr algn="ctr" defTabSz="914377"/>
            <a:endParaRPr lang="zh-TW" altLang="en-US" sz="1800" kern="0">
              <a:solidFill>
                <a:prstClr val="white"/>
              </a:solidFill>
              <a:latin typeface="Times New Roman" panose="02020603050405020304" pitchFamily="18" charset="0"/>
              <a:ea typeface="微軟正黑體"/>
              <a:cs typeface="Times New Roman" panose="02020603050405020304" pitchFamily="18" charset="0"/>
            </a:endParaRPr>
          </a:p>
        </p:txBody>
      </p:sp>
      <p:sp>
        <p:nvSpPr>
          <p:cNvPr id="6" name="矩形 5"/>
          <p:cNvSpPr/>
          <p:nvPr/>
        </p:nvSpPr>
        <p:spPr>
          <a:xfrm>
            <a:off x="612742" y="303028"/>
            <a:ext cx="9874255" cy="830997"/>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zh-TW" altLang="en-US"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歐盟</a:t>
            </a:r>
            <a:r>
              <a:rPr lang="en-US" altLang="zh-TW"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CBAM</a:t>
            </a:r>
            <a:r>
              <a:rPr lang="zh-TW" altLang="en-US"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的現況與溝通情形</a:t>
            </a:r>
          </a:p>
        </p:txBody>
      </p:sp>
      <p:sp>
        <p:nvSpPr>
          <p:cNvPr id="209" name="Freeform 20">
            <a:extLst>
              <a:ext uri="{FF2B5EF4-FFF2-40B4-BE49-F238E27FC236}">
                <a16:creationId xmlns:a16="http://schemas.microsoft.com/office/drawing/2014/main" id="{F940E2AC-DD4C-EE47-88EA-AB79E891FB81}"/>
              </a:ext>
            </a:extLst>
          </p:cNvPr>
          <p:cNvSpPr>
            <a:spLocks noChangeArrowheads="1"/>
          </p:cNvSpPr>
          <p:nvPr/>
        </p:nvSpPr>
        <p:spPr bwMode="auto">
          <a:xfrm>
            <a:off x="5799913" y="3129799"/>
            <a:ext cx="1471046" cy="475200"/>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0" name="Freeform 21">
            <a:extLst>
              <a:ext uri="{FF2B5EF4-FFF2-40B4-BE49-F238E27FC236}">
                <a16:creationId xmlns:a16="http://schemas.microsoft.com/office/drawing/2014/main" id="{26605385-4172-3F40-AD2C-2DFDD5051995}"/>
              </a:ext>
            </a:extLst>
          </p:cNvPr>
          <p:cNvSpPr>
            <a:spLocks noChangeArrowheads="1"/>
          </p:cNvSpPr>
          <p:nvPr/>
        </p:nvSpPr>
        <p:spPr bwMode="auto">
          <a:xfrm>
            <a:off x="3970654" y="3129799"/>
            <a:ext cx="1471046" cy="475200"/>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2" name="Freeform 23">
            <a:extLst>
              <a:ext uri="{FF2B5EF4-FFF2-40B4-BE49-F238E27FC236}">
                <a16:creationId xmlns:a16="http://schemas.microsoft.com/office/drawing/2014/main" id="{6D7A9AFD-E990-7549-98ED-921A453E5B73}"/>
              </a:ext>
            </a:extLst>
          </p:cNvPr>
          <p:cNvSpPr>
            <a:spLocks noChangeArrowheads="1"/>
          </p:cNvSpPr>
          <p:nvPr/>
        </p:nvSpPr>
        <p:spPr bwMode="auto">
          <a:xfrm>
            <a:off x="5442649" y="3499399"/>
            <a:ext cx="358211" cy="124800"/>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194" name="Freeform 3">
            <a:extLst>
              <a:ext uri="{FF2B5EF4-FFF2-40B4-BE49-F238E27FC236}">
                <a16:creationId xmlns:a16="http://schemas.microsoft.com/office/drawing/2014/main" id="{E1950176-BF40-3246-97AA-C36BCD987176}"/>
              </a:ext>
            </a:extLst>
          </p:cNvPr>
          <p:cNvSpPr>
            <a:spLocks noChangeArrowheads="1"/>
          </p:cNvSpPr>
          <p:nvPr/>
        </p:nvSpPr>
        <p:spPr bwMode="auto">
          <a:xfrm>
            <a:off x="2141167" y="2296998"/>
            <a:ext cx="3166572" cy="796799"/>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35CA7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195" name="Freeform 6">
            <a:extLst>
              <a:ext uri="{FF2B5EF4-FFF2-40B4-BE49-F238E27FC236}">
                <a16:creationId xmlns:a16="http://schemas.microsoft.com/office/drawing/2014/main" id="{55F7E659-EA54-614A-8BFD-C7B2A651E1B8}"/>
              </a:ext>
            </a:extLst>
          </p:cNvPr>
          <p:cNvSpPr>
            <a:spLocks noChangeArrowheads="1"/>
          </p:cNvSpPr>
          <p:nvPr/>
        </p:nvSpPr>
        <p:spPr bwMode="auto">
          <a:xfrm>
            <a:off x="6108325" y="2403454"/>
            <a:ext cx="3166572" cy="796799"/>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23A4A7"/>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196" name="Freeform 7">
            <a:extLst>
              <a:ext uri="{FF2B5EF4-FFF2-40B4-BE49-F238E27FC236}">
                <a16:creationId xmlns:a16="http://schemas.microsoft.com/office/drawing/2014/main" id="{4882DEE2-147A-4843-B99E-0AAAC1EB176A}"/>
              </a:ext>
            </a:extLst>
          </p:cNvPr>
          <p:cNvSpPr>
            <a:spLocks noChangeArrowheads="1"/>
          </p:cNvSpPr>
          <p:nvPr/>
        </p:nvSpPr>
        <p:spPr bwMode="auto">
          <a:xfrm>
            <a:off x="3806498" y="2349023"/>
            <a:ext cx="76418" cy="151199"/>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197" name="Freeform 9">
            <a:extLst>
              <a:ext uri="{FF2B5EF4-FFF2-40B4-BE49-F238E27FC236}">
                <a16:creationId xmlns:a16="http://schemas.microsoft.com/office/drawing/2014/main" id="{D2861421-ECFF-C948-B529-9CF5981942AA}"/>
              </a:ext>
            </a:extLst>
          </p:cNvPr>
          <p:cNvSpPr>
            <a:spLocks noChangeArrowheads="1"/>
          </p:cNvSpPr>
          <p:nvPr/>
        </p:nvSpPr>
        <p:spPr bwMode="auto">
          <a:xfrm>
            <a:off x="434554" y="2349023"/>
            <a:ext cx="76418" cy="151199"/>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198" name="Freeform 10">
            <a:extLst>
              <a:ext uri="{FF2B5EF4-FFF2-40B4-BE49-F238E27FC236}">
                <a16:creationId xmlns:a16="http://schemas.microsoft.com/office/drawing/2014/main" id="{C5D95A94-446A-7642-A95B-85C10D8EE961}"/>
              </a:ext>
            </a:extLst>
          </p:cNvPr>
          <p:cNvSpPr>
            <a:spLocks noChangeArrowheads="1"/>
          </p:cNvSpPr>
          <p:nvPr/>
        </p:nvSpPr>
        <p:spPr bwMode="auto">
          <a:xfrm>
            <a:off x="2335452" y="2392223"/>
            <a:ext cx="1471046" cy="475200"/>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199" name="Freeform 11">
            <a:extLst>
              <a:ext uri="{FF2B5EF4-FFF2-40B4-BE49-F238E27FC236}">
                <a16:creationId xmlns:a16="http://schemas.microsoft.com/office/drawing/2014/main" id="{7D985101-007A-CC4B-8E51-A60673ADAE87}"/>
              </a:ext>
            </a:extLst>
          </p:cNvPr>
          <p:cNvSpPr>
            <a:spLocks noChangeArrowheads="1"/>
          </p:cNvSpPr>
          <p:nvPr/>
        </p:nvSpPr>
        <p:spPr bwMode="auto">
          <a:xfrm>
            <a:off x="510972" y="2392223"/>
            <a:ext cx="1471046" cy="475200"/>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00" name="Freeform 12">
            <a:extLst>
              <a:ext uri="{FF2B5EF4-FFF2-40B4-BE49-F238E27FC236}">
                <a16:creationId xmlns:a16="http://schemas.microsoft.com/office/drawing/2014/main" id="{B99BDC3A-7D62-AF4F-98DE-5984EB7F832D}"/>
              </a:ext>
            </a:extLst>
          </p:cNvPr>
          <p:cNvSpPr>
            <a:spLocks noChangeArrowheads="1"/>
          </p:cNvSpPr>
          <p:nvPr/>
        </p:nvSpPr>
        <p:spPr bwMode="auto">
          <a:xfrm>
            <a:off x="410672" y="1917023"/>
            <a:ext cx="3496124" cy="866399"/>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01" name="Freeform 13">
            <a:extLst>
              <a:ext uri="{FF2B5EF4-FFF2-40B4-BE49-F238E27FC236}">
                <a16:creationId xmlns:a16="http://schemas.microsoft.com/office/drawing/2014/main" id="{FB02258A-E0B7-B54C-9EF2-1F7FF40C7A00}"/>
              </a:ext>
            </a:extLst>
          </p:cNvPr>
          <p:cNvSpPr>
            <a:spLocks noChangeArrowheads="1"/>
          </p:cNvSpPr>
          <p:nvPr/>
        </p:nvSpPr>
        <p:spPr bwMode="auto">
          <a:xfrm>
            <a:off x="1982019" y="2761823"/>
            <a:ext cx="358207" cy="124800"/>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02" name="Freeform 14">
            <a:extLst>
              <a:ext uri="{FF2B5EF4-FFF2-40B4-BE49-F238E27FC236}">
                <a16:creationId xmlns:a16="http://schemas.microsoft.com/office/drawing/2014/main" id="{9FEF86BB-C1A8-C14D-B381-3A5B4A62C4FE}"/>
              </a:ext>
            </a:extLst>
          </p:cNvPr>
          <p:cNvSpPr>
            <a:spLocks noChangeArrowheads="1"/>
          </p:cNvSpPr>
          <p:nvPr/>
        </p:nvSpPr>
        <p:spPr bwMode="auto">
          <a:xfrm>
            <a:off x="1705003" y="2293822"/>
            <a:ext cx="907464" cy="108001"/>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03" name="Freeform 15">
            <a:extLst>
              <a:ext uri="{FF2B5EF4-FFF2-40B4-BE49-F238E27FC236}">
                <a16:creationId xmlns:a16="http://schemas.microsoft.com/office/drawing/2014/main" id="{E034EB4C-75D0-3448-B6D9-8A773D2EF3BF}"/>
              </a:ext>
            </a:extLst>
          </p:cNvPr>
          <p:cNvSpPr>
            <a:spLocks noChangeArrowheads="1"/>
          </p:cNvSpPr>
          <p:nvPr/>
        </p:nvSpPr>
        <p:spPr bwMode="auto">
          <a:xfrm>
            <a:off x="1440699" y="1230623"/>
            <a:ext cx="1418508" cy="1118400"/>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35CA7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04" name="TextBox 58">
            <a:extLst>
              <a:ext uri="{FF2B5EF4-FFF2-40B4-BE49-F238E27FC236}">
                <a16:creationId xmlns:a16="http://schemas.microsoft.com/office/drawing/2014/main" id="{164C5DB1-FDFB-4248-8637-F6CB3A854487}"/>
              </a:ext>
            </a:extLst>
          </p:cNvPr>
          <p:cNvSpPr txBox="1"/>
          <p:nvPr/>
        </p:nvSpPr>
        <p:spPr>
          <a:xfrm>
            <a:off x="1591101" y="1288082"/>
            <a:ext cx="1088467" cy="830997"/>
          </a:xfrm>
          <a:prstGeom prst="rect">
            <a:avLst/>
          </a:prstGeom>
          <a:noFill/>
        </p:spPr>
        <p:txBody>
          <a:bodyPr wrap="square" rtlCol="0" anchor="ctr">
            <a:spAutoFit/>
          </a:bodyPr>
          <a:lstStyle/>
          <a:p>
            <a:pPr algn="ctr" defTabSz="1828434"/>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立法完成</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207" name="Freeform 17">
            <a:extLst>
              <a:ext uri="{FF2B5EF4-FFF2-40B4-BE49-F238E27FC236}">
                <a16:creationId xmlns:a16="http://schemas.microsoft.com/office/drawing/2014/main" id="{FC5DA19B-60C8-9247-BEAB-521A03AD2248}"/>
              </a:ext>
            </a:extLst>
          </p:cNvPr>
          <p:cNvSpPr>
            <a:spLocks noChangeArrowheads="1"/>
          </p:cNvSpPr>
          <p:nvPr/>
        </p:nvSpPr>
        <p:spPr bwMode="auto">
          <a:xfrm>
            <a:off x="7270959" y="3086599"/>
            <a:ext cx="76418" cy="151199"/>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08" name="Freeform 19">
            <a:extLst>
              <a:ext uri="{FF2B5EF4-FFF2-40B4-BE49-F238E27FC236}">
                <a16:creationId xmlns:a16="http://schemas.microsoft.com/office/drawing/2014/main" id="{243A89C4-5E99-7B40-B988-CB9F10052A78}"/>
              </a:ext>
            </a:extLst>
          </p:cNvPr>
          <p:cNvSpPr>
            <a:spLocks noChangeArrowheads="1"/>
          </p:cNvSpPr>
          <p:nvPr/>
        </p:nvSpPr>
        <p:spPr bwMode="auto">
          <a:xfrm>
            <a:off x="3899014" y="3086599"/>
            <a:ext cx="76418" cy="151199"/>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1" name="Freeform 22">
            <a:extLst>
              <a:ext uri="{FF2B5EF4-FFF2-40B4-BE49-F238E27FC236}">
                <a16:creationId xmlns:a16="http://schemas.microsoft.com/office/drawing/2014/main" id="{164BF1A4-84FE-5D4A-8BA9-739D435E1BF2}"/>
              </a:ext>
            </a:extLst>
          </p:cNvPr>
          <p:cNvSpPr>
            <a:spLocks noChangeArrowheads="1"/>
          </p:cNvSpPr>
          <p:nvPr/>
        </p:nvSpPr>
        <p:spPr bwMode="auto">
          <a:xfrm>
            <a:off x="3876515" y="2654598"/>
            <a:ext cx="3496124" cy="866399"/>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3" name="Freeform 24">
            <a:extLst>
              <a:ext uri="{FF2B5EF4-FFF2-40B4-BE49-F238E27FC236}">
                <a16:creationId xmlns:a16="http://schemas.microsoft.com/office/drawing/2014/main" id="{2D5BBA90-D1A5-9F42-AC88-49D4F3D80F1A}"/>
              </a:ext>
            </a:extLst>
          </p:cNvPr>
          <p:cNvSpPr>
            <a:spLocks noChangeArrowheads="1"/>
          </p:cNvSpPr>
          <p:nvPr/>
        </p:nvSpPr>
        <p:spPr bwMode="auto">
          <a:xfrm>
            <a:off x="5164686" y="3031398"/>
            <a:ext cx="907464" cy="108001"/>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4" name="Freeform 25">
            <a:extLst>
              <a:ext uri="{FF2B5EF4-FFF2-40B4-BE49-F238E27FC236}">
                <a16:creationId xmlns:a16="http://schemas.microsoft.com/office/drawing/2014/main" id="{A2847BDE-3FDD-B04C-843E-1FBD0EAC7BF0}"/>
              </a:ext>
            </a:extLst>
          </p:cNvPr>
          <p:cNvSpPr>
            <a:spLocks noChangeArrowheads="1"/>
          </p:cNvSpPr>
          <p:nvPr/>
        </p:nvSpPr>
        <p:spPr bwMode="auto">
          <a:xfrm>
            <a:off x="4915598" y="1916007"/>
            <a:ext cx="1418508" cy="1118400"/>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23A4A7"/>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6" name="Freeform 27">
            <a:extLst>
              <a:ext uri="{FF2B5EF4-FFF2-40B4-BE49-F238E27FC236}">
                <a16:creationId xmlns:a16="http://schemas.microsoft.com/office/drawing/2014/main" id="{C98FCF60-2B11-1541-A568-3FFE6F4FB5E9}"/>
              </a:ext>
            </a:extLst>
          </p:cNvPr>
          <p:cNvSpPr>
            <a:spLocks noChangeArrowheads="1"/>
          </p:cNvSpPr>
          <p:nvPr/>
        </p:nvSpPr>
        <p:spPr bwMode="auto">
          <a:xfrm>
            <a:off x="11463799" y="2349023"/>
            <a:ext cx="76418" cy="151199"/>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7" name="Freeform 29">
            <a:extLst>
              <a:ext uri="{FF2B5EF4-FFF2-40B4-BE49-F238E27FC236}">
                <a16:creationId xmlns:a16="http://schemas.microsoft.com/office/drawing/2014/main" id="{61D37DAA-8DE6-E949-A45D-3F992C21C244}"/>
              </a:ext>
            </a:extLst>
          </p:cNvPr>
          <p:cNvSpPr>
            <a:spLocks noChangeArrowheads="1"/>
          </p:cNvSpPr>
          <p:nvPr/>
        </p:nvSpPr>
        <p:spPr bwMode="auto">
          <a:xfrm>
            <a:off x="8091855" y="2349023"/>
            <a:ext cx="76418" cy="151199"/>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8" name="Freeform 30">
            <a:extLst>
              <a:ext uri="{FF2B5EF4-FFF2-40B4-BE49-F238E27FC236}">
                <a16:creationId xmlns:a16="http://schemas.microsoft.com/office/drawing/2014/main" id="{C9BAB828-188A-7549-ABF8-2E6C5803EF0D}"/>
              </a:ext>
            </a:extLst>
          </p:cNvPr>
          <p:cNvSpPr>
            <a:spLocks noChangeArrowheads="1"/>
          </p:cNvSpPr>
          <p:nvPr/>
        </p:nvSpPr>
        <p:spPr bwMode="auto">
          <a:xfrm>
            <a:off x="9992753" y="2392223"/>
            <a:ext cx="1471046" cy="475200"/>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9" name="Freeform 31">
            <a:extLst>
              <a:ext uri="{FF2B5EF4-FFF2-40B4-BE49-F238E27FC236}">
                <a16:creationId xmlns:a16="http://schemas.microsoft.com/office/drawing/2014/main" id="{DC9FD03C-3223-B148-A18B-74A0D0B6B381}"/>
              </a:ext>
            </a:extLst>
          </p:cNvPr>
          <p:cNvSpPr>
            <a:spLocks noChangeArrowheads="1"/>
          </p:cNvSpPr>
          <p:nvPr/>
        </p:nvSpPr>
        <p:spPr bwMode="auto">
          <a:xfrm>
            <a:off x="8168273" y="2392223"/>
            <a:ext cx="1471046" cy="475200"/>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20" name="Freeform 32">
            <a:extLst>
              <a:ext uri="{FF2B5EF4-FFF2-40B4-BE49-F238E27FC236}">
                <a16:creationId xmlns:a16="http://schemas.microsoft.com/office/drawing/2014/main" id="{62BD6E5C-E2E8-DA4A-B19F-7A916027F6D1}"/>
              </a:ext>
            </a:extLst>
          </p:cNvPr>
          <p:cNvSpPr>
            <a:spLocks noChangeArrowheads="1"/>
          </p:cNvSpPr>
          <p:nvPr/>
        </p:nvSpPr>
        <p:spPr bwMode="auto">
          <a:xfrm>
            <a:off x="8067975" y="1917023"/>
            <a:ext cx="3496124" cy="866399"/>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21" name="Freeform 33">
            <a:extLst>
              <a:ext uri="{FF2B5EF4-FFF2-40B4-BE49-F238E27FC236}">
                <a16:creationId xmlns:a16="http://schemas.microsoft.com/office/drawing/2014/main" id="{B662BAC9-5FB3-964F-B4E3-729D2DCB6EF3}"/>
              </a:ext>
            </a:extLst>
          </p:cNvPr>
          <p:cNvSpPr>
            <a:spLocks noChangeArrowheads="1"/>
          </p:cNvSpPr>
          <p:nvPr/>
        </p:nvSpPr>
        <p:spPr bwMode="auto">
          <a:xfrm>
            <a:off x="9639319" y="2761823"/>
            <a:ext cx="358211" cy="124800"/>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22" name="Freeform 34">
            <a:extLst>
              <a:ext uri="{FF2B5EF4-FFF2-40B4-BE49-F238E27FC236}">
                <a16:creationId xmlns:a16="http://schemas.microsoft.com/office/drawing/2014/main" id="{61CBF10C-CD35-AA45-AA4F-28372B87B7AC}"/>
              </a:ext>
            </a:extLst>
          </p:cNvPr>
          <p:cNvSpPr>
            <a:spLocks noChangeArrowheads="1"/>
          </p:cNvSpPr>
          <p:nvPr/>
        </p:nvSpPr>
        <p:spPr bwMode="auto">
          <a:xfrm>
            <a:off x="9362304" y="2293822"/>
            <a:ext cx="907464" cy="108001"/>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23" name="Freeform 35">
            <a:extLst>
              <a:ext uri="{FF2B5EF4-FFF2-40B4-BE49-F238E27FC236}">
                <a16:creationId xmlns:a16="http://schemas.microsoft.com/office/drawing/2014/main" id="{7941C057-8B95-C144-8BEE-2C81D7DA920C}"/>
              </a:ext>
            </a:extLst>
          </p:cNvPr>
          <p:cNvSpPr>
            <a:spLocks noChangeArrowheads="1"/>
          </p:cNvSpPr>
          <p:nvPr/>
        </p:nvSpPr>
        <p:spPr bwMode="auto">
          <a:xfrm>
            <a:off x="9098003" y="1148694"/>
            <a:ext cx="1502896" cy="1200329"/>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1060B1"/>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25" name="矩形 224"/>
          <p:cNvSpPr/>
          <p:nvPr/>
        </p:nvSpPr>
        <p:spPr>
          <a:xfrm>
            <a:off x="315759" y="3021015"/>
            <a:ext cx="3142615" cy="1510905"/>
          </a:xfrm>
          <a:prstGeom prst="rect">
            <a:avLst/>
          </a:prstGeom>
          <a:noFill/>
          <a:ln w="12700" cap="flat">
            <a:noFill/>
            <a:miter lim="400000"/>
          </a:ln>
          <a:effectLst/>
        </p:spPr>
        <p:txBody>
          <a:bodyPr wrap="square" lIns="0" tIns="0" rIns="0" bIns="0" numCol="1" anchor="t">
            <a:noAutofit/>
          </a:bodyPr>
          <a:lstStyle/>
          <a:p>
            <a:pPr marL="342900" indent="-342900" defTabSz="584200">
              <a:spcAft>
                <a:spcPts val="600"/>
              </a:spcAft>
              <a:buFont typeface="Wingdings" panose="05000000000000000000" pitchFamily="2" charset="2"/>
              <a:buChar char="u"/>
            </a:pPr>
            <a:endParaRPr lang="zh-TW" altLang="en-US" b="1" cap="all" spc="300" dirty="0">
              <a:latin typeface="微軟正黑體" panose="020B0604030504040204" pitchFamily="34" charset="-120"/>
              <a:ea typeface="微軟正黑體" panose="020B0604030504040204" pitchFamily="34" charset="-120"/>
              <a:cs typeface="Arial" pitchFamily="34" charset="0"/>
            </a:endParaRPr>
          </a:p>
        </p:txBody>
      </p:sp>
      <p:sp>
        <p:nvSpPr>
          <p:cNvPr id="226" name="Shape 3893"/>
          <p:cNvSpPr/>
          <p:nvPr/>
        </p:nvSpPr>
        <p:spPr>
          <a:xfrm>
            <a:off x="3388667" y="3714504"/>
            <a:ext cx="4476574" cy="12495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342900" indent="-342900" defTabSz="584200">
              <a:spcAft>
                <a:spcPts val="600"/>
              </a:spcAft>
              <a:buFont typeface="Wingdings" panose="05000000000000000000" pitchFamily="2" charset="2"/>
              <a:buChar char="u"/>
            </a:pPr>
            <a:r>
              <a:rPr lang="en-US" altLang="zh-TW" b="1" cap="all" spc="300" dirty="0">
                <a:latin typeface="微軟正黑體" panose="020B0604030504040204" pitchFamily="34" charset="-120"/>
                <a:ea typeface="微軟正黑體" panose="020B0604030504040204" pitchFamily="34" charset="-120"/>
                <a:cs typeface="Arial" pitchFamily="34" charset="0"/>
              </a:rPr>
              <a:t>2025</a:t>
            </a:r>
            <a:r>
              <a:rPr lang="zh-TW" altLang="en-US" b="1" cap="all" spc="300" dirty="0">
                <a:latin typeface="微軟正黑體" panose="020B0604030504040204" pitchFamily="34" charset="-120"/>
                <a:ea typeface="微軟正黑體" panose="020B0604030504040204" pitchFamily="34" charset="-120"/>
                <a:cs typeface="Arial" pitchFamily="34" charset="0"/>
              </a:rPr>
              <a:t>年</a:t>
            </a:r>
            <a:r>
              <a:rPr lang="en-US" altLang="zh-TW" b="1" cap="all" spc="300" dirty="0">
                <a:latin typeface="微軟正黑體" panose="020B0604030504040204" pitchFamily="34" charset="-120"/>
                <a:ea typeface="微軟正黑體" panose="020B0604030504040204" pitchFamily="34" charset="-120"/>
                <a:cs typeface="Arial" pitchFamily="34" charset="0"/>
              </a:rPr>
              <a:t>2</a:t>
            </a:r>
            <a:r>
              <a:rPr lang="zh-TW" altLang="en-US" b="1" cap="all" spc="300" dirty="0">
                <a:latin typeface="微軟正黑體" panose="020B0604030504040204" pitchFamily="34" charset="-120"/>
                <a:ea typeface="微軟正黑體" panose="020B0604030504040204" pitchFamily="34" charset="-120"/>
                <a:cs typeface="Arial" pitchFamily="34" charset="0"/>
              </a:rPr>
              <a:t>月</a:t>
            </a:r>
            <a:r>
              <a:rPr lang="en-US" altLang="zh-TW" b="1" cap="all" spc="300" dirty="0">
                <a:latin typeface="微軟正黑體" panose="020B0604030504040204" pitchFamily="34" charset="-120"/>
                <a:ea typeface="微軟正黑體" panose="020B0604030504040204" pitchFamily="34" charset="-120"/>
                <a:cs typeface="Arial" pitchFamily="34" charset="0"/>
              </a:rPr>
              <a:t>26</a:t>
            </a:r>
            <a:r>
              <a:rPr lang="zh-TW" altLang="en-US" b="1" cap="all" spc="300" dirty="0">
                <a:latin typeface="微軟正黑體" panose="020B0604030504040204" pitchFamily="34" charset="-120"/>
                <a:ea typeface="微軟正黑體" panose="020B0604030504040204" pitchFamily="34" charset="-120"/>
                <a:cs typeface="Arial" pitchFamily="34" charset="0"/>
              </a:rPr>
              <a:t>日提出</a:t>
            </a:r>
            <a:r>
              <a:rPr lang="zh-TW"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rPr>
              <a:t>歐盟</a:t>
            </a:r>
            <a:r>
              <a:rPr lang="en-US"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rPr>
              <a:t>CBAM</a:t>
            </a:r>
            <a:r>
              <a:rPr lang="zh-TW"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rPr>
              <a:t>規範簡化提案</a:t>
            </a:r>
            <a:r>
              <a:rPr lang="zh-TW" altLang="en-US" b="1" cap="all" spc="300" dirty="0">
                <a:latin typeface="微軟正黑體" panose="020B0604030504040204" pitchFamily="34" charset="-120"/>
                <a:ea typeface="微軟正黑體" panose="020B0604030504040204" pitchFamily="34" charset="-120"/>
                <a:cs typeface="Arial" pitchFamily="34" charset="0"/>
              </a:rPr>
              <a:t>；歐盟理事會與歐洲議會亦於</a:t>
            </a:r>
            <a:r>
              <a:rPr lang="en-US" altLang="zh-TW" b="1" cap="all" spc="300" dirty="0">
                <a:latin typeface="微軟正黑體" panose="020B0604030504040204" pitchFamily="34" charset="-120"/>
                <a:ea typeface="微軟正黑體" panose="020B0604030504040204" pitchFamily="34" charset="-120"/>
                <a:cs typeface="Arial" pitchFamily="34" charset="0"/>
              </a:rPr>
              <a:t>6</a:t>
            </a:r>
            <a:r>
              <a:rPr lang="zh-TW" altLang="en-US" b="1" cap="all" spc="300" dirty="0">
                <a:latin typeface="微軟正黑體" panose="020B0604030504040204" pitchFamily="34" charset="-120"/>
                <a:ea typeface="微軟正黑體" panose="020B0604030504040204" pitchFamily="34" charset="-120"/>
                <a:cs typeface="Arial" pitchFamily="34" charset="0"/>
              </a:rPr>
              <a:t>月</a:t>
            </a:r>
            <a:r>
              <a:rPr lang="en-US" altLang="zh-TW" b="1" cap="all" spc="300" dirty="0">
                <a:latin typeface="微軟正黑體" panose="020B0604030504040204" pitchFamily="34" charset="-120"/>
                <a:ea typeface="微軟正黑體" panose="020B0604030504040204" pitchFamily="34" charset="-120"/>
                <a:cs typeface="Arial" pitchFamily="34" charset="0"/>
              </a:rPr>
              <a:t>18</a:t>
            </a:r>
            <a:r>
              <a:rPr lang="zh-TW" altLang="en-US" b="1" cap="all" spc="300" dirty="0">
                <a:latin typeface="微軟正黑體" panose="020B0604030504040204" pitchFamily="34" charset="-120"/>
                <a:ea typeface="微軟正黑體" panose="020B0604030504040204" pitchFamily="34" charset="-120"/>
                <a:cs typeface="Arial" pitchFamily="34" charset="0"/>
              </a:rPr>
              <a:t>日達成協議，</a:t>
            </a:r>
            <a:r>
              <a:rPr lang="zh-TW"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rPr>
              <a:t>預計</a:t>
            </a:r>
            <a:r>
              <a:rPr lang="en-US"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rPr>
              <a:t>9</a:t>
            </a:r>
            <a:r>
              <a:rPr lang="zh-TW"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rPr>
              <a:t>月通過立法程序。</a:t>
            </a:r>
            <a:endParaRPr lang="en-US"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endParaRPr>
          </a:p>
        </p:txBody>
      </p:sp>
      <p:sp>
        <p:nvSpPr>
          <p:cNvPr id="227" name="TextBox 58">
            <a:extLst>
              <a:ext uri="{FF2B5EF4-FFF2-40B4-BE49-F238E27FC236}">
                <a16:creationId xmlns:a16="http://schemas.microsoft.com/office/drawing/2014/main" id="{164C5DB1-FDFB-4248-8637-F6CB3A854487}"/>
              </a:ext>
            </a:extLst>
          </p:cNvPr>
          <p:cNvSpPr txBox="1"/>
          <p:nvPr/>
        </p:nvSpPr>
        <p:spPr>
          <a:xfrm>
            <a:off x="5078961" y="1989882"/>
            <a:ext cx="1088467" cy="830997"/>
          </a:xfrm>
          <a:prstGeom prst="rect">
            <a:avLst/>
          </a:prstGeom>
          <a:noFill/>
        </p:spPr>
        <p:txBody>
          <a:bodyPr wrap="square" rtlCol="0" anchor="ctr">
            <a:spAutoFit/>
          </a:bodyPr>
          <a:lstStyle/>
          <a:p>
            <a:pPr algn="ctr" defTabSz="1828434"/>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簡化措施</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228" name="TextBox 58">
            <a:extLst>
              <a:ext uri="{FF2B5EF4-FFF2-40B4-BE49-F238E27FC236}">
                <a16:creationId xmlns:a16="http://schemas.microsoft.com/office/drawing/2014/main" id="{164C5DB1-FDFB-4248-8637-F6CB3A854487}"/>
              </a:ext>
            </a:extLst>
          </p:cNvPr>
          <p:cNvSpPr txBox="1"/>
          <p:nvPr/>
        </p:nvSpPr>
        <p:spPr>
          <a:xfrm>
            <a:off x="9271802" y="1298425"/>
            <a:ext cx="1215195" cy="830997"/>
          </a:xfrm>
          <a:prstGeom prst="rect">
            <a:avLst/>
          </a:prstGeom>
          <a:noFill/>
        </p:spPr>
        <p:txBody>
          <a:bodyPr wrap="square" rtlCol="0" anchor="ctr">
            <a:spAutoFit/>
          </a:bodyPr>
          <a:lstStyle/>
          <a:p>
            <a:pPr algn="ctr" defTabSz="1828434"/>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需關注重點</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229" name="Shape 3893"/>
          <p:cNvSpPr/>
          <p:nvPr/>
        </p:nvSpPr>
        <p:spPr>
          <a:xfrm>
            <a:off x="7820966" y="3024294"/>
            <a:ext cx="4189130" cy="34922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342900" indent="-342900" algn="just" defTabSz="584200">
              <a:spcAft>
                <a:spcPts val="600"/>
              </a:spcAft>
              <a:buFont typeface="Wingdings" panose="05000000000000000000" pitchFamily="2" charset="2"/>
              <a:buChar char="u"/>
            </a:pPr>
            <a:r>
              <a:rPr lang="en-US" altLang="zh-TW" sz="1700" b="1" cap="all" spc="300" dirty="0">
                <a:latin typeface="微軟正黑體"/>
                <a:ea typeface="微軟正黑體"/>
                <a:cs typeface="Arial"/>
              </a:rPr>
              <a:t>2025</a:t>
            </a:r>
            <a:r>
              <a:rPr lang="zh-TW" altLang="en-US" sz="1700" b="1" cap="all" spc="300" dirty="0">
                <a:latin typeface="微軟正黑體"/>
                <a:ea typeface="微軟正黑體"/>
                <a:cs typeface="Arial"/>
              </a:rPr>
              <a:t>年</a:t>
            </a:r>
            <a:r>
              <a:rPr lang="en-US" altLang="zh-TW" sz="1700" b="1" cap="all" spc="300" dirty="0">
                <a:latin typeface="微軟正黑體"/>
                <a:ea typeface="微軟正黑體"/>
                <a:cs typeface="Arial"/>
              </a:rPr>
              <a:t>7</a:t>
            </a:r>
            <a:r>
              <a:rPr lang="zh-TW" altLang="en-US" sz="1700" b="1" cap="all" spc="300" dirty="0">
                <a:latin typeface="微軟正黑體"/>
                <a:ea typeface="微軟正黑體"/>
                <a:cs typeface="Arial"/>
              </a:rPr>
              <a:t>月</a:t>
            </a:r>
            <a:r>
              <a:rPr lang="en-US" altLang="zh-TW" sz="1700" b="1" cap="all" spc="300" dirty="0">
                <a:latin typeface="微軟正黑體"/>
                <a:ea typeface="微軟正黑體"/>
                <a:cs typeface="Arial"/>
              </a:rPr>
              <a:t>1</a:t>
            </a:r>
            <a:r>
              <a:rPr lang="zh-TW" altLang="en-US" sz="1700" b="1" cap="all" spc="300" dirty="0">
                <a:latin typeface="微軟正黑體"/>
                <a:ea typeface="微軟正黑體"/>
                <a:cs typeface="Arial"/>
              </a:rPr>
              <a:t>日提出</a:t>
            </a:r>
            <a:r>
              <a:rPr lang="en-US" altLang="zh-TW" sz="1700" b="1" cap="all" spc="300" dirty="0">
                <a:solidFill>
                  <a:srgbClr val="0000CC"/>
                </a:solidFill>
                <a:latin typeface="微軟正黑體"/>
                <a:ea typeface="微軟正黑體"/>
                <a:cs typeface="Arial"/>
              </a:rPr>
              <a:t>EU CBAM</a:t>
            </a:r>
            <a:r>
              <a:rPr lang="zh-TW" altLang="en-US" sz="1700" b="1" cap="all" spc="300" dirty="0">
                <a:solidFill>
                  <a:srgbClr val="0000CC"/>
                </a:solidFill>
                <a:latin typeface="微軟正黑體"/>
                <a:ea typeface="微軟正黑體"/>
                <a:cs typeface="Arial"/>
              </a:rPr>
              <a:t>修正方向</a:t>
            </a:r>
            <a:r>
              <a:rPr lang="en-US" altLang="zh-TW" sz="1700" b="1" cap="all" spc="300" dirty="0">
                <a:latin typeface="微軟正黑體"/>
                <a:ea typeface="微軟正黑體"/>
                <a:cs typeface="Arial"/>
              </a:rPr>
              <a:t>(</a:t>
            </a:r>
            <a:r>
              <a:rPr lang="zh-TW" altLang="en-US" sz="1700" b="1" cap="all" spc="300" dirty="0">
                <a:latin typeface="微軟正黑體"/>
                <a:ea typeface="微軟正黑體"/>
                <a:cs typeface="Arial"/>
              </a:rPr>
              <a:t>預計今年第</a:t>
            </a:r>
            <a:r>
              <a:rPr lang="en-US" altLang="zh-TW" sz="1700" b="1" cap="all" spc="300" dirty="0">
                <a:latin typeface="微軟正黑體"/>
                <a:ea typeface="微軟正黑體"/>
                <a:cs typeface="Arial"/>
              </a:rPr>
              <a:t>4</a:t>
            </a:r>
            <a:r>
              <a:rPr lang="zh-TW" altLang="en-US" sz="1700" b="1" cap="all" spc="300" dirty="0">
                <a:latin typeface="微軟正黑體"/>
                <a:ea typeface="微軟正黑體"/>
                <a:cs typeface="Arial"/>
              </a:rPr>
              <a:t>季提出修訂提案</a:t>
            </a:r>
            <a:r>
              <a:rPr lang="en-US" altLang="zh-TW" sz="1700" b="1" cap="all" spc="300" dirty="0">
                <a:latin typeface="微軟正黑體"/>
                <a:ea typeface="微軟正黑體"/>
                <a:cs typeface="Arial"/>
              </a:rPr>
              <a:t>)</a:t>
            </a:r>
            <a:r>
              <a:rPr lang="zh-TW" altLang="en-US" sz="1700" b="1" cap="all" spc="300" dirty="0">
                <a:latin typeface="微軟正黑體"/>
                <a:ea typeface="微軟正黑體"/>
                <a:cs typeface="Arial"/>
              </a:rPr>
              <a:t>：</a:t>
            </a:r>
            <a:endParaRPr lang="en-US" altLang="zh-TW" sz="1700" b="1" cap="all" spc="300" dirty="0">
              <a:latin typeface="微軟正黑體"/>
              <a:ea typeface="微軟正黑體"/>
              <a:cs typeface="Arial"/>
            </a:endParaRPr>
          </a:p>
          <a:p>
            <a:pPr marL="718820" lvl="1" indent="-174625" defTabSz="584200">
              <a:spcAft>
                <a:spcPts val="400"/>
              </a:spcAft>
              <a:buFont typeface="Arial" panose="020B0604020202020204" pitchFamily="34" charset="0"/>
              <a:buChar char="•"/>
            </a:pPr>
            <a:r>
              <a:rPr lang="zh-TW" altLang="en-US" sz="1600" b="1" cap="all" spc="300" dirty="0">
                <a:latin typeface="微軟正黑體"/>
                <a:ea typeface="微軟正黑體"/>
                <a:cs typeface="Arial"/>
              </a:rPr>
              <a:t>擴大涵蓋範圍至下游產品</a:t>
            </a:r>
            <a:endParaRPr lang="en-US" altLang="zh-TW" sz="1600" b="1" cap="all" spc="300" dirty="0">
              <a:latin typeface="微軟正黑體"/>
              <a:ea typeface="微軟正黑體"/>
              <a:cs typeface="Arial"/>
            </a:endParaRPr>
          </a:p>
          <a:p>
            <a:pPr marL="718820" lvl="1" indent="-174625" defTabSz="584200">
              <a:spcAft>
                <a:spcPts val="400"/>
              </a:spcAft>
              <a:buFont typeface="Arial" panose="020B0604020202020204" pitchFamily="34" charset="0"/>
              <a:buChar char="•"/>
            </a:pPr>
            <a:r>
              <a:rPr lang="zh-TW" altLang="en-US" sz="1600" b="1" cap="all" spc="300" dirty="0">
                <a:latin typeface="微軟正黑體"/>
                <a:ea typeface="微軟正黑體"/>
                <a:cs typeface="Arial"/>
              </a:rPr>
              <a:t>健全反規避措施</a:t>
            </a:r>
            <a:endParaRPr lang="en-US" altLang="zh-TW" sz="1600" b="1" cap="all" spc="300" dirty="0">
              <a:latin typeface="微軟正黑體"/>
              <a:ea typeface="微軟正黑體"/>
              <a:cs typeface="Arial"/>
            </a:endParaRPr>
          </a:p>
          <a:p>
            <a:pPr marL="718820" lvl="1" indent="-174625" defTabSz="584200">
              <a:spcAft>
                <a:spcPts val="400"/>
              </a:spcAft>
              <a:buFont typeface="Arial" panose="020B0604020202020204" pitchFamily="34" charset="0"/>
              <a:buChar char="•"/>
            </a:pPr>
            <a:r>
              <a:rPr lang="zh-TW" altLang="en-US" sz="1600" b="1" cap="all" spc="300" dirty="0">
                <a:latin typeface="微軟正黑體"/>
                <a:ea typeface="微軟正黑體"/>
                <a:cs typeface="Arial"/>
              </a:rPr>
              <a:t>明確電力排放計算規則等</a:t>
            </a:r>
            <a:endParaRPr lang="en-US" altLang="zh-TW" sz="1600" b="1" cap="all" spc="300" dirty="0">
              <a:latin typeface="微軟正黑體"/>
              <a:ea typeface="微軟正黑體"/>
              <a:cs typeface="Arial"/>
            </a:endParaRPr>
          </a:p>
          <a:p>
            <a:pPr marL="342900" indent="-342900" algn="just" defTabSz="584200">
              <a:spcAft>
                <a:spcPts val="600"/>
              </a:spcAft>
              <a:buFont typeface="Wingdings" panose="05000000000000000000" pitchFamily="2" charset="2"/>
              <a:buChar char="u"/>
            </a:pPr>
            <a:r>
              <a:rPr lang="zh-TW" altLang="en-US" sz="1700" b="1" cap="all" spc="300" dirty="0">
                <a:latin typeface="微軟正黑體"/>
                <a:ea typeface="微軟正黑體"/>
                <a:cs typeface="Arial"/>
              </a:rPr>
              <a:t>我國主要關注重點：</a:t>
            </a:r>
            <a:r>
              <a:rPr lang="zh-TW" altLang="en-US" sz="1700" b="1" cap="all" spc="300" dirty="0">
                <a:solidFill>
                  <a:srgbClr val="0000CC"/>
                </a:solidFill>
                <a:latin typeface="微軟正黑體"/>
                <a:ea typeface="微軟正黑體"/>
                <a:cs typeface="Arial"/>
              </a:rPr>
              <a:t>若未來 </a:t>
            </a:r>
            <a:r>
              <a:rPr lang="en-US" altLang="zh-TW" sz="1700" b="1" cap="all" spc="300" dirty="0">
                <a:solidFill>
                  <a:srgbClr val="0000CC"/>
                </a:solidFill>
                <a:latin typeface="微軟正黑體"/>
                <a:ea typeface="微軟正黑體"/>
                <a:cs typeface="Arial"/>
              </a:rPr>
              <a:t>CBAM </a:t>
            </a:r>
            <a:r>
              <a:rPr lang="zh-TW" altLang="en-US" sz="1700" b="1" cap="all" spc="300" dirty="0">
                <a:solidFill>
                  <a:srgbClr val="0000CC"/>
                </a:solidFill>
                <a:latin typeface="微軟正黑體"/>
                <a:ea typeface="微軟正黑體"/>
                <a:cs typeface="Arial"/>
              </a:rPr>
              <a:t>的範圍擴大到涵蓋某些鋼鐵和鋁密集型下游產品，我國下游產業出口將受影響</a:t>
            </a:r>
            <a:r>
              <a:rPr lang="zh-TW" altLang="en-US" sz="1700" b="1" cap="all" spc="300" dirty="0">
                <a:latin typeface="微軟正黑體"/>
                <a:ea typeface="微軟正黑體"/>
                <a:cs typeface="Arial"/>
              </a:rPr>
              <a:t>。</a:t>
            </a:r>
            <a:endParaRPr lang="en-US" altLang="zh-TW" sz="1700" b="1" cap="all" spc="300" dirty="0">
              <a:latin typeface="微軟正黑體"/>
              <a:ea typeface="微軟正黑體"/>
              <a:cs typeface="Arial"/>
            </a:endParaRPr>
          </a:p>
          <a:p>
            <a:pPr marL="342900" indent="-342900" defTabSz="584200">
              <a:spcAft>
                <a:spcPts val="600"/>
              </a:spcAft>
              <a:buFont typeface="Wingdings" panose="05000000000000000000" pitchFamily="2" charset="2"/>
              <a:buChar char="u"/>
            </a:pPr>
            <a:r>
              <a:rPr lang="zh-TW" altLang="zh-TW" sz="1700" b="1" cap="all" spc="300" dirty="0">
                <a:latin typeface="微軟正黑體"/>
                <a:ea typeface="微軟正黑體"/>
                <a:cs typeface="Arial"/>
              </a:rPr>
              <a:t>環境部</a:t>
            </a:r>
            <a:r>
              <a:rPr lang="zh-TW" altLang="en-US" sz="1700" b="1" cap="all" spc="300" dirty="0">
                <a:latin typeface="微軟正黑體"/>
                <a:ea typeface="微軟正黑體"/>
                <a:cs typeface="Arial"/>
              </a:rPr>
              <a:t>將與</a:t>
            </a:r>
            <a:r>
              <a:rPr lang="zh-TW" altLang="zh-TW" sz="1700" b="1" cap="all" spc="300" dirty="0">
                <a:latin typeface="微軟正黑體"/>
                <a:ea typeface="微軟正黑體"/>
                <a:cs typeface="Arial"/>
              </a:rPr>
              <a:t>相關部會</a:t>
            </a:r>
            <a:r>
              <a:rPr lang="zh-TW" altLang="en-US" sz="1700" b="1" cap="all" spc="300" dirty="0">
                <a:latin typeface="微軟正黑體"/>
                <a:ea typeface="微軟正黑體"/>
                <a:cs typeface="Arial"/>
              </a:rPr>
              <a:t>於</a:t>
            </a:r>
            <a:r>
              <a:rPr lang="en-US" altLang="zh-TW" sz="1700" b="1" cap="all" spc="300" dirty="0">
                <a:latin typeface="微軟正黑體"/>
                <a:ea typeface="微軟正黑體"/>
                <a:cs typeface="Arial"/>
              </a:rPr>
              <a:t>114</a:t>
            </a:r>
            <a:r>
              <a:rPr lang="zh-TW" altLang="en-US" sz="1700" b="1" cap="all" spc="300" dirty="0">
                <a:latin typeface="微軟正黑體"/>
                <a:ea typeface="微軟正黑體"/>
                <a:cs typeface="Arial"/>
              </a:rPr>
              <a:t>年</a:t>
            </a:r>
            <a:r>
              <a:rPr lang="en-US" altLang="zh-TW" sz="1700" b="1" cap="all" spc="300" dirty="0">
                <a:latin typeface="微軟正黑體"/>
                <a:ea typeface="微軟正黑體"/>
                <a:cs typeface="Arial"/>
              </a:rPr>
              <a:t>8</a:t>
            </a:r>
            <a:r>
              <a:rPr lang="zh-TW" altLang="en-US" sz="1700" b="1" cap="all" spc="300" dirty="0">
                <a:latin typeface="微軟正黑體"/>
                <a:ea typeface="微軟正黑體"/>
                <a:cs typeface="Arial"/>
              </a:rPr>
              <a:t>月</a:t>
            </a:r>
            <a:r>
              <a:rPr lang="en-US" altLang="zh-TW" sz="1700" b="1" cap="all" spc="300" dirty="0">
                <a:latin typeface="微軟正黑體"/>
                <a:ea typeface="微軟正黑體"/>
                <a:cs typeface="Arial"/>
              </a:rPr>
              <a:t>26</a:t>
            </a:r>
            <a:r>
              <a:rPr lang="zh-TW" altLang="en-US" sz="1700" b="1" cap="all" spc="300" dirty="0">
                <a:latin typeface="微軟正黑體"/>
                <a:ea typeface="微軟正黑體"/>
                <a:cs typeface="Arial"/>
              </a:rPr>
              <a:t>日前</a:t>
            </a:r>
            <a:r>
              <a:rPr lang="zh-TW" altLang="zh-TW" sz="1700" b="1" cap="all" spc="300" dirty="0">
                <a:latin typeface="微軟正黑體"/>
                <a:ea typeface="微軟正黑體"/>
                <a:cs typeface="Arial"/>
              </a:rPr>
              <a:t>提出我國意見</a:t>
            </a:r>
            <a:r>
              <a:rPr lang="zh-TW" altLang="en-US" sz="1700" b="1" cap="all" spc="300" dirty="0">
                <a:latin typeface="微軟正黑體"/>
                <a:ea typeface="微軟正黑體"/>
                <a:cs typeface="Arial"/>
              </a:rPr>
              <a:t>。</a:t>
            </a:r>
            <a:endParaRPr lang="en-US" altLang="zh-TW" sz="1700" b="1" cap="all" spc="300" dirty="0">
              <a:latin typeface="微軟正黑體"/>
              <a:ea typeface="微軟正黑體"/>
              <a:cs typeface="Arial"/>
            </a:endParaRPr>
          </a:p>
        </p:txBody>
      </p:sp>
      <p:sp>
        <p:nvSpPr>
          <p:cNvPr id="10" name="矩形 9"/>
          <p:cNvSpPr/>
          <p:nvPr/>
        </p:nvSpPr>
        <p:spPr>
          <a:xfrm>
            <a:off x="2492781" y="4963921"/>
            <a:ext cx="5198830" cy="1877437"/>
          </a:xfrm>
          <a:prstGeom prst="rect">
            <a:avLst/>
          </a:prstGeom>
        </p:spPr>
        <p:txBody>
          <a:bodyPr wrap="square">
            <a:spAutoFit/>
          </a:bodyPr>
          <a:lstStyle/>
          <a:p>
            <a:pPr marL="87313" indent="-87313" defTabSz="584200">
              <a:spcAft>
                <a:spcPts val="600"/>
              </a:spcAft>
              <a:buFont typeface="Arial" panose="020B0604020202020204" pitchFamily="34" charset="0"/>
              <a:buChar char="•"/>
            </a:pPr>
            <a:r>
              <a:rPr lang="zh-TW" altLang="zh-TW" sz="1600" b="1" dirty="0">
                <a:latin typeface="微軟正黑體" panose="020B0604030504040204" pitchFamily="34" charset="-120"/>
                <a:ea typeface="微軟正黑體" panose="020B0604030504040204" pitchFamily="34" charset="-120"/>
              </a:rPr>
              <a:t>小型進口商適用之新豁免門檻</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a:p>
            <a:pPr marL="87313" indent="-87313" defTabSz="584200">
              <a:spcAft>
                <a:spcPts val="600"/>
              </a:spcAft>
              <a:buFont typeface="Arial" panose="020B0604020202020204" pitchFamily="34" charset="0"/>
              <a:buChar char="•"/>
            </a:pPr>
            <a:r>
              <a:rPr lang="zh-TW" altLang="zh-TW" sz="1600" dirty="0">
                <a:latin typeface="微軟正黑體" panose="020B0604030504040204" pitchFamily="34" charset="-120"/>
                <a:ea typeface="微軟正黑體" panose="020B0604030504040204" pitchFamily="34" charset="-120"/>
              </a:rPr>
              <a:t>簡化申報義務人之授權</a:t>
            </a:r>
            <a:r>
              <a:rPr lang="zh-TW" altLang="en-US" sz="1600" dirty="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碳排計算之方式</a:t>
            </a:r>
            <a:r>
              <a:rPr lang="zh-TW" altLang="en-US" sz="1600" dirty="0">
                <a:latin typeface="微軟正黑體" panose="020B0604030504040204" pitchFamily="34" charset="-120"/>
                <a:ea typeface="微軟正黑體" panose="020B0604030504040204" pitchFamily="34" charset="-120"/>
              </a:rPr>
              <a:t>以及申報義務</a:t>
            </a:r>
            <a:endParaRPr lang="en-US" altLang="zh-TW" sz="1600" dirty="0">
              <a:latin typeface="微軟正黑體" panose="020B0604030504040204" pitchFamily="34" charset="-120"/>
              <a:ea typeface="微軟正黑體" panose="020B0604030504040204" pitchFamily="34" charset="-120"/>
            </a:endParaRPr>
          </a:p>
          <a:p>
            <a:pPr marL="87313" indent="-87313" defTabSz="584200">
              <a:spcAft>
                <a:spcPts val="600"/>
              </a:spcAft>
              <a:buFont typeface="Arial" panose="020B0604020202020204" pitchFamily="34" charset="0"/>
              <a:buChar char="•"/>
            </a:pPr>
            <a:r>
              <a:rPr lang="en-US" altLang="zh-TW" sz="1600" dirty="0">
                <a:latin typeface="微軟正黑體" panose="020B0604030504040204" pitchFamily="34" charset="-120"/>
                <a:ea typeface="微軟正黑體" panose="020B0604030504040204" pitchFamily="34" charset="-120"/>
              </a:rPr>
              <a:t>CBAM</a:t>
            </a:r>
            <a:r>
              <a:rPr lang="zh-TW" altLang="zh-TW" sz="1600" dirty="0">
                <a:latin typeface="微軟正黑體" panose="020B0604030504040204" pitchFamily="34" charset="-120"/>
                <a:ea typeface="微軟正黑體" panose="020B0604030504040204" pitchFamily="34" charset="-120"/>
              </a:rPr>
              <a:t>登錄系統的存取權限調整</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87313" indent="-87313" defTabSz="584200">
              <a:spcAft>
                <a:spcPts val="600"/>
              </a:spcAft>
              <a:buFont typeface="Arial" panose="020B0604020202020204" pitchFamily="34" charset="0"/>
              <a:buChar char="•"/>
            </a:pPr>
            <a:r>
              <a:rPr lang="zh-TW" altLang="zh-TW" sz="1600" dirty="0">
                <a:latin typeface="微軟正黑體" panose="020B0604030504040204" pitchFamily="34" charset="-120"/>
                <a:ea typeface="微軟正黑體" panose="020B0604030504040204" pitchFamily="34" charset="-120"/>
              </a:rPr>
              <a:t>簡化</a:t>
            </a:r>
            <a:r>
              <a:rPr lang="zh-TW" altLang="en-US" sz="1600" dirty="0">
                <a:latin typeface="微軟正黑體" panose="020B0604030504040204" pitchFamily="34" charset="-120"/>
                <a:ea typeface="微軟正黑體" panose="020B0604030504040204" pitchFamily="34" charset="-120"/>
              </a:rPr>
              <a:t>憑證管理、</a:t>
            </a:r>
            <a:r>
              <a:rPr lang="en-US" altLang="zh-TW" sz="1600" dirty="0">
                <a:latin typeface="微軟正黑體" panose="020B0604030504040204" pitchFamily="34" charset="-120"/>
                <a:ea typeface="微軟正黑體" panose="020B0604030504040204" pitchFamily="34" charset="-120"/>
              </a:rPr>
              <a:t>116</a:t>
            </a:r>
            <a:r>
              <a:rPr lang="zh-TW" altLang="en-US" sz="1600" dirty="0">
                <a:latin typeface="微軟正黑體" panose="020B0604030504040204" pitchFamily="34" charset="-120"/>
                <a:ea typeface="微軟正黑體" panose="020B0604030504040204" pitchFamily="34" charset="-120"/>
              </a:rPr>
              <a:t>年憑證銷售啟動日期、</a:t>
            </a:r>
            <a:r>
              <a:rPr lang="zh-TW" altLang="en-US" sz="1600" b="1" dirty="0">
                <a:latin typeface="微軟正黑體" panose="020B0604030504040204" pitchFamily="34" charset="-120"/>
                <a:ea typeface="微軟正黑體" panose="020B0604030504040204" pitchFamily="34" charset="-120"/>
              </a:rPr>
              <a:t>第三國已支付碳價預設值等</a:t>
            </a:r>
            <a:r>
              <a:rPr lang="zh-TW" altLang="zh-TW" sz="1600" b="1" dirty="0">
                <a:latin typeface="微軟正黑體" panose="020B0604030504040204" pitchFamily="34" charset="-120"/>
                <a:ea typeface="微軟正黑體" panose="020B0604030504040204" pitchFamily="34" charset="-120"/>
              </a:rPr>
              <a:t>財務責任</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a:p>
            <a:pPr marL="87313" indent="-87313" defTabSz="584200">
              <a:spcAft>
                <a:spcPts val="600"/>
              </a:spcAft>
              <a:buFont typeface="Arial" panose="020B0604020202020204" pitchFamily="34" charset="0"/>
              <a:buChar char="•"/>
            </a:pPr>
            <a:r>
              <a:rPr lang="en-US" altLang="zh-TW" sz="1600" dirty="0">
                <a:latin typeface="微軟正黑體" panose="020B0604030504040204" pitchFamily="34" charset="-120"/>
                <a:ea typeface="微軟正黑體" panose="020B0604030504040204" pitchFamily="34" charset="-120"/>
              </a:rPr>
              <a:t>CBAM </a:t>
            </a:r>
            <a:r>
              <a:rPr lang="zh-TW" altLang="zh-TW" sz="1600" dirty="0">
                <a:latin typeface="微軟正黑體" panose="020B0604030504040204" pitchFamily="34" charset="-120"/>
                <a:ea typeface="微軟正黑體" panose="020B0604030504040204" pitchFamily="34" charset="-120"/>
              </a:rPr>
              <a:t>憑證註銷的資訊交換</a:t>
            </a:r>
            <a:r>
              <a:rPr lang="zh-TW" altLang="en-US" sz="1600"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p:txBody>
      </p:sp>
      <p:sp>
        <p:nvSpPr>
          <p:cNvPr id="231" name="Shape 3893"/>
          <p:cNvSpPr/>
          <p:nvPr/>
        </p:nvSpPr>
        <p:spPr>
          <a:xfrm>
            <a:off x="8677275" y="4964077"/>
            <a:ext cx="2867157" cy="972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261938" indent="-174625" defTabSz="584200">
              <a:spcAft>
                <a:spcPts val="400"/>
              </a:spcAft>
              <a:buFont typeface="Arial" panose="020B0604020202020204" pitchFamily="34" charset="0"/>
              <a:buChar char="•"/>
            </a:pPr>
            <a:endParaRPr lang="zh-CN" altLang="en-US" sz="1700" b="1" dirty="0">
              <a:latin typeface="微軟正黑體" panose="020B0604030504040204" pitchFamily="34" charset="-120"/>
              <a:ea typeface="微軟正黑體" panose="020B0604030504040204" pitchFamily="34" charset="-120"/>
            </a:endParaRPr>
          </a:p>
        </p:txBody>
      </p:sp>
      <p:sp>
        <p:nvSpPr>
          <p:cNvPr id="233"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prstGeom prst="rect">
            <a:avLst/>
          </a:prstGeom>
        </p:spPr>
        <p:txBody>
          <a:bodyPr/>
          <a:lstStyle/>
          <a:p>
            <a:fld id="{428429D3-D0E3-4A75-96D4-68BB5A2F4E44}" type="slidenum">
              <a:rPr lang="zh-CN" altLang="en-US" smtClean="0"/>
              <a:pPr/>
              <a:t>4</a:t>
            </a:fld>
            <a:endParaRPr lang="zh-CN" altLang="en-US"/>
          </a:p>
        </p:txBody>
      </p:sp>
      <p:pic>
        <p:nvPicPr>
          <p:cNvPr id="42" name="圖形 1">
            <a:extLst>
              <a:ext uri="{FF2B5EF4-FFF2-40B4-BE49-F238E27FC236}">
                <a16:creationId xmlns:a16="http://schemas.microsoft.com/office/drawing/2014/main" id="{2D8E2D9E-425D-4751-B078-BDDA42745D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967" y="152985"/>
            <a:ext cx="1428697" cy="348463"/>
          </a:xfrm>
          <a:prstGeom prst="rect">
            <a:avLst/>
          </a:prstGeom>
        </p:spPr>
      </p:pic>
      <p:sp>
        <p:nvSpPr>
          <p:cNvPr id="44" name="文字方塊 43">
            <a:extLst>
              <a:ext uri="{FF2B5EF4-FFF2-40B4-BE49-F238E27FC236}">
                <a16:creationId xmlns:a16="http://schemas.microsoft.com/office/drawing/2014/main" id="{D7CD088E-C5EB-4564-95CE-52D9E0209864}"/>
              </a:ext>
            </a:extLst>
          </p:cNvPr>
          <p:cNvSpPr txBox="1"/>
          <p:nvPr/>
        </p:nvSpPr>
        <p:spPr>
          <a:xfrm>
            <a:off x="434554" y="3171318"/>
            <a:ext cx="3032485" cy="1000274"/>
          </a:xfrm>
          <a:prstGeom prst="rect">
            <a:avLst/>
          </a:prstGeom>
          <a:noFill/>
        </p:spPr>
        <p:txBody>
          <a:bodyPr wrap="square">
            <a:spAutoFit/>
          </a:bodyPr>
          <a:lstStyle/>
          <a:p>
            <a:pPr marL="342900" indent="-342900" defTabSz="584200">
              <a:spcAft>
                <a:spcPts val="600"/>
              </a:spcAft>
              <a:buFont typeface="Wingdings" panose="05000000000000000000" pitchFamily="2" charset="2"/>
              <a:buChar char="u"/>
            </a:pPr>
            <a:r>
              <a:rPr lang="en-US" altLang="zh-TW" b="1" cap="all" spc="300" dirty="0">
                <a:latin typeface="微軟正黑體" panose="020B0604030504040204" pitchFamily="34" charset="-120"/>
                <a:ea typeface="微軟正黑體" panose="020B0604030504040204" pitchFamily="34" charset="-120"/>
                <a:cs typeface="Arial" pitchFamily="34" charset="0"/>
              </a:rPr>
              <a:t>2023</a:t>
            </a:r>
            <a:r>
              <a:rPr lang="zh-TW" altLang="en-US" b="1" cap="all" spc="300" dirty="0">
                <a:latin typeface="微軟正黑體" panose="020B0604030504040204" pitchFamily="34" charset="-120"/>
                <a:ea typeface="微軟正黑體" panose="020B0604030504040204" pitchFamily="34" charset="-120"/>
                <a:cs typeface="Arial" pitchFamily="34" charset="0"/>
              </a:rPr>
              <a:t>年</a:t>
            </a:r>
            <a:r>
              <a:rPr lang="en-US" altLang="zh-TW" b="1" cap="all" spc="300" dirty="0">
                <a:latin typeface="微軟正黑體" panose="020B0604030504040204" pitchFamily="34" charset="-120"/>
                <a:ea typeface="微軟正黑體" panose="020B0604030504040204" pitchFamily="34" charset="-120"/>
                <a:cs typeface="Arial" pitchFamily="34" charset="0"/>
              </a:rPr>
              <a:t>5</a:t>
            </a:r>
            <a:r>
              <a:rPr lang="zh-TW" altLang="en-US" b="1" cap="all" spc="300" dirty="0">
                <a:latin typeface="微軟正黑體" panose="020B0604030504040204" pitchFamily="34" charset="-120"/>
                <a:ea typeface="微軟正黑體" panose="020B0604030504040204" pitchFamily="34" charset="-120"/>
                <a:cs typeface="Arial" pitchFamily="34" charset="0"/>
              </a:rPr>
              <a:t>月完成立法</a:t>
            </a:r>
            <a:endParaRPr lang="en-US" altLang="zh-TW" b="1" cap="all" spc="300" dirty="0">
              <a:latin typeface="微軟正黑體" panose="020B0604030504040204" pitchFamily="34" charset="-120"/>
              <a:ea typeface="微軟正黑體" panose="020B0604030504040204" pitchFamily="34" charset="-120"/>
              <a:cs typeface="Arial" pitchFamily="34" charset="0"/>
            </a:endParaRPr>
          </a:p>
          <a:p>
            <a:pPr marL="342900" indent="-342900" defTabSz="584200">
              <a:spcAft>
                <a:spcPts val="600"/>
              </a:spcAft>
              <a:buFont typeface="Wingdings" panose="05000000000000000000" pitchFamily="2" charset="2"/>
              <a:buChar char="u"/>
            </a:pPr>
            <a:r>
              <a:rPr lang="en-US" altLang="zh-TW" b="1" cap="all" spc="300" dirty="0">
                <a:latin typeface="微軟正黑體" panose="020B0604030504040204" pitchFamily="34" charset="-120"/>
                <a:ea typeface="微軟正黑體" panose="020B0604030504040204" pitchFamily="34" charset="-120"/>
                <a:cs typeface="Arial" pitchFamily="34" charset="0"/>
              </a:rPr>
              <a:t>2023</a:t>
            </a:r>
            <a:r>
              <a:rPr lang="zh-TW" altLang="en-US" b="1" cap="all" spc="300" dirty="0">
                <a:latin typeface="微軟正黑體" panose="020B0604030504040204" pitchFamily="34" charset="-120"/>
                <a:ea typeface="微軟正黑體" panose="020B0604030504040204" pitchFamily="34" charset="-120"/>
                <a:cs typeface="Arial" pitchFamily="34" charset="0"/>
              </a:rPr>
              <a:t>年</a:t>
            </a:r>
            <a:r>
              <a:rPr lang="en-US" altLang="zh-TW" b="1" cap="all" spc="300" dirty="0">
                <a:latin typeface="微軟正黑體" panose="020B0604030504040204" pitchFamily="34" charset="-120"/>
                <a:ea typeface="微軟正黑體" panose="020B0604030504040204" pitchFamily="34" charset="-120"/>
                <a:cs typeface="Arial" pitchFamily="34" charset="0"/>
              </a:rPr>
              <a:t>8</a:t>
            </a:r>
            <a:r>
              <a:rPr lang="zh-TW" altLang="en-US" b="1" cap="all" spc="300" dirty="0">
                <a:latin typeface="微軟正黑體" panose="020B0604030504040204" pitchFamily="34" charset="-120"/>
                <a:ea typeface="微軟正黑體" panose="020B0604030504040204" pitchFamily="34" charset="-120"/>
                <a:cs typeface="Arial" pitchFamily="34" charset="0"/>
              </a:rPr>
              <a:t>月公布過渡期實施細則</a:t>
            </a:r>
          </a:p>
        </p:txBody>
      </p:sp>
      <p:sp>
        <p:nvSpPr>
          <p:cNvPr id="45" name="箭號: 五邊形 44">
            <a:extLst>
              <a:ext uri="{FF2B5EF4-FFF2-40B4-BE49-F238E27FC236}">
                <a16:creationId xmlns:a16="http://schemas.microsoft.com/office/drawing/2014/main" id="{13617604-C13E-4B53-BB76-A01FA9446E78}"/>
              </a:ext>
            </a:extLst>
          </p:cNvPr>
          <p:cNvSpPr/>
          <p:nvPr/>
        </p:nvSpPr>
        <p:spPr>
          <a:xfrm>
            <a:off x="0" y="12386"/>
            <a:ext cx="612742" cy="431182"/>
          </a:xfrm>
          <a:prstGeom prst="homePlate">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8100000" scaled="1"/>
            <a:tileRect/>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貳</a:t>
            </a:r>
          </a:p>
        </p:txBody>
      </p:sp>
    </p:spTree>
    <p:extLst>
      <p:ext uri="{BB962C8B-B14F-4D97-AF65-F5344CB8AC3E}">
        <p14:creationId xmlns:p14="http://schemas.microsoft.com/office/powerpoint/2010/main" val="356709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8619" y="153188"/>
            <a:ext cx="8230813" cy="830997"/>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zh-TW" altLang="en-US"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歐盟</a:t>
            </a:r>
            <a:r>
              <a:rPr lang="en-US" altLang="zh-TW"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CBAM</a:t>
            </a:r>
            <a:r>
              <a:rPr lang="zh-TW" altLang="en-US"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規範重點</a:t>
            </a:r>
          </a:p>
        </p:txBody>
      </p:sp>
      <p:graphicFrame>
        <p:nvGraphicFramePr>
          <p:cNvPr id="22" name="表格 21">
            <a:extLst>
              <a:ext uri="{FF2B5EF4-FFF2-40B4-BE49-F238E27FC236}">
                <a16:creationId xmlns:a16="http://schemas.microsoft.com/office/drawing/2014/main" id="{90A93AF3-95BD-4141-91F4-AAB53F13020E}"/>
              </a:ext>
            </a:extLst>
          </p:cNvPr>
          <p:cNvGraphicFramePr>
            <a:graphicFrameLocks noGrp="1"/>
          </p:cNvGraphicFramePr>
          <p:nvPr>
            <p:extLst>
              <p:ext uri="{D42A27DB-BD31-4B8C-83A1-F6EECF244321}">
                <p14:modId xmlns:p14="http://schemas.microsoft.com/office/powerpoint/2010/main" val="2329138818"/>
              </p:ext>
            </p:extLst>
          </p:nvPr>
        </p:nvGraphicFramePr>
        <p:xfrm>
          <a:off x="758619" y="992851"/>
          <a:ext cx="10800885" cy="5524380"/>
        </p:xfrm>
        <a:graphic>
          <a:graphicData uri="http://schemas.openxmlformats.org/drawingml/2006/table">
            <a:tbl>
              <a:tblPr firstRow="1" firstCol="1" bandRow="1">
                <a:tableStyleId>{5C22544A-7EE6-4342-B048-85BDC9FD1C3A}</a:tableStyleId>
              </a:tblPr>
              <a:tblGrid>
                <a:gridCol w="2715371">
                  <a:extLst>
                    <a:ext uri="{9D8B030D-6E8A-4147-A177-3AD203B41FA5}">
                      <a16:colId xmlns:a16="http://schemas.microsoft.com/office/drawing/2014/main" val="925701504"/>
                    </a:ext>
                  </a:extLst>
                </a:gridCol>
                <a:gridCol w="8085514">
                  <a:extLst>
                    <a:ext uri="{9D8B030D-6E8A-4147-A177-3AD203B41FA5}">
                      <a16:colId xmlns:a16="http://schemas.microsoft.com/office/drawing/2014/main" val="1507742048"/>
                    </a:ext>
                  </a:extLst>
                </a:gridCol>
              </a:tblGrid>
              <a:tr h="346544">
                <a:tc>
                  <a:txBody>
                    <a:bodyPr/>
                    <a:lstStyle/>
                    <a:p>
                      <a:pPr algn="ct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法案</a:t>
                      </a:r>
                      <a:endPar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2E9"/>
                    </a:solidFill>
                  </a:tcPr>
                </a:tc>
                <a:tc>
                  <a:txBody>
                    <a:bodyPr/>
                    <a:lstStyle/>
                    <a:p>
                      <a:pPr algn="ctr"/>
                      <a:r>
                        <a:rPr 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Regulation (EU) 2023/956</a:t>
                      </a:r>
                      <a:endPar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2E9"/>
                    </a:solidFill>
                  </a:tcPr>
                </a:tc>
                <a:extLst>
                  <a:ext uri="{0D108BD9-81ED-4DB2-BD59-A6C34878D82A}">
                    <a16:rowId xmlns:a16="http://schemas.microsoft.com/office/drawing/2014/main" val="1241291372"/>
                  </a:ext>
                </a:extLst>
              </a:tr>
              <a:tr h="861017">
                <a:tc>
                  <a:txBody>
                    <a:bodyPr/>
                    <a:lstStyle/>
                    <a:p>
                      <a:pPr algn="ctr"/>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開始日期</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a:buFont typeface="Arial" panose="020B0604020202020204" pitchFamily="34" charset="0"/>
                        <a:buChar char="•"/>
                      </a:pP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過渡期：</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2023</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日至</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31</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日</a:t>
                      </a:r>
                    </a:p>
                    <a:p>
                      <a:pPr marL="88900" indent="-88900" algn="l">
                        <a:buFont typeface="Arial" panose="020B0604020202020204" pitchFamily="34" charset="0"/>
                        <a:buChar char="•"/>
                      </a:pPr>
                      <a:r>
                        <a:rPr lang="zh-TW" alt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正式期</a:t>
                      </a:r>
                      <a:r>
                        <a:rPr 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202</a:t>
                      </a:r>
                      <a:r>
                        <a:rPr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6</a:t>
                      </a:r>
                      <a:r>
                        <a:rPr 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r>
                        <a:rPr lang="zh-TW" alt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正式實施</a:t>
                      </a:r>
                      <a:endParaRPr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indent="0" algn="l">
                        <a:buFont typeface="Arial" panose="020B0604020202020204" pitchFamily="34" charset="0"/>
                        <a:buNone/>
                      </a:pPr>
                      <a:r>
                        <a:rPr lang="en-US" altLang="zh-TW"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首次繳交憑證時間為</a:t>
                      </a:r>
                      <a:r>
                        <a:rPr lang="en-US" altLang="zh-TW"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2027</a:t>
                      </a:r>
                      <a:r>
                        <a:rPr lang="zh-TW" altLang="en-US"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31</a:t>
                      </a:r>
                      <a:r>
                        <a:rPr lang="zh-TW" altLang="en-US"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u="sng"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043262"/>
                  </a:ext>
                </a:extLst>
              </a:tr>
              <a:tr h="603781">
                <a:tc>
                  <a:txBody>
                    <a:bodyPr/>
                    <a:lstStyle/>
                    <a:p>
                      <a:pPr algn="ct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提交報告期限</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buFont typeface="Arial" panose="020B0604020202020204" pitchFamily="34" charset="0"/>
                        <a:buChar char="•"/>
                      </a:pP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首次：</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2027</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31</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日（申報資料範圍為</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2026</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年全年度）</a:t>
                      </a:r>
                      <a:endPar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8900" indent="-88900" algn="l" defTabSz="967533" rtl="0" eaLnBrk="1" latinLnBrk="0" hangingPunct="1">
                        <a:buFont typeface="Arial" panose="020B0604020202020204" pitchFamily="34" charset="0"/>
                        <a:buChar char="•"/>
                      </a:pP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2027</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年之後：</a:t>
                      </a:r>
                      <a:r>
                        <a:rPr lang="zh-TW" altLang="en-US"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每年</a:t>
                      </a:r>
                      <a:r>
                        <a:rPr lang="en-US"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31</a:t>
                      </a:r>
                      <a:r>
                        <a:rPr lang="zh-TW" altLang="en-US"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日前</a:t>
                      </a:r>
                      <a:endParaRPr lang="en-US"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818560"/>
                  </a:ext>
                </a:extLst>
              </a:tr>
              <a:tr h="346544">
                <a:tc>
                  <a:txBody>
                    <a:bodyPr/>
                    <a:lstStyle/>
                    <a:p>
                      <a:pPr algn="ctr"/>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納管範圍內的行業</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8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鋼鐵、水泥</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、鋁、肥料、電力、氫氣</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25261"/>
                  </a:ext>
                </a:extLst>
              </a:tr>
              <a:tr h="775272">
                <a:tc>
                  <a:txBody>
                    <a:bodyPr/>
                    <a:lstStyle/>
                    <a:p>
                      <a:pPr algn="ct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涵蓋</a:t>
                      </a:r>
                      <a:r>
                        <a:rPr 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排放</a:t>
                      </a: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範疇</a:t>
                      </a:r>
                      <a:endParaRPr 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a:buFont typeface="Arial" panose="020B0604020202020204" pitchFamily="34" charset="0"/>
                        <a:buChar char="•"/>
                      </a:pP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部分產品包括前驅物產品碳含量。</a:t>
                      </a:r>
                      <a:endParaRPr lang="en-US" alt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8900" indent="-88900" algn="l">
                        <a:buFont typeface="Arial" panose="020B0604020202020204" pitchFamily="34" charset="0"/>
                        <a:buChar char="•"/>
                      </a:pP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過渡期</a:t>
                      </a:r>
                      <a:r>
                        <a:rPr lang="en-US" alt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申報</a:t>
                      </a:r>
                      <a:r>
                        <a:rPr lang="en-US" alt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：直接和間接產品含量；正式期</a:t>
                      </a:r>
                      <a:r>
                        <a:rPr lang="en-US" alt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申報及繳納</a:t>
                      </a:r>
                      <a:r>
                        <a:rPr lang="en-US" alt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：僅水泥和肥料產品包含間接排放</a:t>
                      </a:r>
                      <a:endParaRPr lang="en-US" altLang="zh-TW" sz="1600" b="0" u="none"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19078"/>
                  </a:ext>
                </a:extLst>
              </a:tr>
              <a:tr h="603781">
                <a:tc>
                  <a:txBody>
                    <a:bodyPr/>
                    <a:lstStyle/>
                    <a:p>
                      <a:pPr algn="ct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免</a:t>
                      </a:r>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繳交</a:t>
                      </a:r>
                      <a:r>
                        <a:rPr 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 CBAM</a:t>
                      </a:r>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限</a:t>
                      </a: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值</a:t>
                      </a:r>
                      <a:endPar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7313" indent="-87313" algn="l">
                        <a:buFont typeface="Arial" panose="020B0604020202020204" pitchFamily="34" charset="0"/>
                        <a:buChar char="•"/>
                      </a:pP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對歐洲經濟區國家、與</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EU ETS</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完全連結的國家免稅</a:t>
                      </a:r>
                      <a:endPar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7313" indent="-87313" algn="l">
                        <a:buFont typeface="Arial" panose="020B0604020202020204" pitchFamily="34" charset="0"/>
                        <a:buChar char="•"/>
                      </a:pP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進口商每年進口</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CBAM</a:t>
                      </a: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產品之</a:t>
                      </a:r>
                      <a:r>
                        <a:rPr lang="zh-TW"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累積淨重</a:t>
                      </a:r>
                      <a:r>
                        <a:rPr lang="en-US"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(net mass)</a:t>
                      </a:r>
                      <a:r>
                        <a:rPr lang="zh-TW"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小於</a:t>
                      </a:r>
                      <a:r>
                        <a:rPr lang="en-US"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50</a:t>
                      </a:r>
                      <a:r>
                        <a:rPr lang="zh-TW"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噸</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9665040"/>
                  </a:ext>
                </a:extLst>
              </a:tr>
              <a:tr h="346544">
                <a:tc>
                  <a:txBody>
                    <a:bodyPr/>
                    <a:lstStyle/>
                    <a:p>
                      <a:pPr algn="ctr"/>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繳納</a:t>
                      </a: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型式</a:t>
                      </a:r>
                      <a:endPar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購買</a:t>
                      </a:r>
                      <a:r>
                        <a:rPr lang="en-US"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CBAM</a:t>
                      </a:r>
                      <a:r>
                        <a:rPr lang="zh-TW" alt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憑證</a:t>
                      </a:r>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（憑證起售延後至</a:t>
                      </a:r>
                      <a:r>
                        <a:rPr lang="en-US" altLang="zh-TW"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2027</a:t>
                      </a:r>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8833757"/>
                  </a:ext>
                </a:extLst>
              </a:tr>
              <a:tr h="346544">
                <a:tc>
                  <a:txBody>
                    <a:bodyPr/>
                    <a:lstStyle/>
                    <a:p>
                      <a:pPr algn="ctr"/>
                      <a:r>
                        <a:rPr 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CBAM</a:t>
                      </a: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價格</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排放額度（</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EU Allowances, EUAs）</a:t>
                      </a:r>
                      <a:r>
                        <a:rPr lang="zh-TW"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每週</a:t>
                      </a:r>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平均拍賣</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價格</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519139"/>
                  </a:ext>
                </a:extLst>
              </a:tr>
              <a:tr h="603781">
                <a:tc>
                  <a:txBody>
                    <a:bodyPr/>
                    <a:lstStyle/>
                    <a:p>
                      <a:pPr algn="ct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第三國</a:t>
                      </a:r>
                      <a:endParaRPr lang="en-US" alt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碳價調整</a:t>
                      </a:r>
                      <a:endPar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只認可明確的碳價格</a:t>
                      </a:r>
                      <a:r>
                        <a:rPr lang="en-US"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歐盟執委會</a:t>
                      </a:r>
                      <a:r>
                        <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得</a:t>
                      </a:r>
                      <a:r>
                        <a:rPr lang="zh-TW"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自</a:t>
                      </a:r>
                      <a:r>
                        <a:rPr lang="en-US"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2027</a:t>
                      </a:r>
                      <a:r>
                        <a:rPr lang="zh-TW"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年起，以公開可信或第三國提供資訊，公告設有碳定價機制各第三國預設碳價計算方法</a:t>
                      </a:r>
                      <a:r>
                        <a:rPr lang="en-US"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731886"/>
                  </a:ext>
                </a:extLst>
              </a:tr>
              <a:tr h="346544">
                <a:tc>
                  <a:txBody>
                    <a:bodyPr/>
                    <a:lstStyle/>
                    <a:p>
                      <a:pPr algn="ct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申報及</a:t>
                      </a:r>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繳納義務方</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歐盟進口</a:t>
                      </a:r>
                      <a:r>
                        <a:rPr lang="zh-TW" altLang="en-US"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業</a:t>
                      </a:r>
                      <a:endParaRPr lang="zh-TW" sz="18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2130072"/>
                  </a:ext>
                </a:extLst>
              </a:tr>
            </a:tbl>
          </a:graphicData>
        </a:graphic>
      </p:graphicFrame>
      <p:sp>
        <p:nvSpPr>
          <p:cNvPr id="5"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ln>
            <a:noFill/>
          </a:ln>
        </p:spPr>
        <p:txBody>
          <a:bodyPr lIns="0" rIns="0"/>
          <a:lstStyle/>
          <a:p>
            <a:pPr algn="ctr"/>
            <a:fld id="{428429D3-D0E3-4A75-96D4-68BB5A2F4E44}" type="slidenum">
              <a:rPr lang="zh-CN" altLang="en-US" sz="1600" b="1">
                <a:solidFill>
                  <a:schemeClr val="tx1">
                    <a:lumMod val="75000"/>
                    <a:lumOff val="25000"/>
                  </a:schemeClr>
                </a:solidFill>
              </a:rPr>
              <a:pPr algn="ctr"/>
              <a:t>5</a:t>
            </a:fld>
            <a:endParaRPr lang="zh-CN" altLang="en-US" sz="1600" b="1">
              <a:solidFill>
                <a:schemeClr val="tx1">
                  <a:lumMod val="75000"/>
                  <a:lumOff val="25000"/>
                </a:schemeClr>
              </a:solidFill>
            </a:endParaRPr>
          </a:p>
        </p:txBody>
      </p:sp>
      <p:pic>
        <p:nvPicPr>
          <p:cNvPr id="7" name="圖形 1">
            <a:extLst>
              <a:ext uri="{FF2B5EF4-FFF2-40B4-BE49-F238E27FC236}">
                <a16:creationId xmlns:a16="http://schemas.microsoft.com/office/drawing/2014/main" id="{BB8A73FA-3D7D-48A7-B04F-33C49F1475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967" y="152985"/>
            <a:ext cx="1428697" cy="348463"/>
          </a:xfrm>
          <a:prstGeom prst="rect">
            <a:avLst/>
          </a:prstGeom>
        </p:spPr>
      </p:pic>
      <p:sp>
        <p:nvSpPr>
          <p:cNvPr id="8" name="箭號: 五邊形 7">
            <a:extLst>
              <a:ext uri="{FF2B5EF4-FFF2-40B4-BE49-F238E27FC236}">
                <a16:creationId xmlns:a16="http://schemas.microsoft.com/office/drawing/2014/main" id="{BBD58672-E84C-40D0-8D72-7AF99834F81E}"/>
              </a:ext>
            </a:extLst>
          </p:cNvPr>
          <p:cNvSpPr/>
          <p:nvPr/>
        </p:nvSpPr>
        <p:spPr>
          <a:xfrm>
            <a:off x="0" y="12386"/>
            <a:ext cx="612742" cy="431182"/>
          </a:xfrm>
          <a:prstGeom prst="homePlate">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8100000" scaled="1"/>
            <a:tileRect/>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貳</a:t>
            </a:r>
          </a:p>
        </p:txBody>
      </p:sp>
    </p:spTree>
    <p:extLst>
      <p:ext uri="{BB962C8B-B14F-4D97-AF65-F5344CB8AC3E}">
        <p14:creationId xmlns:p14="http://schemas.microsoft.com/office/powerpoint/2010/main" val="23864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12742" y="303028"/>
            <a:ext cx="9874255" cy="830997"/>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zh-TW" altLang="en-US" sz="4800"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持續與歐盟進行交流</a:t>
            </a:r>
          </a:p>
        </p:txBody>
      </p:sp>
      <p:sp>
        <p:nvSpPr>
          <p:cNvPr id="233"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prstGeom prst="rect">
            <a:avLst/>
          </a:prstGeom>
        </p:spPr>
        <p:txBody>
          <a:bodyPr/>
          <a:lstStyle/>
          <a:p>
            <a:fld id="{428429D3-D0E3-4A75-96D4-68BB5A2F4E44}" type="slidenum">
              <a:rPr lang="zh-CN" altLang="en-US" smtClean="0"/>
              <a:pPr/>
              <a:t>6</a:t>
            </a:fld>
            <a:endParaRPr lang="zh-CN" altLang="en-US"/>
          </a:p>
        </p:txBody>
      </p:sp>
      <p:pic>
        <p:nvPicPr>
          <p:cNvPr id="42" name="圖形 1">
            <a:extLst>
              <a:ext uri="{FF2B5EF4-FFF2-40B4-BE49-F238E27FC236}">
                <a16:creationId xmlns:a16="http://schemas.microsoft.com/office/drawing/2014/main" id="{2D8E2D9E-425D-4751-B078-BDDA42745D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967" y="152985"/>
            <a:ext cx="1428697" cy="348463"/>
          </a:xfrm>
          <a:prstGeom prst="rect">
            <a:avLst/>
          </a:prstGeom>
        </p:spPr>
      </p:pic>
      <p:sp>
        <p:nvSpPr>
          <p:cNvPr id="45" name="箭號: 五邊形 44">
            <a:extLst>
              <a:ext uri="{FF2B5EF4-FFF2-40B4-BE49-F238E27FC236}">
                <a16:creationId xmlns:a16="http://schemas.microsoft.com/office/drawing/2014/main" id="{13617604-C13E-4B53-BB76-A01FA9446E78}"/>
              </a:ext>
            </a:extLst>
          </p:cNvPr>
          <p:cNvSpPr/>
          <p:nvPr/>
        </p:nvSpPr>
        <p:spPr>
          <a:xfrm>
            <a:off x="0" y="12386"/>
            <a:ext cx="612742" cy="431182"/>
          </a:xfrm>
          <a:prstGeom prst="homePlate">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8100000" scaled="1"/>
            <a:tileRect/>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貳</a:t>
            </a:r>
          </a:p>
        </p:txBody>
      </p:sp>
      <p:sp>
        <p:nvSpPr>
          <p:cNvPr id="43" name="文字方塊 42">
            <a:extLst>
              <a:ext uri="{FF2B5EF4-FFF2-40B4-BE49-F238E27FC236}">
                <a16:creationId xmlns:a16="http://schemas.microsoft.com/office/drawing/2014/main" id="{2B002ABE-0F8F-4B47-B081-CDAD14D47CF9}"/>
              </a:ext>
            </a:extLst>
          </p:cNvPr>
          <p:cNvSpPr txBox="1"/>
          <p:nvPr/>
        </p:nvSpPr>
        <p:spPr>
          <a:xfrm>
            <a:off x="828821" y="1199340"/>
            <a:ext cx="10899758" cy="1200329"/>
          </a:xfrm>
          <a:prstGeom prst="rect">
            <a:avLst/>
          </a:prstGeom>
          <a:noFill/>
        </p:spPr>
        <p:txBody>
          <a:bodyPr wrap="square">
            <a:spAutoFit/>
          </a:bodyPr>
          <a:lstStyle/>
          <a:p>
            <a:pPr algn="l">
              <a:lnSpc>
                <a:spcPct val="150000"/>
              </a:lnSpc>
            </a:pPr>
            <a:r>
              <a:rPr lang="en-US" altLang="zh-TW" sz="2400" b="0" i="0" u="none" strike="noStrike" baseline="0" dirty="0">
                <a:solidFill>
                  <a:srgbClr val="000000"/>
                </a:solidFill>
                <a:latin typeface="微軟正黑體" panose="020B0604030504040204" pitchFamily="34" charset="-120"/>
                <a:ea typeface="微軟正黑體" panose="020B0604030504040204" pitchFamily="34" charset="-120"/>
              </a:rPr>
              <a:t>2025</a:t>
            </a: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年</a:t>
            </a:r>
            <a:r>
              <a:rPr lang="en-US" altLang="zh-TW" sz="2400" b="0" i="0" u="none" strike="noStrike" baseline="0" dirty="0">
                <a:solidFill>
                  <a:srgbClr val="000000"/>
                </a:solidFill>
                <a:latin typeface="微軟正黑體" panose="020B0604030504040204" pitchFamily="34" charset="-120"/>
                <a:ea typeface="微軟正黑體" panose="020B0604030504040204" pitchFamily="34" charset="-120"/>
              </a:rPr>
              <a:t>6</a:t>
            </a: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月</a:t>
            </a:r>
            <a:r>
              <a:rPr lang="en-US" altLang="zh-TW" sz="2400" b="0" i="0" u="none" strike="noStrike" baseline="0" dirty="0">
                <a:solidFill>
                  <a:srgbClr val="000000"/>
                </a:solidFill>
                <a:latin typeface="微軟正黑體" panose="020B0604030504040204" pitchFamily="34" charset="-120"/>
                <a:ea typeface="微軟正黑體" panose="020B0604030504040204" pitchFamily="34" charset="-120"/>
              </a:rPr>
              <a:t>23</a:t>
            </a:r>
            <a:r>
              <a:rPr lang="zh-TW" altLang="en-US" sz="2400" dirty="0">
                <a:solidFill>
                  <a:srgbClr val="000000"/>
                </a:solidFill>
                <a:latin typeface="微軟正黑體" panose="020B0604030504040204" pitchFamily="34" charset="-120"/>
                <a:ea typeface="微軟正黑體" panose="020B0604030504040204" pitchFamily="34" charset="-120"/>
              </a:rPr>
              <a:t>日環境部施次長及經濟部與</a:t>
            </a:r>
            <a:r>
              <a:rPr lang="en-US" altLang="zh-TW" sz="2400" dirty="0">
                <a:solidFill>
                  <a:srgbClr val="000000"/>
                </a:solidFill>
                <a:latin typeface="微軟正黑體" panose="020B0604030504040204" pitchFamily="34" charset="-120"/>
                <a:ea typeface="微軟正黑體" panose="020B0604030504040204" pitchFamily="34" charset="-120"/>
              </a:rPr>
              <a:t>DG-TAXUD</a:t>
            </a:r>
            <a:r>
              <a:rPr lang="zh-TW" altLang="en-US" sz="2400" dirty="0">
                <a:solidFill>
                  <a:srgbClr val="000000"/>
                </a:solidFill>
                <a:latin typeface="微軟正黑體" panose="020B0604030504040204" pitchFamily="34" charset="-120"/>
                <a:ea typeface="微軟正黑體" panose="020B0604030504040204" pitchFamily="34" charset="-120"/>
              </a:rPr>
              <a:t>就</a:t>
            </a:r>
            <a:r>
              <a:rPr lang="en-US" altLang="zh-TW" sz="2400" dirty="0">
                <a:solidFill>
                  <a:srgbClr val="000000"/>
                </a:solidFill>
                <a:latin typeface="微軟正黑體" panose="020B0604030504040204" pitchFamily="34" charset="-120"/>
                <a:ea typeface="微軟正黑體" panose="020B0604030504040204" pitchFamily="34" charset="-120"/>
              </a:rPr>
              <a:t>CBAM</a:t>
            </a:r>
            <a:r>
              <a:rPr lang="zh-TW" altLang="en-US" sz="2400" dirty="0">
                <a:solidFill>
                  <a:srgbClr val="000000"/>
                </a:solidFill>
                <a:latin typeface="微軟正黑體" panose="020B0604030504040204" pitchFamily="34" charset="-120"/>
                <a:ea typeface="微軟正黑體" panose="020B0604030504040204" pitchFamily="34" charset="-120"/>
              </a:rPr>
              <a:t>議題進行交流，重點如下： </a:t>
            </a:r>
          </a:p>
        </p:txBody>
      </p:sp>
      <p:sp>
        <p:nvSpPr>
          <p:cNvPr id="7" name="ComponentBackground1">
            <a:extLst>
              <a:ext uri="{FF2B5EF4-FFF2-40B4-BE49-F238E27FC236}">
                <a16:creationId xmlns:a16="http://schemas.microsoft.com/office/drawing/2014/main" id="{2FA731DC-EEE2-4363-8126-9B29186A4BFB}"/>
              </a:ext>
            </a:extLst>
          </p:cNvPr>
          <p:cNvSpPr/>
          <p:nvPr/>
        </p:nvSpPr>
        <p:spPr>
          <a:xfrm>
            <a:off x="2448934" y="2792073"/>
            <a:ext cx="7147090" cy="3423095"/>
          </a:xfrm>
          <a:prstGeom prst="plaque">
            <a:avLst>
              <a:gd name="adj" fmla="val 2473"/>
            </a:avLst>
          </a:prstGeom>
          <a:solidFill>
            <a:sysClr val="window" lastClr="FFFFFF">
              <a:alpha val="90000"/>
            </a:sysClr>
          </a:solidFill>
          <a:ln w="28575" cap="flat" cmpd="sng" algn="ctr">
            <a:solidFill>
              <a:sysClr val="windowText" lastClr="000000">
                <a:alpha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 name="Bullet1">
            <a:extLst>
              <a:ext uri="{FF2B5EF4-FFF2-40B4-BE49-F238E27FC236}">
                <a16:creationId xmlns:a16="http://schemas.microsoft.com/office/drawing/2014/main" id="{1CBF938D-E2FB-42B2-BCEE-89A850BB5421}"/>
              </a:ext>
            </a:extLst>
          </p:cNvPr>
          <p:cNvSpPr>
            <a:spLocks/>
          </p:cNvSpPr>
          <p:nvPr/>
        </p:nvSpPr>
        <p:spPr>
          <a:xfrm>
            <a:off x="3332062" y="2491911"/>
            <a:ext cx="5386963" cy="605650"/>
          </a:xfrm>
          <a:prstGeom prst="plaque">
            <a:avLst>
              <a:gd name="adj" fmla="val 8540"/>
            </a:avLst>
          </a:prstGeom>
          <a:solidFill>
            <a:srgbClr val="328E6E"/>
          </a:solidFill>
          <a:ln w="12700" cap="flat" cmpd="sng" algn="ctr">
            <a:noFill/>
            <a:prstDash val="solid"/>
            <a:miter lim="800000"/>
          </a:ln>
          <a:effectLst/>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zh-TW" altLang="en-US" sz="2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ea"/>
                <a:sym typeface="Arial" panose="020B0604020202020204" pitchFamily="34" charset="0"/>
              </a:rPr>
              <a:t>交流重點</a:t>
            </a:r>
            <a:endParaRPr kumimoji="1" lang="en-US" altLang="zh-CN"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ea"/>
              <a:sym typeface="Arial" panose="020B0604020202020204" pitchFamily="34" charset="0"/>
            </a:endParaRPr>
          </a:p>
        </p:txBody>
      </p:sp>
      <p:sp>
        <p:nvSpPr>
          <p:cNvPr id="9" name="文字方塊 8">
            <a:extLst>
              <a:ext uri="{FF2B5EF4-FFF2-40B4-BE49-F238E27FC236}">
                <a16:creationId xmlns:a16="http://schemas.microsoft.com/office/drawing/2014/main" id="{2B002ABE-0F8F-4B47-B081-CDAD14D47CF9}"/>
              </a:ext>
            </a:extLst>
          </p:cNvPr>
          <p:cNvSpPr txBox="1"/>
          <p:nvPr/>
        </p:nvSpPr>
        <p:spPr>
          <a:xfrm>
            <a:off x="2928126" y="3262872"/>
            <a:ext cx="6324083" cy="279448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歐盟</a:t>
            </a:r>
            <a:r>
              <a:rPr lang="en-US" altLang="zh-TW" sz="2400" b="1" i="0" u="none" strike="noStrike" baseline="0" dirty="0">
                <a:solidFill>
                  <a:srgbClr val="000000"/>
                </a:solidFill>
                <a:latin typeface="微軟正黑體" panose="020B0604030504040204" pitchFamily="34" charset="-120"/>
                <a:ea typeface="微軟正黑體" panose="020B0604030504040204" pitchFamily="34" charset="-120"/>
              </a:rPr>
              <a:t>CBAM</a:t>
            </a: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的實施時程與初步階段</a:t>
            </a:r>
            <a:endParaRPr lang="en-US" altLang="zh-TW" sz="2400" b="0" i="0" u="none" strike="noStrike" baseline="0" dirty="0">
              <a:solidFill>
                <a:srgbClr val="000000"/>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台灣碳費制度與</a:t>
            </a:r>
            <a:r>
              <a:rPr lang="en-US" altLang="zh-TW" sz="2400" b="1" i="0" u="none" strike="noStrike" baseline="0" dirty="0">
                <a:solidFill>
                  <a:srgbClr val="000000"/>
                </a:solidFill>
                <a:latin typeface="微軟正黑體" panose="020B0604030504040204" pitchFamily="34" charset="-120"/>
                <a:ea typeface="微軟正黑體" panose="020B0604030504040204" pitchFamily="34" charset="-120"/>
              </a:rPr>
              <a:t>CBAM</a:t>
            </a: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的發展規劃 </a:t>
            </a:r>
          </a:p>
          <a:p>
            <a:pPr marL="342900" indent="-342900">
              <a:lnSpc>
                <a:spcPct val="150000"/>
              </a:lnSpc>
              <a:buFont typeface="Arial" panose="020B0604020202020204" pitchFamily="34" charset="0"/>
              <a:buChar char="•"/>
            </a:pP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驗證機制與第三方國家碳價扣抵 </a:t>
            </a:r>
          </a:p>
          <a:p>
            <a:pPr marL="342900" indent="-342900" algn="l">
              <a:lnSpc>
                <a:spcPct val="150000"/>
              </a:lnSpc>
              <a:buFont typeface="Arial" panose="020B0604020202020204" pitchFamily="34" charset="0"/>
              <a:buChar char="•"/>
            </a:pP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碳價扣抵與預設值（</a:t>
            </a:r>
            <a:r>
              <a:rPr lang="en-US" altLang="zh-TW" sz="2400" b="1" i="0" u="none" strike="noStrike" baseline="0" dirty="0">
                <a:solidFill>
                  <a:srgbClr val="000000"/>
                </a:solidFill>
                <a:latin typeface="微軟正黑體" panose="020B0604030504040204" pitchFamily="34" charset="-120"/>
                <a:ea typeface="微軟正黑體" panose="020B0604030504040204" pitchFamily="34" charset="-120"/>
              </a:rPr>
              <a:t>Default Values</a:t>
            </a:r>
            <a:r>
              <a:rPr lang="zh-TW" altLang="en-US" sz="2400" b="1" i="0" u="none" strike="noStrike" baseline="0" dirty="0">
                <a:solidFill>
                  <a:srgbClr val="000000"/>
                </a:solidFill>
                <a:latin typeface="微軟正黑體" panose="020B0604030504040204" pitchFamily="34" charset="-120"/>
                <a:ea typeface="微軟正黑體" panose="020B0604030504040204" pitchFamily="34" charset="-120"/>
              </a:rPr>
              <a:t>）</a:t>
            </a:r>
            <a:endPar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b="0" i="0" u="none" strike="noStrike" baseline="0" dirty="0">
                <a:solidFill>
                  <a:srgbClr val="000000"/>
                </a:solidFill>
                <a:latin typeface="微軟正黑體" panose="020B0604030504040204" pitchFamily="34" charset="-120"/>
                <a:ea typeface="微軟正黑體" panose="020B0604030504040204" pitchFamily="34" charset="-120"/>
              </a:rPr>
              <a:t>雙邊合作與資訊交流 </a:t>
            </a:r>
            <a:endParaRPr lang="en-US" altLang="zh-TW" sz="2400" b="0" i="0" u="none" strike="noStrike" baseline="0" dirty="0">
              <a:solidFill>
                <a:srgbClr val="000000"/>
              </a:solidFill>
              <a:latin typeface="微軟正黑體" panose="020B0604030504040204" pitchFamily="34" charset="-120"/>
              <a:ea typeface="微軟正黑體" panose="020B0604030504040204" pitchFamily="34" charset="-120"/>
            </a:endParaRPr>
          </a:p>
        </p:txBody>
      </p:sp>
      <p:pic>
        <p:nvPicPr>
          <p:cNvPr id="3" name="Graphic 2" descr="燈泡與齒輪 以實心填滿">
            <a:extLst>
              <a:ext uri="{FF2B5EF4-FFF2-40B4-BE49-F238E27FC236}">
                <a16:creationId xmlns:a16="http://schemas.microsoft.com/office/drawing/2014/main" id="{4392FC03-9CF0-8CE2-20A1-278D6DA851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5949" y="5123330"/>
            <a:ext cx="869577" cy="869577"/>
          </a:xfrm>
          <a:prstGeom prst="rect">
            <a:avLst/>
          </a:prstGeom>
        </p:spPr>
      </p:pic>
    </p:spTree>
    <p:extLst>
      <p:ext uri="{BB962C8B-B14F-4D97-AF65-F5344CB8AC3E}">
        <p14:creationId xmlns:p14="http://schemas.microsoft.com/office/powerpoint/2010/main" val="378661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向上箭號圖說文字 58"/>
          <p:cNvSpPr/>
          <p:nvPr/>
        </p:nvSpPr>
        <p:spPr>
          <a:xfrm>
            <a:off x="2701049" y="4611468"/>
            <a:ext cx="7216674" cy="1954675"/>
          </a:xfrm>
          <a:prstGeom prst="upArrowCallout">
            <a:avLst>
              <a:gd name="adj1" fmla="val 23191"/>
              <a:gd name="adj2" fmla="val 19122"/>
              <a:gd name="adj3" fmla="val 12539"/>
              <a:gd name="adj4" fmla="val 81558"/>
            </a:avLst>
          </a:prstGeom>
          <a:gradFill flip="none" rotWithShape="1">
            <a:gsLst>
              <a:gs pos="76000">
                <a:schemeClr val="tx2">
                  <a:lumMod val="20000"/>
                  <a:lumOff val="80000"/>
                </a:schemeClr>
              </a:gs>
              <a:gs pos="98000">
                <a:schemeClr val="bg1"/>
              </a:gs>
              <a:gs pos="0">
                <a:schemeClr val="bg1"/>
              </a:gs>
            </a:gsLst>
            <a:lin ang="16200000" scaled="1"/>
            <a:tileRect/>
          </a:gradFill>
          <a:ln w="12700" cap="flat" cmpd="sng" algn="ctr">
            <a:noFill/>
            <a:prstDash val="solid"/>
            <a:miter lim="800000"/>
          </a:ln>
          <a:effectLst/>
        </p:spPr>
        <p:txBody>
          <a:bodyPr rtlCol="0" anchor="ctr"/>
          <a:lstStyle/>
          <a:p>
            <a:pPr algn="ctr" defTabSz="914377"/>
            <a:endParaRPr lang="zh-TW" altLang="en-US" sz="1800" kern="0">
              <a:solidFill>
                <a:prstClr val="white"/>
              </a:solidFill>
              <a:latin typeface="Times New Roman" panose="02020603050405020304" pitchFamily="18" charset="0"/>
              <a:ea typeface="微軟正黑體"/>
              <a:cs typeface="Times New Roman" panose="02020603050405020304" pitchFamily="18" charset="0"/>
            </a:endParaRPr>
          </a:p>
        </p:txBody>
      </p:sp>
      <p:sp>
        <p:nvSpPr>
          <p:cNvPr id="10" name="矩形 9"/>
          <p:cNvSpPr/>
          <p:nvPr/>
        </p:nvSpPr>
        <p:spPr>
          <a:xfrm>
            <a:off x="612743" y="427924"/>
            <a:ext cx="9978730" cy="757130"/>
          </a:xfrm>
          <a:prstGeom prst="rect">
            <a:avLst/>
          </a:prstGeo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ct val="90000"/>
              </a:lnSpc>
              <a:spcBef>
                <a:spcPct val="0"/>
              </a:spcBef>
              <a:spcAft>
                <a:spcPct val="0"/>
              </a:spcAft>
            </a:pPr>
            <a:r>
              <a:rPr lang="zh-TW"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英國</a:t>
            </a:r>
            <a:r>
              <a:rPr lang="en-US"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CBAM</a:t>
            </a:r>
            <a:r>
              <a:rPr lang="zh-TW" altLang="en-US"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的現況與溝通情形</a:t>
            </a:r>
          </a:p>
        </p:txBody>
      </p:sp>
      <p:pic>
        <p:nvPicPr>
          <p:cNvPr id="50" name="圖片 4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872645" flipH="1">
            <a:off x="468222" y="4359079"/>
            <a:ext cx="1971283" cy="2023137"/>
          </a:xfrm>
          <a:prstGeom prst="rect">
            <a:avLst/>
          </a:prstGeom>
        </p:spPr>
      </p:pic>
      <p:sp>
        <p:nvSpPr>
          <p:cNvPr id="15" name="Freeform 20">
            <a:extLst>
              <a:ext uri="{FF2B5EF4-FFF2-40B4-BE49-F238E27FC236}">
                <a16:creationId xmlns:a16="http://schemas.microsoft.com/office/drawing/2014/main" id="{F940E2AC-DD4C-EE47-88EA-AB79E891FB81}"/>
              </a:ext>
            </a:extLst>
          </p:cNvPr>
          <p:cNvSpPr>
            <a:spLocks noChangeArrowheads="1"/>
          </p:cNvSpPr>
          <p:nvPr/>
        </p:nvSpPr>
        <p:spPr bwMode="auto">
          <a:xfrm>
            <a:off x="6173531" y="3250494"/>
            <a:ext cx="1471046" cy="475200"/>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16" name="Freeform 21">
            <a:extLst>
              <a:ext uri="{FF2B5EF4-FFF2-40B4-BE49-F238E27FC236}">
                <a16:creationId xmlns:a16="http://schemas.microsoft.com/office/drawing/2014/main" id="{26605385-4172-3F40-AD2C-2DFDD5051995}"/>
              </a:ext>
            </a:extLst>
          </p:cNvPr>
          <p:cNvSpPr>
            <a:spLocks noChangeArrowheads="1"/>
          </p:cNvSpPr>
          <p:nvPr/>
        </p:nvSpPr>
        <p:spPr bwMode="auto">
          <a:xfrm>
            <a:off x="4344272" y="3250494"/>
            <a:ext cx="1471046" cy="475200"/>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1" name="Freeform 23">
            <a:extLst>
              <a:ext uri="{FF2B5EF4-FFF2-40B4-BE49-F238E27FC236}">
                <a16:creationId xmlns:a16="http://schemas.microsoft.com/office/drawing/2014/main" id="{6D7A9AFD-E990-7549-98ED-921A453E5B73}"/>
              </a:ext>
            </a:extLst>
          </p:cNvPr>
          <p:cNvSpPr>
            <a:spLocks noChangeArrowheads="1"/>
          </p:cNvSpPr>
          <p:nvPr/>
        </p:nvSpPr>
        <p:spPr bwMode="auto">
          <a:xfrm>
            <a:off x="5815320" y="3620094"/>
            <a:ext cx="358211" cy="124800"/>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2" name="Freeform 3">
            <a:extLst>
              <a:ext uri="{FF2B5EF4-FFF2-40B4-BE49-F238E27FC236}">
                <a16:creationId xmlns:a16="http://schemas.microsoft.com/office/drawing/2014/main" id="{E1950176-BF40-3246-97AA-C36BCD987176}"/>
              </a:ext>
            </a:extLst>
          </p:cNvPr>
          <p:cNvSpPr>
            <a:spLocks noChangeArrowheads="1"/>
          </p:cNvSpPr>
          <p:nvPr/>
        </p:nvSpPr>
        <p:spPr bwMode="auto">
          <a:xfrm>
            <a:off x="2514785" y="2417693"/>
            <a:ext cx="3166572" cy="796799"/>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35CA7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3" name="Freeform 6">
            <a:extLst>
              <a:ext uri="{FF2B5EF4-FFF2-40B4-BE49-F238E27FC236}">
                <a16:creationId xmlns:a16="http://schemas.microsoft.com/office/drawing/2014/main" id="{55F7E659-EA54-614A-8BFD-C7B2A651E1B8}"/>
              </a:ext>
            </a:extLst>
          </p:cNvPr>
          <p:cNvSpPr>
            <a:spLocks noChangeArrowheads="1"/>
          </p:cNvSpPr>
          <p:nvPr/>
        </p:nvSpPr>
        <p:spPr bwMode="auto">
          <a:xfrm>
            <a:off x="6341869" y="2417693"/>
            <a:ext cx="3166572" cy="796799"/>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23A4A7"/>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4" name="Freeform 7">
            <a:extLst>
              <a:ext uri="{FF2B5EF4-FFF2-40B4-BE49-F238E27FC236}">
                <a16:creationId xmlns:a16="http://schemas.microsoft.com/office/drawing/2014/main" id="{4882DEE2-147A-4843-B99E-0AAAC1EB176A}"/>
              </a:ext>
            </a:extLst>
          </p:cNvPr>
          <p:cNvSpPr>
            <a:spLocks noChangeArrowheads="1"/>
          </p:cNvSpPr>
          <p:nvPr/>
        </p:nvSpPr>
        <p:spPr bwMode="auto">
          <a:xfrm>
            <a:off x="3815925" y="2424894"/>
            <a:ext cx="76418" cy="151199"/>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6" name="Freeform 9">
            <a:extLst>
              <a:ext uri="{FF2B5EF4-FFF2-40B4-BE49-F238E27FC236}">
                <a16:creationId xmlns:a16="http://schemas.microsoft.com/office/drawing/2014/main" id="{D2861421-ECFF-C948-B529-9CF5981942AA}"/>
              </a:ext>
            </a:extLst>
          </p:cNvPr>
          <p:cNvSpPr>
            <a:spLocks noChangeArrowheads="1"/>
          </p:cNvSpPr>
          <p:nvPr/>
        </p:nvSpPr>
        <p:spPr bwMode="auto">
          <a:xfrm>
            <a:off x="443981" y="2424894"/>
            <a:ext cx="76418" cy="151199"/>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7" name="Freeform 10">
            <a:extLst>
              <a:ext uri="{FF2B5EF4-FFF2-40B4-BE49-F238E27FC236}">
                <a16:creationId xmlns:a16="http://schemas.microsoft.com/office/drawing/2014/main" id="{C5D95A94-446A-7642-A95B-85C10D8EE961}"/>
              </a:ext>
            </a:extLst>
          </p:cNvPr>
          <p:cNvSpPr>
            <a:spLocks noChangeArrowheads="1"/>
          </p:cNvSpPr>
          <p:nvPr/>
        </p:nvSpPr>
        <p:spPr bwMode="auto">
          <a:xfrm>
            <a:off x="2344879" y="2468094"/>
            <a:ext cx="1471046" cy="475200"/>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8" name="Freeform 11">
            <a:extLst>
              <a:ext uri="{FF2B5EF4-FFF2-40B4-BE49-F238E27FC236}">
                <a16:creationId xmlns:a16="http://schemas.microsoft.com/office/drawing/2014/main" id="{7D985101-007A-CC4B-8E51-A60673ADAE87}"/>
              </a:ext>
            </a:extLst>
          </p:cNvPr>
          <p:cNvSpPr>
            <a:spLocks noChangeArrowheads="1"/>
          </p:cNvSpPr>
          <p:nvPr/>
        </p:nvSpPr>
        <p:spPr bwMode="auto">
          <a:xfrm>
            <a:off x="520399" y="2468094"/>
            <a:ext cx="1471046" cy="475200"/>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29" name="Freeform 12">
            <a:extLst>
              <a:ext uri="{FF2B5EF4-FFF2-40B4-BE49-F238E27FC236}">
                <a16:creationId xmlns:a16="http://schemas.microsoft.com/office/drawing/2014/main" id="{B99BDC3A-7D62-AF4F-98DE-5984EB7F832D}"/>
              </a:ext>
            </a:extLst>
          </p:cNvPr>
          <p:cNvSpPr>
            <a:spLocks noChangeArrowheads="1"/>
          </p:cNvSpPr>
          <p:nvPr/>
        </p:nvSpPr>
        <p:spPr bwMode="auto">
          <a:xfrm>
            <a:off x="420099" y="1992894"/>
            <a:ext cx="3496124" cy="866399"/>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1" name="Freeform 13">
            <a:extLst>
              <a:ext uri="{FF2B5EF4-FFF2-40B4-BE49-F238E27FC236}">
                <a16:creationId xmlns:a16="http://schemas.microsoft.com/office/drawing/2014/main" id="{FB02258A-E0B7-B54C-9EF2-1F7FF40C7A00}"/>
              </a:ext>
            </a:extLst>
          </p:cNvPr>
          <p:cNvSpPr>
            <a:spLocks noChangeArrowheads="1"/>
          </p:cNvSpPr>
          <p:nvPr/>
        </p:nvSpPr>
        <p:spPr bwMode="auto">
          <a:xfrm>
            <a:off x="1991446" y="2837694"/>
            <a:ext cx="358207" cy="124800"/>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4" name="Freeform 14">
            <a:extLst>
              <a:ext uri="{FF2B5EF4-FFF2-40B4-BE49-F238E27FC236}">
                <a16:creationId xmlns:a16="http://schemas.microsoft.com/office/drawing/2014/main" id="{9FEF86BB-C1A8-C14D-B381-3A5B4A62C4FE}"/>
              </a:ext>
            </a:extLst>
          </p:cNvPr>
          <p:cNvSpPr>
            <a:spLocks noChangeArrowheads="1"/>
          </p:cNvSpPr>
          <p:nvPr/>
        </p:nvSpPr>
        <p:spPr bwMode="auto">
          <a:xfrm>
            <a:off x="1714430" y="2369693"/>
            <a:ext cx="907464" cy="108001"/>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5" name="Freeform 15">
            <a:extLst>
              <a:ext uri="{FF2B5EF4-FFF2-40B4-BE49-F238E27FC236}">
                <a16:creationId xmlns:a16="http://schemas.microsoft.com/office/drawing/2014/main" id="{E034EB4C-75D0-3448-B6D9-8A773D2EF3BF}"/>
              </a:ext>
            </a:extLst>
          </p:cNvPr>
          <p:cNvSpPr>
            <a:spLocks noChangeArrowheads="1"/>
          </p:cNvSpPr>
          <p:nvPr/>
        </p:nvSpPr>
        <p:spPr bwMode="auto">
          <a:xfrm>
            <a:off x="1450126" y="1306494"/>
            <a:ext cx="1418508" cy="1118400"/>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35CA7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6" name="TextBox 58">
            <a:extLst>
              <a:ext uri="{FF2B5EF4-FFF2-40B4-BE49-F238E27FC236}">
                <a16:creationId xmlns:a16="http://schemas.microsoft.com/office/drawing/2014/main" id="{164C5DB1-FDFB-4248-8637-F6CB3A854487}"/>
              </a:ext>
            </a:extLst>
          </p:cNvPr>
          <p:cNvSpPr txBox="1"/>
          <p:nvPr/>
        </p:nvSpPr>
        <p:spPr>
          <a:xfrm>
            <a:off x="1600528" y="1363953"/>
            <a:ext cx="1088467" cy="830997"/>
          </a:xfrm>
          <a:prstGeom prst="rect">
            <a:avLst/>
          </a:prstGeom>
          <a:noFill/>
        </p:spPr>
        <p:txBody>
          <a:bodyPr wrap="square" rtlCol="0" anchor="ctr">
            <a:spAutoFit/>
          </a:bodyPr>
          <a:lstStyle/>
          <a:p>
            <a:pPr algn="ctr" defTabSz="1828434"/>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發布草案</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37" name="Freeform 17">
            <a:extLst>
              <a:ext uri="{FF2B5EF4-FFF2-40B4-BE49-F238E27FC236}">
                <a16:creationId xmlns:a16="http://schemas.microsoft.com/office/drawing/2014/main" id="{FC5DA19B-60C8-9247-BEAB-521A03AD2248}"/>
              </a:ext>
            </a:extLst>
          </p:cNvPr>
          <p:cNvSpPr>
            <a:spLocks noChangeArrowheads="1"/>
          </p:cNvSpPr>
          <p:nvPr/>
        </p:nvSpPr>
        <p:spPr bwMode="auto">
          <a:xfrm>
            <a:off x="7644577" y="3207294"/>
            <a:ext cx="76418" cy="151199"/>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8" name="Freeform 19">
            <a:extLst>
              <a:ext uri="{FF2B5EF4-FFF2-40B4-BE49-F238E27FC236}">
                <a16:creationId xmlns:a16="http://schemas.microsoft.com/office/drawing/2014/main" id="{243A89C4-5E99-7B40-B988-CB9F10052A78}"/>
              </a:ext>
            </a:extLst>
          </p:cNvPr>
          <p:cNvSpPr>
            <a:spLocks noChangeArrowheads="1"/>
          </p:cNvSpPr>
          <p:nvPr/>
        </p:nvSpPr>
        <p:spPr bwMode="auto">
          <a:xfrm>
            <a:off x="4272632" y="3207294"/>
            <a:ext cx="76418" cy="151199"/>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39" name="Freeform 22">
            <a:extLst>
              <a:ext uri="{FF2B5EF4-FFF2-40B4-BE49-F238E27FC236}">
                <a16:creationId xmlns:a16="http://schemas.microsoft.com/office/drawing/2014/main" id="{164BF1A4-84FE-5D4A-8BA9-739D435E1BF2}"/>
              </a:ext>
            </a:extLst>
          </p:cNvPr>
          <p:cNvSpPr>
            <a:spLocks noChangeArrowheads="1"/>
          </p:cNvSpPr>
          <p:nvPr/>
        </p:nvSpPr>
        <p:spPr bwMode="auto">
          <a:xfrm>
            <a:off x="4248751" y="2775293"/>
            <a:ext cx="3496124" cy="866399"/>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0" name="Freeform 24">
            <a:extLst>
              <a:ext uri="{FF2B5EF4-FFF2-40B4-BE49-F238E27FC236}">
                <a16:creationId xmlns:a16="http://schemas.microsoft.com/office/drawing/2014/main" id="{2D5BBA90-D1A5-9F42-AC88-49D4F3D80F1A}"/>
              </a:ext>
            </a:extLst>
          </p:cNvPr>
          <p:cNvSpPr>
            <a:spLocks noChangeArrowheads="1"/>
          </p:cNvSpPr>
          <p:nvPr/>
        </p:nvSpPr>
        <p:spPr bwMode="auto">
          <a:xfrm>
            <a:off x="5538304" y="3152093"/>
            <a:ext cx="907464" cy="108001"/>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1" name="Freeform 25">
            <a:extLst>
              <a:ext uri="{FF2B5EF4-FFF2-40B4-BE49-F238E27FC236}">
                <a16:creationId xmlns:a16="http://schemas.microsoft.com/office/drawing/2014/main" id="{A2847BDE-3FDD-B04C-843E-1FBD0EAC7BF0}"/>
              </a:ext>
            </a:extLst>
          </p:cNvPr>
          <p:cNvSpPr>
            <a:spLocks noChangeArrowheads="1"/>
          </p:cNvSpPr>
          <p:nvPr/>
        </p:nvSpPr>
        <p:spPr bwMode="auto">
          <a:xfrm>
            <a:off x="5278778" y="2088894"/>
            <a:ext cx="1418508" cy="1118400"/>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23A4A7"/>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2" name="Freeform 27">
            <a:extLst>
              <a:ext uri="{FF2B5EF4-FFF2-40B4-BE49-F238E27FC236}">
                <a16:creationId xmlns:a16="http://schemas.microsoft.com/office/drawing/2014/main" id="{C98FCF60-2B11-1541-A568-3FFE6F4FB5E9}"/>
              </a:ext>
            </a:extLst>
          </p:cNvPr>
          <p:cNvSpPr>
            <a:spLocks noChangeArrowheads="1"/>
          </p:cNvSpPr>
          <p:nvPr/>
        </p:nvSpPr>
        <p:spPr bwMode="auto">
          <a:xfrm>
            <a:off x="11473226" y="2424894"/>
            <a:ext cx="76418" cy="151199"/>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4" name="Freeform 29">
            <a:extLst>
              <a:ext uri="{FF2B5EF4-FFF2-40B4-BE49-F238E27FC236}">
                <a16:creationId xmlns:a16="http://schemas.microsoft.com/office/drawing/2014/main" id="{61D37DAA-8DE6-E949-A45D-3F992C21C244}"/>
              </a:ext>
            </a:extLst>
          </p:cNvPr>
          <p:cNvSpPr>
            <a:spLocks noChangeArrowheads="1"/>
          </p:cNvSpPr>
          <p:nvPr/>
        </p:nvSpPr>
        <p:spPr bwMode="auto">
          <a:xfrm>
            <a:off x="8101282" y="2424894"/>
            <a:ext cx="76418" cy="151199"/>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5" name="Freeform 30">
            <a:extLst>
              <a:ext uri="{FF2B5EF4-FFF2-40B4-BE49-F238E27FC236}">
                <a16:creationId xmlns:a16="http://schemas.microsoft.com/office/drawing/2014/main" id="{C9BAB828-188A-7549-ABF8-2E6C5803EF0D}"/>
              </a:ext>
            </a:extLst>
          </p:cNvPr>
          <p:cNvSpPr>
            <a:spLocks noChangeArrowheads="1"/>
          </p:cNvSpPr>
          <p:nvPr/>
        </p:nvSpPr>
        <p:spPr bwMode="auto">
          <a:xfrm>
            <a:off x="10002180" y="2468094"/>
            <a:ext cx="1471046" cy="475200"/>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6" name="Freeform 31">
            <a:extLst>
              <a:ext uri="{FF2B5EF4-FFF2-40B4-BE49-F238E27FC236}">
                <a16:creationId xmlns:a16="http://schemas.microsoft.com/office/drawing/2014/main" id="{DC9FD03C-3223-B148-A18B-74A0D0B6B381}"/>
              </a:ext>
            </a:extLst>
          </p:cNvPr>
          <p:cNvSpPr>
            <a:spLocks noChangeArrowheads="1"/>
          </p:cNvSpPr>
          <p:nvPr/>
        </p:nvSpPr>
        <p:spPr bwMode="auto">
          <a:xfrm>
            <a:off x="8177700" y="2468094"/>
            <a:ext cx="1471046" cy="475200"/>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7" name="Freeform 32">
            <a:extLst>
              <a:ext uri="{FF2B5EF4-FFF2-40B4-BE49-F238E27FC236}">
                <a16:creationId xmlns:a16="http://schemas.microsoft.com/office/drawing/2014/main" id="{62BD6E5C-E2E8-DA4A-B19F-7A916027F6D1}"/>
              </a:ext>
            </a:extLst>
          </p:cNvPr>
          <p:cNvSpPr>
            <a:spLocks noChangeArrowheads="1"/>
          </p:cNvSpPr>
          <p:nvPr/>
        </p:nvSpPr>
        <p:spPr bwMode="auto">
          <a:xfrm>
            <a:off x="8077402" y="1992894"/>
            <a:ext cx="3496124" cy="866399"/>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48" name="Freeform 33">
            <a:extLst>
              <a:ext uri="{FF2B5EF4-FFF2-40B4-BE49-F238E27FC236}">
                <a16:creationId xmlns:a16="http://schemas.microsoft.com/office/drawing/2014/main" id="{B662BAC9-5FB3-964F-B4E3-729D2DCB6EF3}"/>
              </a:ext>
            </a:extLst>
          </p:cNvPr>
          <p:cNvSpPr>
            <a:spLocks noChangeArrowheads="1"/>
          </p:cNvSpPr>
          <p:nvPr/>
        </p:nvSpPr>
        <p:spPr bwMode="auto">
          <a:xfrm>
            <a:off x="9648746" y="2837694"/>
            <a:ext cx="358211" cy="124800"/>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rgbClr val="FFFFFF">
              <a:lumMod val="6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51" name="Freeform 34">
            <a:extLst>
              <a:ext uri="{FF2B5EF4-FFF2-40B4-BE49-F238E27FC236}">
                <a16:creationId xmlns:a16="http://schemas.microsoft.com/office/drawing/2014/main" id="{61CBF10C-CD35-AA45-AA4F-28372B87B7AC}"/>
              </a:ext>
            </a:extLst>
          </p:cNvPr>
          <p:cNvSpPr>
            <a:spLocks noChangeArrowheads="1"/>
          </p:cNvSpPr>
          <p:nvPr/>
        </p:nvSpPr>
        <p:spPr bwMode="auto">
          <a:xfrm>
            <a:off x="9371731" y="2369693"/>
            <a:ext cx="907464" cy="108001"/>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rgbClr val="FFFFFF">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52" name="Freeform 35">
            <a:extLst>
              <a:ext uri="{FF2B5EF4-FFF2-40B4-BE49-F238E27FC236}">
                <a16:creationId xmlns:a16="http://schemas.microsoft.com/office/drawing/2014/main" id="{7941C057-8B95-C144-8BEE-2C81D7DA920C}"/>
              </a:ext>
            </a:extLst>
          </p:cNvPr>
          <p:cNvSpPr>
            <a:spLocks noChangeArrowheads="1"/>
          </p:cNvSpPr>
          <p:nvPr/>
        </p:nvSpPr>
        <p:spPr bwMode="auto">
          <a:xfrm>
            <a:off x="9107430" y="1306494"/>
            <a:ext cx="1418508" cy="1118400"/>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1060B1"/>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AAAAAA"/>
              </a:solidFill>
              <a:effectLst/>
              <a:uLnTx/>
              <a:uFillTx/>
              <a:latin typeface="Calibri" panose="020F0502020204030204"/>
            </a:endParaRPr>
          </a:p>
        </p:txBody>
      </p:sp>
      <p:sp>
        <p:nvSpPr>
          <p:cNvPr id="53" name="TextBox 58">
            <a:extLst>
              <a:ext uri="{FF2B5EF4-FFF2-40B4-BE49-F238E27FC236}">
                <a16:creationId xmlns:a16="http://schemas.microsoft.com/office/drawing/2014/main" id="{164C5DB1-FDFB-4248-8637-F6CB3A854487}"/>
              </a:ext>
            </a:extLst>
          </p:cNvPr>
          <p:cNvSpPr txBox="1"/>
          <p:nvPr/>
        </p:nvSpPr>
        <p:spPr>
          <a:xfrm>
            <a:off x="5452579" y="2110577"/>
            <a:ext cx="1088467" cy="830997"/>
          </a:xfrm>
          <a:prstGeom prst="rect">
            <a:avLst/>
          </a:prstGeom>
          <a:noFill/>
        </p:spPr>
        <p:txBody>
          <a:bodyPr wrap="square" rtlCol="0" anchor="ctr">
            <a:spAutoFit/>
          </a:bodyPr>
          <a:lstStyle/>
          <a:p>
            <a:pPr algn="ctr" defTabSz="1828434"/>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展開諮詢</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54" name="TextBox 58">
            <a:extLst>
              <a:ext uri="{FF2B5EF4-FFF2-40B4-BE49-F238E27FC236}">
                <a16:creationId xmlns:a16="http://schemas.microsoft.com/office/drawing/2014/main" id="{164C5DB1-FDFB-4248-8637-F6CB3A854487}"/>
              </a:ext>
            </a:extLst>
          </p:cNvPr>
          <p:cNvSpPr txBox="1"/>
          <p:nvPr/>
        </p:nvSpPr>
        <p:spPr>
          <a:xfrm>
            <a:off x="9281229" y="1374296"/>
            <a:ext cx="1088467" cy="830997"/>
          </a:xfrm>
          <a:prstGeom prst="rect">
            <a:avLst/>
          </a:prstGeom>
          <a:noFill/>
        </p:spPr>
        <p:txBody>
          <a:bodyPr wrap="square" rtlCol="0" anchor="ctr">
            <a:spAutoFit/>
          </a:bodyPr>
          <a:lstStyle/>
          <a:p>
            <a:pPr algn="ctr" defTabSz="1828434"/>
            <a:r>
              <a:rPr lang="zh-TW" altLang="en-US" sz="2400" b="1" dirty="0">
                <a:solidFill>
                  <a:srgbClr val="FFFFFF"/>
                </a:solidFill>
                <a:latin typeface="微軟正黑體" panose="020B0604030504040204" pitchFamily="34" charset="-120"/>
                <a:ea typeface="微軟正黑體" panose="020B0604030504040204" pitchFamily="34" charset="-120"/>
                <a:cs typeface="Poppins" pitchFamily="2" charset="77"/>
              </a:rPr>
              <a:t>諮詢截止</a:t>
            </a:r>
            <a:endParaRPr lang="en-US" sz="2400" b="1" dirty="0">
              <a:solidFill>
                <a:srgbClr val="FFFFFF"/>
              </a:solidFill>
              <a:latin typeface="微軟正黑體" panose="020B0604030504040204" pitchFamily="34" charset="-120"/>
              <a:ea typeface="微軟正黑體" panose="020B0604030504040204" pitchFamily="34" charset="-120"/>
              <a:cs typeface="Poppins" pitchFamily="2" charset="77"/>
            </a:endParaRPr>
          </a:p>
        </p:txBody>
      </p:sp>
      <p:sp>
        <p:nvSpPr>
          <p:cNvPr id="55" name="Shape 3893"/>
          <p:cNvSpPr/>
          <p:nvPr/>
        </p:nvSpPr>
        <p:spPr>
          <a:xfrm>
            <a:off x="513511" y="3056467"/>
            <a:ext cx="3309300" cy="12124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342900" indent="-342900" defTabSz="584200">
              <a:spcAft>
                <a:spcPts val="600"/>
              </a:spcAft>
              <a:buFont typeface="Wingdings" panose="05000000000000000000" pitchFamily="2" charset="2"/>
              <a:buChar char="u"/>
            </a:pPr>
            <a:r>
              <a:rPr lang="en-US"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rPr>
              <a:t>2025</a:t>
            </a:r>
            <a:r>
              <a:rPr lang="zh-TW"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rPr>
              <a:t>年</a:t>
            </a:r>
            <a:r>
              <a:rPr lang="en-US"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rPr>
              <a:t>4</a:t>
            </a:r>
            <a:r>
              <a:rPr lang="zh-TW"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rPr>
              <a:t>月發布</a:t>
            </a:r>
            <a:r>
              <a:rPr lang="en-US" altLang="zh-TW" b="1" cap="all" spc="300" dirty="0" err="1">
                <a:solidFill>
                  <a:srgbClr val="0000CC"/>
                </a:solidFill>
                <a:latin typeface="微軟正黑體" panose="020B0604030504040204" pitchFamily="34" charset="-120"/>
                <a:ea typeface="微軟正黑體" panose="020B0604030504040204" pitchFamily="34" charset="-120"/>
                <a:cs typeface="Arial" pitchFamily="34" charset="0"/>
              </a:rPr>
              <a:t>CBam</a:t>
            </a:r>
            <a:r>
              <a:rPr lang="zh-TW"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rPr>
              <a:t>草案</a:t>
            </a:r>
            <a:endParaRPr lang="zh-CN"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endParaRPr>
          </a:p>
        </p:txBody>
      </p:sp>
      <p:sp>
        <p:nvSpPr>
          <p:cNvPr id="56" name="Shape 3893"/>
          <p:cNvSpPr/>
          <p:nvPr/>
        </p:nvSpPr>
        <p:spPr>
          <a:xfrm>
            <a:off x="2582511" y="3807826"/>
            <a:ext cx="7416018" cy="9070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342900" indent="-342900" defTabSz="584200">
              <a:spcAft>
                <a:spcPts val="600"/>
              </a:spcAft>
              <a:buFont typeface="Wingdings" panose="05000000000000000000" pitchFamily="2" charset="2"/>
              <a:buChar char="u"/>
            </a:pPr>
            <a:r>
              <a:rPr lang="en-US" altLang="zh-TW" b="1" cap="all" spc="300" dirty="0">
                <a:latin typeface="微軟正黑體" panose="020B0604030504040204" pitchFamily="34" charset="-120"/>
                <a:ea typeface="微軟正黑體" panose="020B0604030504040204" pitchFamily="34" charset="-120"/>
                <a:cs typeface="Arial" pitchFamily="34" charset="0"/>
              </a:rPr>
              <a:t>2025</a:t>
            </a:r>
            <a:r>
              <a:rPr lang="zh-TW" altLang="en-US" b="1" cap="all" spc="300" dirty="0">
                <a:latin typeface="微軟正黑體" panose="020B0604030504040204" pitchFamily="34" charset="-120"/>
                <a:ea typeface="微軟正黑體" panose="020B0604030504040204" pitchFamily="34" charset="-120"/>
                <a:cs typeface="Arial" pitchFamily="34" charset="0"/>
              </a:rPr>
              <a:t>年</a:t>
            </a:r>
            <a:r>
              <a:rPr lang="en-US" altLang="zh-TW" b="1" cap="all" spc="300" dirty="0">
                <a:latin typeface="微軟正黑體" panose="020B0604030504040204" pitchFamily="34" charset="-120"/>
                <a:ea typeface="微軟正黑體" panose="020B0604030504040204" pitchFamily="34" charset="-120"/>
                <a:cs typeface="Arial" pitchFamily="34" charset="0"/>
              </a:rPr>
              <a:t>6</a:t>
            </a:r>
            <a:r>
              <a:rPr lang="zh-TW" altLang="en-US" b="1" cap="all" spc="300" dirty="0">
                <a:latin typeface="微軟正黑體" panose="020B0604030504040204" pitchFamily="34" charset="-120"/>
                <a:ea typeface="微軟正黑體" panose="020B0604030504040204" pitchFamily="34" charset="-120"/>
                <a:cs typeface="Arial" pitchFamily="34" charset="0"/>
              </a:rPr>
              <a:t>月</a:t>
            </a:r>
            <a:r>
              <a:rPr lang="en-US" altLang="zh-TW" b="1" cap="all" spc="300" dirty="0">
                <a:latin typeface="微軟正黑體" panose="020B0604030504040204" pitchFamily="34" charset="-120"/>
                <a:ea typeface="微軟正黑體" panose="020B0604030504040204" pitchFamily="34" charset="-120"/>
                <a:cs typeface="Arial" pitchFamily="34" charset="0"/>
              </a:rPr>
              <a:t>25</a:t>
            </a:r>
            <a:r>
              <a:rPr lang="zh-TW" altLang="en-US" b="1" cap="all" spc="300" dirty="0">
                <a:latin typeface="微軟正黑體" panose="020B0604030504040204" pitchFamily="34" charset="-120"/>
                <a:ea typeface="微軟正黑體" panose="020B0604030504040204" pitchFamily="34" charset="-120"/>
                <a:cs typeface="Arial" pitchFamily="34" charset="0"/>
              </a:rPr>
              <a:t>日召開</a:t>
            </a:r>
            <a:r>
              <a:rPr lang="zh-TW"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rPr>
              <a:t>「英國</a:t>
            </a:r>
            <a:r>
              <a:rPr lang="en-US"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rPr>
              <a:t>CBAM</a:t>
            </a:r>
            <a:r>
              <a:rPr lang="zh-TW" altLang="zh-TW" b="1" cap="all" spc="300" dirty="0">
                <a:solidFill>
                  <a:srgbClr val="0000CC"/>
                </a:solidFill>
                <a:latin typeface="微軟正黑體" panose="020B0604030504040204" pitchFamily="34" charset="-120"/>
                <a:ea typeface="微軟正黑體" panose="020B0604030504040204" pitchFamily="34" charset="-120"/>
                <a:cs typeface="Arial" pitchFamily="34" charset="0"/>
              </a:rPr>
              <a:t>國際小組第一次會議」</a:t>
            </a:r>
            <a:r>
              <a:rPr lang="zh-TW" altLang="zh-TW" b="1" cap="all" spc="300" dirty="0">
                <a:latin typeface="微軟正黑體" panose="020B0604030504040204" pitchFamily="34" charset="-120"/>
                <a:ea typeface="微軟正黑體" panose="020B0604030504040204" pitchFamily="34" charset="-120"/>
                <a:cs typeface="Arial" pitchFamily="34" charset="0"/>
              </a:rPr>
              <a:t>徵詢利害關係人意見</a:t>
            </a:r>
            <a:r>
              <a:rPr lang="zh-TW" altLang="en-US" b="1" cap="all" spc="300" dirty="0">
                <a:latin typeface="微軟正黑體" panose="020B0604030504040204" pitchFamily="34" charset="-120"/>
                <a:ea typeface="微軟正黑體" panose="020B0604030504040204" pitchFamily="34" charset="-120"/>
                <a:cs typeface="Arial" pitchFamily="34" charset="0"/>
              </a:rPr>
              <a:t>；我國由環境部、經濟部、行政院經貿談判辦公室共同與會，</a:t>
            </a:r>
            <a:r>
              <a:rPr lang="en-US" altLang="zh-TW" b="1" cap="all" spc="300" dirty="0">
                <a:solidFill>
                  <a:srgbClr val="C00000"/>
                </a:solidFill>
                <a:latin typeface="微軟正黑體" panose="020B0604030504040204" pitchFamily="34" charset="-120"/>
                <a:ea typeface="微軟正黑體" panose="020B0604030504040204" pitchFamily="34" charset="-120"/>
                <a:cs typeface="Arial" pitchFamily="34" charset="0"/>
              </a:rPr>
              <a:t>7</a:t>
            </a:r>
            <a:r>
              <a:rPr lang="zh-TW" altLang="en-US" b="1" cap="all" spc="300" dirty="0">
                <a:solidFill>
                  <a:srgbClr val="C00000"/>
                </a:solidFill>
                <a:latin typeface="微軟正黑體" panose="020B0604030504040204" pitchFamily="34" charset="-120"/>
                <a:ea typeface="微軟正黑體" panose="020B0604030504040204" pitchFamily="34" charset="-120"/>
                <a:cs typeface="Arial" pitchFamily="34" charset="0"/>
              </a:rPr>
              <a:t>月</a:t>
            </a:r>
            <a:r>
              <a:rPr lang="en-US" altLang="zh-TW" b="1" cap="all" spc="300" dirty="0">
                <a:solidFill>
                  <a:srgbClr val="C00000"/>
                </a:solidFill>
                <a:latin typeface="微軟正黑體" panose="020B0604030504040204" pitchFamily="34" charset="-120"/>
                <a:ea typeface="微軟正黑體" panose="020B0604030504040204" pitchFamily="34" charset="-120"/>
                <a:cs typeface="Arial" pitchFamily="34" charset="0"/>
              </a:rPr>
              <a:t>3</a:t>
            </a:r>
            <a:r>
              <a:rPr lang="zh-TW" altLang="en-US" b="1" cap="all" spc="300" dirty="0">
                <a:solidFill>
                  <a:srgbClr val="C00000"/>
                </a:solidFill>
                <a:latin typeface="微軟正黑體" panose="020B0604030504040204" pitchFamily="34" charset="-120"/>
                <a:ea typeface="微軟正黑體" panose="020B0604030504040204" pitchFamily="34" charset="-120"/>
                <a:cs typeface="Arial" pitchFamily="34" charset="0"/>
              </a:rPr>
              <a:t>日以書面意見正式提出下列建議：</a:t>
            </a:r>
            <a:endParaRPr lang="en-US" altLang="zh-TW" b="1" cap="all" spc="300" dirty="0">
              <a:solidFill>
                <a:srgbClr val="C00000"/>
              </a:solidFill>
              <a:latin typeface="微軟正黑體" panose="020B0604030504040204" pitchFamily="34" charset="-120"/>
              <a:ea typeface="微軟正黑體" panose="020B0604030504040204" pitchFamily="34" charset="-120"/>
              <a:cs typeface="Arial" pitchFamily="34" charset="0"/>
            </a:endParaRPr>
          </a:p>
          <a:p>
            <a:pPr marL="342900" indent="-342900" defTabSz="584200">
              <a:spcAft>
                <a:spcPts val="600"/>
              </a:spcAft>
              <a:buFont typeface="Wingdings" panose="05000000000000000000" pitchFamily="2" charset="2"/>
              <a:buChar char="u"/>
            </a:pPr>
            <a:endParaRPr lang="zh-CN" altLang="en-US" b="1" cap="all" spc="300" dirty="0">
              <a:solidFill>
                <a:srgbClr val="0000CC"/>
              </a:solidFill>
              <a:latin typeface="微軟正黑體" panose="020B0604030504040204" pitchFamily="34" charset="-120"/>
              <a:ea typeface="微軟正黑體" panose="020B0604030504040204" pitchFamily="34" charset="-120"/>
              <a:cs typeface="Arial" pitchFamily="34" charset="0"/>
            </a:endParaRPr>
          </a:p>
        </p:txBody>
      </p:sp>
      <p:sp>
        <p:nvSpPr>
          <p:cNvPr id="57" name="矩形 56"/>
          <p:cNvSpPr/>
          <p:nvPr/>
        </p:nvSpPr>
        <p:spPr>
          <a:xfrm>
            <a:off x="6139820" y="5052345"/>
            <a:ext cx="3611819" cy="1323439"/>
          </a:xfrm>
          <a:prstGeom prst="rect">
            <a:avLst/>
          </a:prstGeom>
        </p:spPr>
        <p:txBody>
          <a:bodyPr wrap="square">
            <a:spAutoFit/>
          </a:bodyPr>
          <a:lstStyle/>
          <a:p>
            <a:pPr marL="342900" indent="-342900" algn="just">
              <a:lnSpc>
                <a:spcPts val="2200"/>
              </a:lnSpc>
              <a:spcAft>
                <a:spcPts val="400"/>
              </a:spcAft>
              <a:buFont typeface="Arial" panose="020B0604020202020204" pitchFamily="34" charset="0"/>
              <a:buChar char="•"/>
            </a:pP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保障商業機密</a:t>
            </a:r>
            <a:endParaRPr lang="zh-TW" altLang="zh-TW" sz="16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ts val="2200"/>
              </a:lnSpc>
              <a:spcAft>
                <a:spcPts val="400"/>
              </a:spcAft>
              <a:buFont typeface="Arial" panose="020B0604020202020204" pitchFamily="34" charset="0"/>
              <a:buChar char="•"/>
            </a:pP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合理化申報門檻與排放計算方式</a:t>
            </a:r>
            <a:endParaRPr lang="en-US"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ts val="2200"/>
              </a:lnSpc>
              <a:spcAft>
                <a:spcPts val="400"/>
              </a:spcAft>
              <a:buFont typeface="Arial" panose="020B0604020202020204" pitchFamily="34" charset="0"/>
              <a:buChar char="•"/>
            </a:pP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關注免費配額調整時程</a:t>
            </a:r>
            <a:endParaRPr lang="zh-TW" altLang="zh-TW" sz="16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8" name="文字方塊 57">
            <a:extLst>
              <a:ext uri="{FF2B5EF4-FFF2-40B4-BE49-F238E27FC236}">
                <a16:creationId xmlns:a16="http://schemas.microsoft.com/office/drawing/2014/main" id="{101A55C1-FE2B-49CB-B406-577E1CD17131}"/>
              </a:ext>
            </a:extLst>
          </p:cNvPr>
          <p:cNvSpPr txBox="1"/>
          <p:nvPr/>
        </p:nvSpPr>
        <p:spPr>
          <a:xfrm>
            <a:off x="2821172" y="5078721"/>
            <a:ext cx="3323672" cy="1041311"/>
          </a:xfrm>
          <a:prstGeom prst="rect">
            <a:avLst/>
          </a:prstGeom>
          <a:noFill/>
        </p:spPr>
        <p:txBody>
          <a:bodyPr wrap="square">
            <a:spAutoFit/>
          </a:bodyPr>
          <a:lstStyle/>
          <a:p>
            <a:pPr marL="342900" indent="-342900" algn="just">
              <a:lnSpc>
                <a:spcPts val="2200"/>
              </a:lnSpc>
              <a:spcAft>
                <a:spcPts val="400"/>
              </a:spcAft>
              <a:buFont typeface="Arial" panose="020B0604020202020204" pitchFamily="34" charset="0"/>
              <a:buChar char="•"/>
            </a:pP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臺灣碳費制度</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扣減方式</a:t>
            </a:r>
            <a:endParaRPr lang="en-US"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ts val="2200"/>
              </a:lnSpc>
              <a:spcAft>
                <a:spcPts val="400"/>
              </a:spcAft>
              <a:buFont typeface="Arial" panose="020B0604020202020204" pitchFamily="34" charset="0"/>
              <a:buChar char="•"/>
            </a:pP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查驗機制簡化與認證互認</a:t>
            </a:r>
            <a:endParaRPr lang="en-US"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ts val="2200"/>
              </a:lnSpc>
              <a:spcAft>
                <a:spcPts val="400"/>
              </a:spcAft>
              <a:buFont typeface="Arial" panose="020B0604020202020204" pitchFamily="34" charset="0"/>
              <a:buChar char="•"/>
            </a:pP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維持年度申報制</a:t>
            </a:r>
            <a:endParaRPr lang="en-US"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0" name="Shape 3893"/>
          <p:cNvSpPr/>
          <p:nvPr/>
        </p:nvSpPr>
        <p:spPr>
          <a:xfrm>
            <a:off x="8758519" y="3035451"/>
            <a:ext cx="2424656" cy="2948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342900" indent="-342900" defTabSz="584200">
              <a:spcAft>
                <a:spcPts val="600"/>
              </a:spcAft>
              <a:buFont typeface="Wingdings" panose="05000000000000000000" pitchFamily="2" charset="2"/>
              <a:buChar char="u"/>
            </a:pPr>
            <a:r>
              <a:rPr lang="en-US" altLang="zh-TW" b="1" cap="all" spc="300" dirty="0">
                <a:latin typeface="微軟正黑體" panose="020B0604030504040204" pitchFamily="34" charset="-120"/>
                <a:ea typeface="微軟正黑體" panose="020B0604030504040204" pitchFamily="34" charset="-120"/>
                <a:cs typeface="Arial" pitchFamily="34" charset="0"/>
              </a:rPr>
              <a:t>2025</a:t>
            </a:r>
            <a:r>
              <a:rPr lang="zh-TW" altLang="en-US" b="1" cap="all" spc="300" dirty="0">
                <a:latin typeface="微軟正黑體" panose="020B0604030504040204" pitchFamily="34" charset="-120"/>
                <a:ea typeface="微軟正黑體" panose="020B0604030504040204" pitchFamily="34" charset="-120"/>
                <a:cs typeface="Arial" pitchFamily="34" charset="0"/>
              </a:rPr>
              <a:t>年</a:t>
            </a:r>
            <a:r>
              <a:rPr lang="en-US" altLang="zh-TW" b="1" cap="all" spc="300" dirty="0">
                <a:latin typeface="微軟正黑體" panose="020B0604030504040204" pitchFamily="34" charset="-120"/>
                <a:ea typeface="微軟正黑體" panose="020B0604030504040204" pitchFamily="34" charset="-120"/>
                <a:cs typeface="Arial" pitchFamily="34" charset="0"/>
              </a:rPr>
              <a:t>7</a:t>
            </a:r>
            <a:r>
              <a:rPr lang="zh-TW" altLang="en-US" b="1" cap="all" spc="300" dirty="0">
                <a:latin typeface="微軟正黑體" panose="020B0604030504040204" pitchFamily="34" charset="-120"/>
                <a:ea typeface="微軟正黑體" panose="020B0604030504040204" pitchFamily="34" charset="-120"/>
                <a:cs typeface="Arial" pitchFamily="34" charset="0"/>
              </a:rPr>
              <a:t>月</a:t>
            </a:r>
            <a:r>
              <a:rPr lang="en-US" altLang="zh-TW" b="1" cap="all" spc="300" dirty="0">
                <a:latin typeface="微軟正黑體" panose="020B0604030504040204" pitchFamily="34" charset="-120"/>
                <a:ea typeface="微軟正黑體" panose="020B0604030504040204" pitchFamily="34" charset="-120"/>
                <a:cs typeface="Arial" pitchFamily="34" charset="0"/>
              </a:rPr>
              <a:t>3</a:t>
            </a:r>
            <a:r>
              <a:rPr lang="zh-TW" altLang="en-US" b="1" cap="all" spc="300" dirty="0">
                <a:latin typeface="微軟正黑體" panose="020B0604030504040204" pitchFamily="34" charset="-120"/>
                <a:ea typeface="微軟正黑體" panose="020B0604030504040204" pitchFamily="34" charset="-120"/>
                <a:cs typeface="Arial" pitchFamily="34" charset="0"/>
              </a:rPr>
              <a:t>日各界諮詢截止</a:t>
            </a:r>
            <a:endParaRPr lang="zh-CN" altLang="en-US" b="1" cap="all" spc="300" dirty="0">
              <a:latin typeface="微軟正黑體" panose="020B0604030504040204" pitchFamily="34" charset="-120"/>
              <a:ea typeface="微軟正黑體" panose="020B0604030504040204" pitchFamily="34" charset="-120"/>
              <a:cs typeface="Arial" pitchFamily="34" charset="0"/>
            </a:endParaRPr>
          </a:p>
        </p:txBody>
      </p:sp>
      <p:sp>
        <p:nvSpPr>
          <p:cNvPr id="61"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ln>
            <a:noFill/>
          </a:ln>
        </p:spPr>
        <p:txBody>
          <a:bodyPr lIns="0" rIns="0"/>
          <a:lstStyle/>
          <a:p>
            <a:pPr algn="ctr"/>
            <a:fld id="{428429D3-D0E3-4A75-96D4-68BB5A2F4E44}" type="slidenum">
              <a:rPr lang="zh-CN" altLang="en-US" sz="1600" b="1">
                <a:solidFill>
                  <a:schemeClr val="tx1">
                    <a:lumMod val="75000"/>
                    <a:lumOff val="25000"/>
                  </a:schemeClr>
                </a:solidFill>
              </a:rPr>
              <a:pPr algn="ctr"/>
              <a:t>7</a:t>
            </a:fld>
            <a:endParaRPr lang="zh-CN" altLang="en-US" sz="1600" b="1">
              <a:solidFill>
                <a:schemeClr val="tx1">
                  <a:lumMod val="75000"/>
                  <a:lumOff val="25000"/>
                </a:schemeClr>
              </a:solidFill>
            </a:endParaRPr>
          </a:p>
        </p:txBody>
      </p:sp>
      <p:pic>
        <p:nvPicPr>
          <p:cNvPr id="43" name="圖形 1">
            <a:extLst>
              <a:ext uri="{FF2B5EF4-FFF2-40B4-BE49-F238E27FC236}">
                <a16:creationId xmlns:a16="http://schemas.microsoft.com/office/drawing/2014/main" id="{792B2F4D-2D10-4742-882E-1F7472755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3967" y="152985"/>
            <a:ext cx="1428697" cy="348463"/>
          </a:xfrm>
          <a:prstGeom prst="rect">
            <a:avLst/>
          </a:prstGeom>
        </p:spPr>
      </p:pic>
      <p:sp>
        <p:nvSpPr>
          <p:cNvPr id="49" name="箭號: 五邊形 48">
            <a:extLst>
              <a:ext uri="{FF2B5EF4-FFF2-40B4-BE49-F238E27FC236}">
                <a16:creationId xmlns:a16="http://schemas.microsoft.com/office/drawing/2014/main" id="{27B6E637-4C3E-4D21-8008-048F92B24977}"/>
              </a:ext>
            </a:extLst>
          </p:cNvPr>
          <p:cNvSpPr/>
          <p:nvPr/>
        </p:nvSpPr>
        <p:spPr>
          <a:xfrm>
            <a:off x="0" y="12386"/>
            <a:ext cx="612742" cy="431182"/>
          </a:xfrm>
          <a:prstGeom prst="homePlate">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8100000" scaled="1"/>
            <a:tileRect/>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貳</a:t>
            </a:r>
          </a:p>
        </p:txBody>
      </p:sp>
    </p:spTree>
    <p:extLst>
      <p:ext uri="{BB962C8B-B14F-4D97-AF65-F5344CB8AC3E}">
        <p14:creationId xmlns:p14="http://schemas.microsoft.com/office/powerpoint/2010/main" val="316907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6666" y="471803"/>
            <a:ext cx="7437473" cy="757130"/>
          </a:xfrm>
          <a:prstGeom prst="rect">
            <a:avLst/>
          </a:prstGeo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ct val="90000"/>
              </a:lnSpc>
              <a:spcBef>
                <a:spcPct val="0"/>
              </a:spcBef>
              <a:spcAft>
                <a:spcPct val="0"/>
              </a:spcAft>
            </a:pPr>
            <a:r>
              <a:rPr lang="zh-TW"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英國</a:t>
            </a:r>
            <a:r>
              <a:rPr lang="en-US"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CBAM</a:t>
            </a:r>
            <a:r>
              <a:rPr lang="zh-TW" altLang="en-US"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規範重點</a:t>
            </a:r>
          </a:p>
        </p:txBody>
      </p:sp>
      <p:graphicFrame>
        <p:nvGraphicFramePr>
          <p:cNvPr id="19" name="表格 18">
            <a:extLst>
              <a:ext uri="{FF2B5EF4-FFF2-40B4-BE49-F238E27FC236}">
                <a16:creationId xmlns:a16="http://schemas.microsoft.com/office/drawing/2014/main" id="{0A77136B-B5BC-426B-BA1C-D64AD1C5EF5F}"/>
              </a:ext>
            </a:extLst>
          </p:cNvPr>
          <p:cNvGraphicFramePr>
            <a:graphicFrameLocks noGrp="1"/>
          </p:cNvGraphicFramePr>
          <p:nvPr>
            <p:extLst>
              <p:ext uri="{D42A27DB-BD31-4B8C-83A1-F6EECF244321}">
                <p14:modId xmlns:p14="http://schemas.microsoft.com/office/powerpoint/2010/main" val="3073217212"/>
              </p:ext>
            </p:extLst>
          </p:nvPr>
        </p:nvGraphicFramePr>
        <p:xfrm>
          <a:off x="526666" y="1234456"/>
          <a:ext cx="10848271" cy="5343401"/>
        </p:xfrm>
        <a:graphic>
          <a:graphicData uri="http://schemas.openxmlformats.org/drawingml/2006/table">
            <a:tbl>
              <a:tblPr firstRow="1" firstCol="1" bandRow="1">
                <a:tableStyleId>{5C22544A-7EE6-4342-B048-85BDC9FD1C3A}</a:tableStyleId>
              </a:tblPr>
              <a:tblGrid>
                <a:gridCol w="2670223">
                  <a:extLst>
                    <a:ext uri="{9D8B030D-6E8A-4147-A177-3AD203B41FA5}">
                      <a16:colId xmlns:a16="http://schemas.microsoft.com/office/drawing/2014/main" val="925701504"/>
                    </a:ext>
                  </a:extLst>
                </a:gridCol>
                <a:gridCol w="8178048">
                  <a:extLst>
                    <a:ext uri="{9D8B030D-6E8A-4147-A177-3AD203B41FA5}">
                      <a16:colId xmlns:a16="http://schemas.microsoft.com/office/drawing/2014/main" val="1682458754"/>
                    </a:ext>
                  </a:extLst>
                </a:gridCol>
              </a:tblGrid>
              <a:tr h="469431">
                <a:tc>
                  <a:txBody>
                    <a:bodyPr/>
                    <a:lstStyle/>
                    <a:p>
                      <a:pPr algn="ct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區域／國家</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2E9"/>
                    </a:solidFill>
                  </a:tcPr>
                </a:tc>
                <a:tc>
                  <a:txBody>
                    <a:bodyPr/>
                    <a:lstStyle/>
                    <a:p>
                      <a:pPr algn="ct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UK CBAM </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草案</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2E9"/>
                    </a:solidFill>
                  </a:tcPr>
                </a:tc>
                <a:extLst>
                  <a:ext uri="{0D108BD9-81ED-4DB2-BD59-A6C34878D82A}">
                    <a16:rowId xmlns:a16="http://schemas.microsoft.com/office/drawing/2014/main" val="1241291372"/>
                  </a:ext>
                </a:extLst>
              </a:tr>
              <a:tr h="668623">
                <a:tc>
                  <a:txBody>
                    <a:bodyPr/>
                    <a:lstStyle/>
                    <a:p>
                      <a:pPr algn="ct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開始日期</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2027 </a:t>
                      </a:r>
                      <a:r>
                        <a:rPr 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年起</a:t>
                      </a:r>
                      <a:r>
                        <a:rPr lang="zh-TW" alt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（無過渡期）</a:t>
                      </a:r>
                      <a:endParaRPr 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8043262"/>
                  </a:ext>
                </a:extLst>
              </a:tr>
              <a:tr h="676173">
                <a:tc>
                  <a:txBody>
                    <a:bodyPr/>
                    <a:lstStyle/>
                    <a:p>
                      <a:pPr algn="ct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提交報告期限</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defTabSz="967533" rtl="0" eaLnBrk="1" latinLnBrk="0" hangingPunct="1">
                        <a:buFont typeface="Arial" panose="020B0604020202020204" pitchFamily="34" charset="0"/>
                        <a:buChar char="•"/>
                      </a:pP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首次</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2028</a:t>
                      </a: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30</a:t>
                      </a: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日</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（申報資料範圍為</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2027</a:t>
                      </a: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全年度）</a:t>
                      </a:r>
                      <a:endPar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8900" indent="-88900" algn="l" defTabSz="967533" rtl="0" eaLnBrk="1" latinLnBrk="0" hangingPunct="1">
                        <a:buFont typeface="Arial" panose="020B0604020202020204" pitchFamily="34" charset="0"/>
                        <a:buChar char="•"/>
                      </a:pP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2028</a:t>
                      </a:r>
                      <a:r>
                        <a:rPr lang="zh-TW"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年之後</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每季月底</a:t>
                      </a:r>
                      <a:endParaRPr lang="zh-TW" altLang="en-US" sz="1800" b="1" u="sng"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1917187"/>
                  </a:ext>
                </a:extLst>
              </a:tr>
              <a:tr h="458850">
                <a:tc>
                  <a:txBody>
                    <a:bodyPr/>
                    <a:lstStyle/>
                    <a:p>
                      <a:pPr algn="ct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納管範圍內的行業</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鋼鐵、水泥</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、鋁、肥料、氫氣</a:t>
                      </a:r>
                      <a:endPar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25261"/>
                  </a:ext>
                </a:extLst>
              </a:tr>
              <a:tr h="612155">
                <a:tc>
                  <a:txBody>
                    <a:bodyPr/>
                    <a:lstStyle/>
                    <a:p>
                      <a:pPr algn="ctr"/>
                      <a:r>
                        <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涵蓋</a:t>
                      </a:r>
                      <a:r>
                        <a:rPr 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排放</a:t>
                      </a:r>
                      <a:r>
                        <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範疇</a:t>
                      </a:r>
                      <a:endParaRPr 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indent="-88900" algn="l">
                        <a:buFont typeface="Arial" panose="020B0604020202020204" pitchFamily="34" charset="0"/>
                        <a:buChar char="•"/>
                      </a:pPr>
                      <a:r>
                        <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同歐盟部分產品包括前驅物產品碳含量。</a:t>
                      </a:r>
                      <a:endParaRPr lang="en-US"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8900" indent="-88900" algn="l">
                        <a:buFont typeface="Arial" panose="020B0604020202020204" pitchFamily="34" charset="0"/>
                        <a:buChar char="•"/>
                      </a:pPr>
                      <a:r>
                        <a:rPr lang="zh-TW" altLang="en-US" sz="1600" b="1"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直接</a:t>
                      </a:r>
                      <a:r>
                        <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和</a:t>
                      </a:r>
                      <a:r>
                        <a:rPr lang="zh-TW" altLang="en-US" sz="1600" b="1"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間接</a:t>
                      </a:r>
                      <a:r>
                        <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排放（</a:t>
                      </a:r>
                      <a:r>
                        <a:rPr 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間接排放包括電力和熱力、蒸汽和冷卻</a:t>
                      </a:r>
                      <a:r>
                        <a:rPr lang="zh-TW" altLang="en-US"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600" kern="100" dirty="0">
                        <a:solidFill>
                          <a:sysClr val="windowText" lastClr="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589267"/>
                  </a:ext>
                </a:extLst>
              </a:tr>
              <a:tr h="458850">
                <a:tc>
                  <a:txBody>
                    <a:bodyPr/>
                    <a:lstStyle/>
                    <a:p>
                      <a:pPr algn="ct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免</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繳交</a:t>
                      </a: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CBAM</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限</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值</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在</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個月的滾動期間內總計</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50,000</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英鎊以下</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9665040"/>
                  </a:ext>
                </a:extLst>
              </a:tr>
              <a:tr h="458850">
                <a:tc>
                  <a:txBody>
                    <a:bodyPr/>
                    <a:lstStyle/>
                    <a:p>
                      <a:pPr algn="ct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繳納</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型式</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直接</a:t>
                      </a:r>
                      <a:r>
                        <a:rPr lang="zh-TW" sz="1800" b="1" kern="1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繳稅</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8833757"/>
                  </a:ext>
                </a:extLst>
              </a:tr>
              <a:tr h="622769">
                <a:tc>
                  <a:txBody>
                    <a:bodyPr/>
                    <a:lstStyle/>
                    <a:p>
                      <a:pPr algn="ctr"/>
                      <a:r>
                        <a:rPr 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CBAM</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價格</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各行業別單獨設定</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根據</a:t>
                      </a:r>
                      <a:r>
                        <a:rPr lang="fr-FR"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UK ETS carbon permits (UKA)</a:t>
                      </a:r>
                      <a:r>
                        <a:rPr lang="zh-TW" altLang="en-US"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前一</a:t>
                      </a:r>
                      <a:r>
                        <a:rPr lang="zh-TW" sz="18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季</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價格</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519139"/>
                  </a:ext>
                </a:extLst>
              </a:tr>
              <a:tr h="458850">
                <a:tc>
                  <a:txBody>
                    <a:bodyPr/>
                    <a:lstStyle/>
                    <a:p>
                      <a:pPr algn="ct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第三國碳價調整</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只認可明確的碳價格才能從個人的</a:t>
                      </a:r>
                      <a:r>
                        <a:rPr lang="en-US" alt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CBAM</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責任中扣除</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731886"/>
                  </a:ext>
                </a:extLst>
              </a:tr>
              <a:tr h="458850">
                <a:tc>
                  <a:txBody>
                    <a:bodyPr/>
                    <a:lstStyle/>
                    <a:p>
                      <a:pPr algn="ct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申報及</a:t>
                      </a:r>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繳納義務方</a:t>
                      </a: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英國進口</a:t>
                      </a:r>
                      <a:r>
                        <a:rPr lang="zh-TW" altLang="en-US"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業</a:t>
                      </a:r>
                      <a:endParaRPr lang="zh-TW" sz="180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47619" marR="47619" marT="47619" marB="476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2130072"/>
                  </a:ext>
                </a:extLst>
              </a:tr>
            </a:tbl>
          </a:graphicData>
        </a:graphic>
      </p:graphicFrame>
      <p:sp>
        <p:nvSpPr>
          <p:cNvPr id="5" name="投影片編號版面配置區 2">
            <a:extLst>
              <a:ext uri="{FF2B5EF4-FFF2-40B4-BE49-F238E27FC236}">
                <a16:creationId xmlns:a16="http://schemas.microsoft.com/office/drawing/2014/main" id="{BB078A37-26CE-4743-82CF-1815E58666F5}"/>
              </a:ext>
            </a:extLst>
          </p:cNvPr>
          <p:cNvSpPr>
            <a:spLocks noGrp="1"/>
          </p:cNvSpPr>
          <p:nvPr>
            <p:ph type="sldNum" sz="quarter" idx="4"/>
          </p:nvPr>
        </p:nvSpPr>
        <p:spPr>
          <a:ln>
            <a:noFill/>
          </a:ln>
        </p:spPr>
        <p:txBody>
          <a:bodyPr lIns="0" rIns="0"/>
          <a:lstStyle/>
          <a:p>
            <a:pPr algn="ctr"/>
            <a:fld id="{428429D3-D0E3-4A75-96D4-68BB5A2F4E44}" type="slidenum">
              <a:rPr lang="zh-CN" altLang="en-US" sz="1600" b="1">
                <a:solidFill>
                  <a:schemeClr val="tx1">
                    <a:lumMod val="75000"/>
                    <a:lumOff val="25000"/>
                  </a:schemeClr>
                </a:solidFill>
              </a:rPr>
              <a:pPr algn="ctr"/>
              <a:t>8</a:t>
            </a:fld>
            <a:endParaRPr lang="zh-CN" altLang="en-US" sz="1600" b="1">
              <a:solidFill>
                <a:schemeClr val="tx1">
                  <a:lumMod val="75000"/>
                  <a:lumOff val="25000"/>
                </a:schemeClr>
              </a:solidFill>
            </a:endParaRPr>
          </a:p>
        </p:txBody>
      </p:sp>
      <p:pic>
        <p:nvPicPr>
          <p:cNvPr id="6" name="圖形 1">
            <a:extLst>
              <a:ext uri="{FF2B5EF4-FFF2-40B4-BE49-F238E27FC236}">
                <a16:creationId xmlns:a16="http://schemas.microsoft.com/office/drawing/2014/main" id="{320CA4C7-F185-44F6-868E-87BA3E2262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967" y="152985"/>
            <a:ext cx="1428697" cy="348463"/>
          </a:xfrm>
          <a:prstGeom prst="rect">
            <a:avLst/>
          </a:prstGeom>
        </p:spPr>
      </p:pic>
      <p:sp>
        <p:nvSpPr>
          <p:cNvPr id="8" name="箭號: 五邊形 7">
            <a:extLst>
              <a:ext uri="{FF2B5EF4-FFF2-40B4-BE49-F238E27FC236}">
                <a16:creationId xmlns:a16="http://schemas.microsoft.com/office/drawing/2014/main" id="{BF389FAE-92B1-485F-B3B7-08169D42CAE9}"/>
              </a:ext>
            </a:extLst>
          </p:cNvPr>
          <p:cNvSpPr/>
          <p:nvPr/>
        </p:nvSpPr>
        <p:spPr>
          <a:xfrm>
            <a:off x="0" y="12386"/>
            <a:ext cx="612742" cy="431182"/>
          </a:xfrm>
          <a:prstGeom prst="homePlate">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8100000" scaled="1"/>
            <a:tileRect/>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貳</a:t>
            </a:r>
          </a:p>
        </p:txBody>
      </p:sp>
    </p:spTree>
    <p:extLst>
      <p:ext uri="{BB962C8B-B14F-4D97-AF65-F5344CB8AC3E}">
        <p14:creationId xmlns:p14="http://schemas.microsoft.com/office/powerpoint/2010/main" val="106396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428429D3-D0E3-4A75-96D4-68BB5A2F4E44}" type="slidenum">
              <a:rPr lang="zh-CN" altLang="en-US" smtClean="0"/>
              <a:pPr/>
              <a:t>9</a:t>
            </a:fld>
            <a:endParaRPr lang="zh-CN" altLang="en-US"/>
          </a:p>
        </p:txBody>
      </p:sp>
      <p:graphicFrame>
        <p:nvGraphicFramePr>
          <p:cNvPr id="5" name="表格 4">
            <a:extLst>
              <a:ext uri="{FF2B5EF4-FFF2-40B4-BE49-F238E27FC236}">
                <a16:creationId xmlns:a16="http://schemas.microsoft.com/office/drawing/2014/main" id="{82273CCE-6E4B-4A44-98C0-1EE7785CD27D}"/>
              </a:ext>
            </a:extLst>
          </p:cNvPr>
          <p:cNvGraphicFramePr>
            <a:graphicFrameLocks noGrp="1"/>
          </p:cNvGraphicFramePr>
          <p:nvPr>
            <p:extLst>
              <p:ext uri="{D42A27DB-BD31-4B8C-83A1-F6EECF244321}">
                <p14:modId xmlns:p14="http://schemas.microsoft.com/office/powerpoint/2010/main" val="973829374"/>
              </p:ext>
            </p:extLst>
          </p:nvPr>
        </p:nvGraphicFramePr>
        <p:xfrm>
          <a:off x="510881" y="2943748"/>
          <a:ext cx="11241143" cy="3265766"/>
        </p:xfrm>
        <a:graphic>
          <a:graphicData uri="http://schemas.openxmlformats.org/drawingml/2006/table">
            <a:tbl>
              <a:tblPr firstRow="1" bandRow="1">
                <a:tableStyleId>{5940675A-B579-460E-94D1-54222C63F5DA}</a:tableStyleId>
              </a:tblPr>
              <a:tblGrid>
                <a:gridCol w="2131188">
                  <a:extLst>
                    <a:ext uri="{9D8B030D-6E8A-4147-A177-3AD203B41FA5}">
                      <a16:colId xmlns:a16="http://schemas.microsoft.com/office/drawing/2014/main" val="866959334"/>
                    </a:ext>
                  </a:extLst>
                </a:gridCol>
                <a:gridCol w="9109955">
                  <a:extLst>
                    <a:ext uri="{9D8B030D-6E8A-4147-A177-3AD203B41FA5}">
                      <a16:colId xmlns:a16="http://schemas.microsoft.com/office/drawing/2014/main" val="2912545246"/>
                    </a:ext>
                  </a:extLst>
                </a:gridCol>
              </a:tblGrid>
              <a:tr h="514242">
                <a:tc>
                  <a:txBody>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草案名稱</a:t>
                      </a:r>
                    </a:p>
                  </a:txBody>
                  <a:tcPr>
                    <a:solidFill>
                      <a:srgbClr val="CEE2E9"/>
                    </a:solidFill>
                  </a:tcPr>
                </a:tc>
                <a:tc>
                  <a:txBody>
                    <a:bodyPr/>
                    <a:lstStyle/>
                    <a:p>
                      <a:pPr algn="ctr"/>
                      <a:r>
                        <a:rPr lang="en-US" altLang="zh-TW" sz="2400" b="1" dirty="0">
                          <a:solidFill>
                            <a:schemeClr val="tx1"/>
                          </a:solidFill>
                          <a:latin typeface="微軟正黑體" panose="020B0604030504040204" pitchFamily="34" charset="-120"/>
                          <a:ea typeface="微軟正黑體" panose="020B0604030504040204" pitchFamily="34" charset="-120"/>
                        </a:rPr>
                        <a:t>FPFA</a:t>
                      </a:r>
                      <a:r>
                        <a:rPr lang="zh-TW" altLang="en-US" sz="2400" b="1" dirty="0">
                          <a:solidFill>
                            <a:schemeClr val="tx1"/>
                          </a:solidFill>
                          <a:latin typeface="微軟正黑體" panose="020B0604030504040204" pitchFamily="34" charset="-120"/>
                          <a:ea typeface="微軟正黑體" panose="020B0604030504040204" pitchFamily="34" charset="-120"/>
                        </a:rPr>
                        <a:t> 外國污染費用法</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草案</a:t>
                      </a:r>
                      <a:r>
                        <a:rPr lang="en-US" altLang="zh-TW" sz="2400" b="1" dirty="0">
                          <a:solidFill>
                            <a:schemeClr val="tx1"/>
                          </a:solidFill>
                          <a:latin typeface="微軟正黑體" panose="020B0604030504040204" pitchFamily="34" charset="-120"/>
                          <a:ea typeface="微軟正黑體" panose="020B0604030504040204" pitchFamily="34" charset="-120"/>
                        </a:rPr>
                        <a:t>)</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a:solidFill>
                      <a:srgbClr val="CEE2E9"/>
                    </a:solidFill>
                  </a:tcPr>
                </a:tc>
                <a:extLst>
                  <a:ext uri="{0D108BD9-81ED-4DB2-BD59-A6C34878D82A}">
                    <a16:rowId xmlns:a16="http://schemas.microsoft.com/office/drawing/2014/main" val="3597123151"/>
                  </a:ext>
                </a:extLst>
              </a:tr>
              <a:tr h="514242">
                <a:tc>
                  <a:txBody>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納管行業</a:t>
                      </a:r>
                    </a:p>
                  </a:txBody>
                  <a:tcPr anchor="ctr"/>
                </a:tc>
                <a:tc>
                  <a:txBody>
                    <a:bodyPr/>
                    <a:lstStyle/>
                    <a:p>
                      <a:pPr marL="0" marR="0" lvl="0" indent="0" algn="l" defTabSz="967533"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anose="020B0604030504040204" pitchFamily="34" charset="-120"/>
                          <a:ea typeface="微軟正黑體" panose="020B0604030504040204" pitchFamily="34" charset="-120"/>
                        </a:rPr>
                        <a:t>鋼鐵、水泥</a:t>
                      </a:r>
                      <a:r>
                        <a:rPr lang="zh-TW" altLang="en-US" sz="2000" dirty="0">
                          <a:solidFill>
                            <a:schemeClr val="tx1"/>
                          </a:solidFill>
                          <a:latin typeface="微軟正黑體" panose="020B0604030504040204" pitchFamily="34" charset="-120"/>
                          <a:ea typeface="微軟正黑體" panose="020B0604030504040204" pitchFamily="34" charset="-120"/>
                        </a:rPr>
                        <a:t>、鋁、肥料、玻璃、氫氣、太陽能、電池原料</a:t>
                      </a:r>
                    </a:p>
                  </a:txBody>
                  <a:tcPr anchor="ctr"/>
                </a:tc>
                <a:extLst>
                  <a:ext uri="{0D108BD9-81ED-4DB2-BD59-A6C34878D82A}">
                    <a16:rowId xmlns:a16="http://schemas.microsoft.com/office/drawing/2014/main" val="1643628957"/>
                  </a:ext>
                </a:extLst>
              </a:tr>
              <a:tr h="514242">
                <a:tc>
                  <a:txBody>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計算方式</a:t>
                      </a:r>
                    </a:p>
                  </a:txBody>
                  <a:tcPr anchor="ctr"/>
                </a:tc>
                <a:tc>
                  <a:txBody>
                    <a:bodyPr/>
                    <a:lstStyle/>
                    <a:p>
                      <a:r>
                        <a:rPr lang="zh-TW" altLang="en-US" sz="2000" kern="1200" dirty="0">
                          <a:solidFill>
                            <a:schemeClr val="tx1"/>
                          </a:solidFill>
                          <a:effectLst/>
                          <a:latin typeface="微軟正黑體" panose="020B0604030504040204" pitchFamily="34" charset="-120"/>
                          <a:ea typeface="微軟正黑體" panose="020B0604030504040204" pitchFamily="34" charset="-120"/>
                          <a:cs typeface="+mn-cs"/>
                        </a:rPr>
                        <a:t>單批</a:t>
                      </a:r>
                      <a:r>
                        <a:rPr lang="zh-TW" altLang="zh-TW" sz="2000" kern="1200" dirty="0">
                          <a:solidFill>
                            <a:schemeClr val="tx1"/>
                          </a:solidFill>
                          <a:effectLst/>
                          <a:latin typeface="微軟正黑體" panose="020B0604030504040204" pitchFamily="34" charset="-120"/>
                          <a:ea typeface="微軟正黑體" panose="020B0604030504040204" pitchFamily="34" charset="-120"/>
                          <a:cs typeface="+mn-cs"/>
                        </a:rPr>
                        <a:t>進口產品價值</a:t>
                      </a:r>
                      <a:r>
                        <a:rPr lang="en-US" altLang="zh-TW" sz="2000" kern="1200" dirty="0">
                          <a:solidFill>
                            <a:schemeClr val="tx1"/>
                          </a:solidFill>
                          <a:effectLst/>
                          <a:latin typeface="微軟正黑體" panose="020B0604030504040204" pitchFamily="34" charset="-120"/>
                          <a:ea typeface="微軟正黑體" panose="020B0604030504040204" pitchFamily="34" charset="-120"/>
                          <a:cs typeface="+mn-cs"/>
                        </a:rPr>
                        <a:t> × </a:t>
                      </a:r>
                      <a:r>
                        <a:rPr lang="zh-TW" altLang="zh-TW" sz="2000" kern="1200" dirty="0">
                          <a:solidFill>
                            <a:schemeClr val="tx1"/>
                          </a:solidFill>
                          <a:effectLst/>
                          <a:latin typeface="微軟正黑體" panose="020B0604030504040204" pitchFamily="34" charset="-120"/>
                          <a:ea typeface="微軟正黑體" panose="020B0604030504040204" pitchFamily="34" charset="-120"/>
                          <a:cs typeface="+mn-cs"/>
                        </a:rPr>
                        <a:t>費用率</a:t>
                      </a:r>
                      <a:endParaRPr lang="zh-TW" altLang="en-US" sz="20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2818910546"/>
                  </a:ext>
                </a:extLst>
              </a:tr>
              <a:tr h="536328">
                <a:tc>
                  <a:txBody>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費用率</a:t>
                      </a:r>
                    </a:p>
                  </a:txBody>
                  <a:tcPr anchor="ctr"/>
                </a:tc>
                <a:tc>
                  <a:txBody>
                    <a:bodyPr/>
                    <a:lstStyle/>
                    <a:p>
                      <a:pPr marL="0" indent="0">
                        <a:spcAft>
                          <a:spcPts val="400"/>
                        </a:spcAft>
                        <a:buFont typeface="Arial" panose="020B0604020202020204" pitchFamily="34" charset="0"/>
                        <a:buNone/>
                      </a:pPr>
                      <a:r>
                        <a:rPr lang="zh-TW" altLang="en-US" sz="2000" dirty="0">
                          <a:solidFill>
                            <a:schemeClr val="tx1"/>
                          </a:solidFill>
                          <a:latin typeface="微軟正黑體" panose="020B0604030504040204" pitchFamily="34" charset="-120"/>
                          <a:ea typeface="微軟正黑體" panose="020B0604030504040204" pitchFamily="34" charset="-120"/>
                        </a:rPr>
                        <a:t>依據進口產品與美國同類產品的碳排放強度差異百分比分級對應決定費用率。</a:t>
                      </a:r>
                    </a:p>
                  </a:txBody>
                  <a:tcPr anchor="ctr"/>
                </a:tc>
                <a:extLst>
                  <a:ext uri="{0D108BD9-81ED-4DB2-BD59-A6C34878D82A}">
                    <a16:rowId xmlns:a16="http://schemas.microsoft.com/office/drawing/2014/main" val="2530511363"/>
                  </a:ext>
                </a:extLst>
              </a:tr>
              <a:tr h="1186712">
                <a:tc>
                  <a:txBody>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費用減免</a:t>
                      </a:r>
                    </a:p>
                  </a:txBody>
                  <a:tcPr anchor="ctr"/>
                </a:tc>
                <a:tc>
                  <a:txBody>
                    <a:bodyPr/>
                    <a:lstStyle/>
                    <a:p>
                      <a:pPr>
                        <a:lnSpc>
                          <a:spcPts val="2600"/>
                        </a:lnSpc>
                      </a:pPr>
                      <a:r>
                        <a:rPr lang="zh-TW" altLang="en-US" sz="2000" dirty="0">
                          <a:solidFill>
                            <a:schemeClr val="tx1"/>
                          </a:solidFill>
                          <a:latin typeface="微軟正黑體" panose="020B0604030504040204" pitchFamily="34" charset="-120"/>
                          <a:ea typeface="微軟正黑體" panose="020B0604030504040204" pitchFamily="34" charset="-120"/>
                        </a:rPr>
                        <a:t>與美國簽署國際夥伴協議</a:t>
                      </a:r>
                      <a:r>
                        <a:rPr lang="en-US" altLang="zh-TW" sz="2000" dirty="0">
                          <a:solidFill>
                            <a:schemeClr val="tx1"/>
                          </a:solidFill>
                          <a:latin typeface="微軟正黑體" panose="020B0604030504040204" pitchFamily="34" charset="-120"/>
                          <a:ea typeface="微軟正黑體" panose="020B0604030504040204" pitchFamily="34" charset="-120"/>
                        </a:rPr>
                        <a:t>(International partnership agreement)</a:t>
                      </a:r>
                      <a:r>
                        <a:rPr lang="zh-TW" altLang="en-US" sz="2000" dirty="0">
                          <a:solidFill>
                            <a:schemeClr val="tx1"/>
                          </a:solidFill>
                          <a:latin typeface="微軟正黑體" panose="020B0604030504040204" pitchFamily="34" charset="-120"/>
                          <a:ea typeface="微軟正黑體" panose="020B0604030504040204" pitchFamily="34" charset="-120"/>
                        </a:rPr>
                        <a:t>，並需達成其協議之條件（建立與美國</a:t>
                      </a:r>
                      <a:r>
                        <a:rPr lang="zh-TW" altLang="en-US" sz="2000" b="0" dirty="0">
                          <a:solidFill>
                            <a:schemeClr val="tx1"/>
                          </a:solidFill>
                          <a:latin typeface="微軟正黑體" panose="020B0604030504040204" pitchFamily="34" charset="-120"/>
                          <a:ea typeface="微軟正黑體" panose="020B0604030504040204" pitchFamily="34" charset="-120"/>
                        </a:rPr>
                        <a:t>可互通的污染強度評估方法並採用</a:t>
                      </a:r>
                      <a:r>
                        <a:rPr lang="en-US" altLang="zh-TW" sz="2000" b="0" dirty="0">
                          <a:solidFill>
                            <a:schemeClr val="tx1"/>
                          </a:solidFill>
                          <a:latin typeface="微軟正黑體" panose="020B0604030504040204" pitchFamily="34" charset="-120"/>
                          <a:ea typeface="微軟正黑體" panose="020B0604030504040204" pitchFamily="34" charset="-120"/>
                        </a:rPr>
                        <a:t>MRV</a:t>
                      </a:r>
                      <a:r>
                        <a:rPr lang="zh-TW" altLang="en-US" sz="2000" b="0" dirty="0">
                          <a:solidFill>
                            <a:schemeClr val="tx1"/>
                          </a:solidFill>
                          <a:latin typeface="微軟正黑體" panose="020B0604030504040204" pitchFamily="34" charset="-120"/>
                          <a:ea typeface="微軟正黑體" panose="020B0604030504040204" pitchFamily="34" charset="-120"/>
                        </a:rPr>
                        <a:t>方法</a:t>
                      </a:r>
                      <a:r>
                        <a:rPr lang="zh-TW" altLang="en-US" sz="2000" dirty="0">
                          <a:solidFill>
                            <a:schemeClr val="tx1"/>
                          </a:solidFill>
                          <a:latin typeface="微軟正黑體" panose="020B0604030504040204" pitchFamily="34" charset="-120"/>
                          <a:ea typeface="微軟正黑體" panose="020B0604030504040204" pitchFamily="34" charset="-120"/>
                        </a:rPr>
                        <a:t>），可減免部分費用。</a:t>
                      </a:r>
                    </a:p>
                  </a:txBody>
                  <a:tcPr anchor="ctr"/>
                </a:tc>
                <a:extLst>
                  <a:ext uri="{0D108BD9-81ED-4DB2-BD59-A6C34878D82A}">
                    <a16:rowId xmlns:a16="http://schemas.microsoft.com/office/drawing/2014/main" val="1701702985"/>
                  </a:ext>
                </a:extLst>
              </a:tr>
            </a:tbl>
          </a:graphicData>
        </a:graphic>
      </p:graphicFrame>
      <p:sp>
        <p:nvSpPr>
          <p:cNvPr id="7" name="矩形 6"/>
          <p:cNvSpPr/>
          <p:nvPr/>
        </p:nvSpPr>
        <p:spPr>
          <a:xfrm>
            <a:off x="510881" y="1491859"/>
            <a:ext cx="11241143" cy="1279709"/>
          </a:xfrm>
          <a:prstGeom prst="rect">
            <a:avLst/>
          </a:prstGeom>
        </p:spPr>
        <p:txBody>
          <a:bodyPr wrap="square">
            <a:spAutoFit/>
          </a:bodyPr>
          <a:lstStyle/>
          <a:p>
            <a:pPr indent="533400" algn="just">
              <a:lnSpc>
                <a:spcPts val="3200"/>
              </a:lnSpc>
              <a:spcAft>
                <a:spcPts val="800"/>
              </a:spcAft>
            </a:pPr>
            <a:r>
              <a:rPr lang="en-US"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2025</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日美國參議員於參議院提出最新版本「外國污染費用法案</a:t>
            </a:r>
            <a:r>
              <a:rPr lang="en-US"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(Foreign Pollution Fee Act, FPFA)</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」草案，</a:t>
            </a:r>
            <a:r>
              <a:rPr lang="zh-TW"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規劃針對來自碳排放強度較高國家的進口產品徵收費用</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，目前在參議院財政委員會審議中</a:t>
            </a:r>
            <a:r>
              <a:rPr lang="zh-TW" altLang="en-US"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；本部</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將</a:t>
            </a:r>
            <a:r>
              <a:rPr lang="zh-TW" altLang="en-US"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持續</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密切關注</a:t>
            </a:r>
            <a:r>
              <a:rPr lang="zh-TW" altLang="en-US"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其</a:t>
            </a:r>
            <a:r>
              <a:rPr lang="zh-TW" altLang="zh-TW"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最新進展</a:t>
            </a:r>
            <a:r>
              <a:rPr lang="zh-TW" altLang="en-US" sz="2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8" name="矩形 7"/>
          <p:cNvSpPr/>
          <p:nvPr/>
        </p:nvSpPr>
        <p:spPr>
          <a:xfrm>
            <a:off x="510881" y="562549"/>
            <a:ext cx="11241143" cy="757130"/>
          </a:xfrm>
          <a:prstGeom prst="rect">
            <a:avLst/>
          </a:prstGeom>
          <a:noFill/>
        </p:spPr>
        <p:txBody>
          <a:bodyPr vert="horz"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lnSpc>
                <a:spcPct val="90000"/>
              </a:lnSpc>
              <a:spcBef>
                <a:spcPct val="0"/>
              </a:spcBef>
              <a:spcAft>
                <a:spcPct val="0"/>
              </a:spcAft>
            </a:pPr>
            <a:r>
              <a:rPr lang="zh-TW" altLang="en-US"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美</a:t>
            </a:r>
            <a:r>
              <a:rPr lang="zh-TW"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國</a:t>
            </a:r>
            <a:r>
              <a:rPr lang="zh-TW" altLang="en-US"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「外國</a:t>
            </a:r>
            <a:r>
              <a:rPr lang="zh-TW"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污染費用法案</a:t>
            </a:r>
            <a:r>
              <a:rPr lang="en-US"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 (FPFA)</a:t>
            </a:r>
            <a:r>
              <a:rPr lang="zh-TW" altLang="en-US"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a:t>
            </a:r>
            <a:r>
              <a:rPr lang="zh-TW" altLang="zh-TW"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草案</a:t>
            </a:r>
            <a:endParaRPr lang="zh-TW" altLang="en-US" sz="4800" b="1" spc="50" dirty="0">
              <a:ln w="11430"/>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pic>
        <p:nvPicPr>
          <p:cNvPr id="9" name="圖形 1">
            <a:extLst>
              <a:ext uri="{FF2B5EF4-FFF2-40B4-BE49-F238E27FC236}">
                <a16:creationId xmlns:a16="http://schemas.microsoft.com/office/drawing/2014/main" id="{735108DA-C792-4A49-8CB9-523D8DDA5C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967" y="152985"/>
            <a:ext cx="1428697" cy="348463"/>
          </a:xfrm>
          <a:prstGeom prst="rect">
            <a:avLst/>
          </a:prstGeom>
        </p:spPr>
      </p:pic>
      <p:sp>
        <p:nvSpPr>
          <p:cNvPr id="10" name="箭號: 五邊形 9">
            <a:extLst>
              <a:ext uri="{FF2B5EF4-FFF2-40B4-BE49-F238E27FC236}">
                <a16:creationId xmlns:a16="http://schemas.microsoft.com/office/drawing/2014/main" id="{17ED14E9-E792-403B-827F-350C078F1700}"/>
              </a:ext>
            </a:extLst>
          </p:cNvPr>
          <p:cNvSpPr/>
          <p:nvPr/>
        </p:nvSpPr>
        <p:spPr>
          <a:xfrm>
            <a:off x="0" y="12386"/>
            <a:ext cx="612742" cy="431182"/>
          </a:xfrm>
          <a:prstGeom prst="homePlat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noFill/>
            <a:prstDash val="solid"/>
            <a:miter lim="800000"/>
          </a:ln>
          <a:effectLst/>
        </p:spPr>
        <p:txBody>
          <a:bodyPr rtlCol="0" anchor="ctr"/>
          <a:lstStyle/>
          <a:p>
            <a:pPr algn="ctr" defTabSz="914377"/>
            <a:r>
              <a:rPr lang="zh-TW" altLang="en-US" sz="2000" b="1" kern="0" dirty="0">
                <a:latin typeface="Times New Roman" panose="02020603050405020304" pitchFamily="18" charset="0"/>
                <a:ea typeface="微軟正黑體"/>
                <a:cs typeface="Times New Roman" panose="02020603050405020304" pitchFamily="18" charset="0"/>
              </a:rPr>
              <a:t>參</a:t>
            </a:r>
          </a:p>
        </p:txBody>
      </p:sp>
    </p:spTree>
    <p:extLst>
      <p:ext uri="{BB962C8B-B14F-4D97-AF65-F5344CB8AC3E}">
        <p14:creationId xmlns:p14="http://schemas.microsoft.com/office/powerpoint/2010/main" val="31084720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63161</TotalTime>
  <Words>2318</Words>
  <Application>Microsoft Office PowerPoint</Application>
  <PresentationFormat>寬螢幕</PresentationFormat>
  <Paragraphs>242</Paragraphs>
  <Slides>17</Slides>
  <Notes>2</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17</vt:i4>
      </vt:variant>
    </vt:vector>
  </HeadingPairs>
  <TitlesOfParts>
    <vt:vector size="31" baseType="lpstr">
      <vt:lpstr>Microsoft YaHei</vt:lpstr>
      <vt:lpstr>Microsoft YaHei UI</vt:lpstr>
      <vt:lpstr>Nixie One</vt:lpstr>
      <vt:lpstr>思源黑體</vt:lpstr>
      <vt:lpstr>Microsoft JhengHei</vt:lpstr>
      <vt:lpstr>Microsoft JhengHei</vt:lpstr>
      <vt:lpstr>Arial</vt:lpstr>
      <vt:lpstr>Calibri</vt:lpstr>
      <vt:lpstr>Lato Light</vt:lpstr>
      <vt:lpstr>Times New Roman</vt:lpstr>
      <vt:lpstr>Trebuchet MS</vt:lpstr>
      <vt:lpstr>Wingdings</vt:lpstr>
      <vt:lpstr>Wingdings 3</vt:lpstr>
      <vt:lpstr>Facet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我國碳費制度114年正式上路</vt:lpstr>
      <vt:lpstr>自主減量計畫申請及審查情形</vt:lpstr>
      <vt:lpstr>碳費制度配套：高碳洩漏風險認定規劃</vt:lpstr>
      <vt:lpstr>臺版CBAM推動期程</vt:lpstr>
      <vt:lpstr>PowerPoint 簡報</vt:lpstr>
      <vt:lpstr>臺版CBAM目前推動進展</vt:lpstr>
      <vt:lpstr>結語</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i-pc-141</dc:creator>
  <cp:lastModifiedBy>洪瑞均</cp:lastModifiedBy>
  <cp:revision>6397</cp:revision>
  <cp:lastPrinted>2024-05-06T02:09:03Z</cp:lastPrinted>
  <dcterms:created xsi:type="dcterms:W3CDTF">2020-09-15T08:40:24Z</dcterms:created>
  <dcterms:modified xsi:type="dcterms:W3CDTF">2025-07-24T05:36:57Z</dcterms:modified>
</cp:coreProperties>
</file>