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5" r:id="rId1"/>
  </p:sldMasterIdLst>
  <p:notesMasterIdLst>
    <p:notesMasterId r:id="rId19"/>
  </p:notesMasterIdLst>
  <p:handoutMasterIdLst>
    <p:handoutMasterId r:id="rId20"/>
  </p:handoutMasterIdLst>
  <p:sldIdLst>
    <p:sldId id="2147470842" r:id="rId2"/>
    <p:sldId id="2147470851" r:id="rId3"/>
    <p:sldId id="2147470857" r:id="rId4"/>
    <p:sldId id="2147470852" r:id="rId5"/>
    <p:sldId id="2147470840" r:id="rId6"/>
    <p:sldId id="2147475773" r:id="rId7"/>
    <p:sldId id="2147470853" r:id="rId8"/>
    <p:sldId id="2147470835" r:id="rId9"/>
    <p:sldId id="2147470838" r:id="rId10"/>
    <p:sldId id="2147475771" r:id="rId11"/>
    <p:sldId id="2147475770" r:id="rId12"/>
    <p:sldId id="1437" r:id="rId13"/>
    <p:sldId id="2147470854" r:id="rId14"/>
    <p:sldId id="8868" r:id="rId15"/>
    <p:sldId id="2147470836" r:id="rId16"/>
    <p:sldId id="2147470843" r:id="rId17"/>
    <p:sldId id="8822" r:id="rId18"/>
  </p:sldIdLst>
  <p:sldSz cx="12192000" cy="6858000"/>
  <p:notesSz cx="6807200" cy="9939338"/>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pos="4316" userDrawn="1">
          <p15:clr>
            <a:srgbClr val="A4A3A4"/>
          </p15:clr>
        </p15:guide>
        <p15:guide id="5" orient="horz" pos="250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dmax04t@yahoo.com.tw" initials="m"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D9D9D9"/>
    <a:srgbClr val="A6F4FF"/>
    <a:srgbClr val="00ACE5"/>
    <a:srgbClr val="99D6FF"/>
    <a:srgbClr val="340307"/>
    <a:srgbClr val="FFFFFF"/>
    <a:srgbClr val="31A2C4"/>
    <a:srgbClr val="B36A3D"/>
    <a:srgbClr val="FFC5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783130-B502-A5FF-19C0-C9D197747D38}" v="215" dt="2025-07-24T04:54:25.053"/>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4C1A8A3-306A-4EB7-A6B1-4F7E0EB9C5D6}" styleName="中等深淺樣式 3 - 輔色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881" autoAdjust="0"/>
    <p:restoredTop sz="96110" autoAdjust="0"/>
  </p:normalViewPr>
  <p:slideViewPr>
    <p:cSldViewPr snapToGrid="0">
      <p:cViewPr varScale="1">
        <p:scale>
          <a:sx n="84" d="100"/>
          <a:sy n="84" d="100"/>
        </p:scale>
        <p:origin x="341" y="82"/>
      </p:cViewPr>
      <p:guideLst>
        <p:guide pos="4316"/>
        <p:guide orient="horz" pos="2500"/>
      </p:guideLst>
    </p:cSldViewPr>
  </p:slideViewPr>
  <p:notesTextViewPr>
    <p:cViewPr>
      <p:scale>
        <a:sx n="100" d="100"/>
        <a:sy n="100" d="100"/>
      </p:scale>
      <p:origin x="0" y="0"/>
    </p:cViewPr>
  </p:notesTextViewPr>
  <p:sorterViewPr>
    <p:cViewPr varScale="1">
      <p:scale>
        <a:sx n="100" d="100"/>
        <a:sy n="100" d="100"/>
      </p:scale>
      <p:origin x="0" y="-900"/>
    </p:cViewPr>
  </p:sorterViewPr>
  <p:notesViewPr>
    <p:cSldViewPr snapToGrid="0">
      <p:cViewPr varScale="1">
        <p:scale>
          <a:sx n="75" d="100"/>
          <a:sy n="75" d="100"/>
        </p:scale>
        <p:origin x="4020"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73A21F75-1FAC-4A6D-B5C3-A690FFE44CA7}"/>
              </a:ext>
            </a:extLst>
          </p:cNvPr>
          <p:cNvSpPr>
            <a:spLocks noGrp="1"/>
          </p:cNvSpPr>
          <p:nvPr>
            <p:ph type="hdr" sz="quarter"/>
          </p:nvPr>
        </p:nvSpPr>
        <p:spPr>
          <a:xfrm>
            <a:off x="1" y="0"/>
            <a:ext cx="2949786" cy="498693"/>
          </a:xfrm>
          <a:prstGeom prst="rect">
            <a:avLst/>
          </a:prstGeom>
        </p:spPr>
        <p:txBody>
          <a:bodyPr vert="horz" lIns="91559" tIns="45779" rIns="91559" bIns="45779"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F51794DC-1EF4-477D-8E5B-296BC9DAEA2D}"/>
              </a:ext>
            </a:extLst>
          </p:cNvPr>
          <p:cNvSpPr>
            <a:spLocks noGrp="1"/>
          </p:cNvSpPr>
          <p:nvPr>
            <p:ph type="dt" sz="quarter" idx="1"/>
          </p:nvPr>
        </p:nvSpPr>
        <p:spPr>
          <a:xfrm>
            <a:off x="3855839" y="0"/>
            <a:ext cx="2949786" cy="498693"/>
          </a:xfrm>
          <a:prstGeom prst="rect">
            <a:avLst/>
          </a:prstGeom>
        </p:spPr>
        <p:txBody>
          <a:bodyPr vert="horz" lIns="91559" tIns="45779" rIns="91559" bIns="45779" rtlCol="0"/>
          <a:lstStyle>
            <a:lvl1pPr algn="r">
              <a:defRPr sz="1200"/>
            </a:lvl1pPr>
          </a:lstStyle>
          <a:p>
            <a:fld id="{174F89FA-52FB-4B00-8904-C3353C929028}" type="datetimeFigureOut">
              <a:rPr lang="zh-TW" altLang="en-US" smtClean="0"/>
              <a:t>2025/7/24</a:t>
            </a:fld>
            <a:endParaRPr lang="zh-TW" altLang="en-US"/>
          </a:p>
        </p:txBody>
      </p:sp>
      <p:sp>
        <p:nvSpPr>
          <p:cNvPr id="4" name="頁尾版面配置區 3">
            <a:extLst>
              <a:ext uri="{FF2B5EF4-FFF2-40B4-BE49-F238E27FC236}">
                <a16:creationId xmlns:a16="http://schemas.microsoft.com/office/drawing/2014/main" id="{E2DDCB45-D04A-461B-9813-97DE30131B51}"/>
              </a:ext>
            </a:extLst>
          </p:cNvPr>
          <p:cNvSpPr>
            <a:spLocks noGrp="1"/>
          </p:cNvSpPr>
          <p:nvPr>
            <p:ph type="ftr" sz="quarter" idx="2"/>
          </p:nvPr>
        </p:nvSpPr>
        <p:spPr>
          <a:xfrm>
            <a:off x="1" y="9440647"/>
            <a:ext cx="2949786" cy="498692"/>
          </a:xfrm>
          <a:prstGeom prst="rect">
            <a:avLst/>
          </a:prstGeom>
        </p:spPr>
        <p:txBody>
          <a:bodyPr vert="horz" lIns="91559" tIns="45779" rIns="91559" bIns="45779"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0AB0948C-0B71-40D8-BAA2-A4399DC4C9B1}"/>
              </a:ext>
            </a:extLst>
          </p:cNvPr>
          <p:cNvSpPr>
            <a:spLocks noGrp="1"/>
          </p:cNvSpPr>
          <p:nvPr>
            <p:ph type="sldNum" sz="quarter" idx="3"/>
          </p:nvPr>
        </p:nvSpPr>
        <p:spPr>
          <a:xfrm>
            <a:off x="3855839" y="9440647"/>
            <a:ext cx="2949786" cy="498692"/>
          </a:xfrm>
          <a:prstGeom prst="rect">
            <a:avLst/>
          </a:prstGeom>
        </p:spPr>
        <p:txBody>
          <a:bodyPr vert="horz" lIns="91559" tIns="45779" rIns="91559" bIns="45779" rtlCol="0" anchor="b"/>
          <a:lstStyle>
            <a:lvl1pPr algn="r">
              <a:defRPr sz="1200"/>
            </a:lvl1pPr>
          </a:lstStyle>
          <a:p>
            <a:fld id="{811BB9BE-5702-44E6-8808-2EF05F7BB246}" type="slidenum">
              <a:rPr lang="zh-TW" altLang="en-US" smtClean="0"/>
              <a:t>‹#›</a:t>
            </a:fld>
            <a:endParaRPr lang="zh-TW" altLang="en-US"/>
          </a:p>
        </p:txBody>
      </p:sp>
    </p:spTree>
    <p:extLst>
      <p:ext uri="{BB962C8B-B14F-4D97-AF65-F5344CB8AC3E}">
        <p14:creationId xmlns:p14="http://schemas.microsoft.com/office/powerpoint/2010/main" val="3425084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49786" cy="498693"/>
          </a:xfrm>
          <a:prstGeom prst="rect">
            <a:avLst/>
          </a:prstGeom>
        </p:spPr>
        <p:txBody>
          <a:bodyPr vert="horz" lIns="91559" tIns="45779" rIns="91559" bIns="45779" rtlCol="0"/>
          <a:lstStyle>
            <a:lvl1pPr algn="l">
              <a:defRPr sz="1200"/>
            </a:lvl1pPr>
          </a:lstStyle>
          <a:p>
            <a:endParaRPr lang="zh-TW" altLang="en-US"/>
          </a:p>
        </p:txBody>
      </p:sp>
      <p:sp>
        <p:nvSpPr>
          <p:cNvPr id="3" name="日期版面配置區 2"/>
          <p:cNvSpPr>
            <a:spLocks noGrp="1"/>
          </p:cNvSpPr>
          <p:nvPr>
            <p:ph type="dt" idx="1"/>
          </p:nvPr>
        </p:nvSpPr>
        <p:spPr>
          <a:xfrm>
            <a:off x="3855839" y="0"/>
            <a:ext cx="2949786" cy="498693"/>
          </a:xfrm>
          <a:prstGeom prst="rect">
            <a:avLst/>
          </a:prstGeom>
        </p:spPr>
        <p:txBody>
          <a:bodyPr vert="horz" lIns="91559" tIns="45779" rIns="91559" bIns="45779" rtlCol="0"/>
          <a:lstStyle>
            <a:lvl1pPr algn="r">
              <a:defRPr sz="1200"/>
            </a:lvl1pPr>
          </a:lstStyle>
          <a:p>
            <a:fld id="{D7CDD9CA-9CD3-4BFF-B3BB-D69079A52B61}" type="datetimeFigureOut">
              <a:rPr lang="zh-TW" altLang="en-US" smtClean="0"/>
              <a:t>2025/7/24</a:t>
            </a:fld>
            <a:endParaRPr lang="zh-TW" altLang="en-US"/>
          </a:p>
        </p:txBody>
      </p:sp>
      <p:sp>
        <p:nvSpPr>
          <p:cNvPr id="4" name="投影片影像版面配置區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559" tIns="45779" rIns="91559" bIns="45779" rtlCol="0" anchor="ctr"/>
          <a:lstStyle/>
          <a:p>
            <a:endParaRPr lang="zh-TW" altLang="en-US"/>
          </a:p>
        </p:txBody>
      </p:sp>
      <p:sp>
        <p:nvSpPr>
          <p:cNvPr id="5" name="備忘稿版面配置區 4"/>
          <p:cNvSpPr>
            <a:spLocks noGrp="1"/>
          </p:cNvSpPr>
          <p:nvPr>
            <p:ph type="body" sz="quarter" idx="3"/>
          </p:nvPr>
        </p:nvSpPr>
        <p:spPr>
          <a:xfrm>
            <a:off x="680721" y="4783306"/>
            <a:ext cx="5445760" cy="3913615"/>
          </a:xfrm>
          <a:prstGeom prst="rect">
            <a:avLst/>
          </a:prstGeom>
        </p:spPr>
        <p:txBody>
          <a:bodyPr vert="horz" lIns="91559" tIns="45779" rIns="91559" bIns="45779"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9440647"/>
            <a:ext cx="2949786" cy="498692"/>
          </a:xfrm>
          <a:prstGeom prst="rect">
            <a:avLst/>
          </a:prstGeom>
        </p:spPr>
        <p:txBody>
          <a:bodyPr vert="horz" lIns="91559" tIns="45779" rIns="91559" bIns="45779"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55839" y="9440647"/>
            <a:ext cx="2949786" cy="498692"/>
          </a:xfrm>
          <a:prstGeom prst="rect">
            <a:avLst/>
          </a:prstGeom>
        </p:spPr>
        <p:txBody>
          <a:bodyPr vert="horz" lIns="91559" tIns="45779" rIns="91559" bIns="45779" rtlCol="0" anchor="b"/>
          <a:lstStyle>
            <a:lvl1pPr algn="r">
              <a:defRPr sz="1200"/>
            </a:lvl1pPr>
          </a:lstStyle>
          <a:p>
            <a:fld id="{C6D2EFBB-97C7-4324-8DCC-4E8D7B31234E}" type="slidenum">
              <a:rPr lang="zh-TW" altLang="en-US" smtClean="0"/>
              <a:t>‹#›</a:t>
            </a:fld>
            <a:endParaRPr lang="zh-TW" altLang="en-US"/>
          </a:p>
        </p:txBody>
      </p:sp>
    </p:spTree>
    <p:extLst>
      <p:ext uri="{BB962C8B-B14F-4D97-AF65-F5344CB8AC3E}">
        <p14:creationId xmlns:p14="http://schemas.microsoft.com/office/powerpoint/2010/main" val="10366661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422275" y="1241425"/>
            <a:ext cx="5953125" cy="3349625"/>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D4304DE-1819-42E0-8350-0B9A38BC781C}" type="slidenum">
              <a:rPr kumimoji="0" lang="zh-TW" altLang="en-US" sz="1200" b="0" i="0" u="none" strike="noStrike" kern="1200" cap="none" spc="0" normalizeH="0" baseline="0" noProof="0" smtClean="0">
                <a:ln>
                  <a:noFill/>
                </a:ln>
                <a:solidFill>
                  <a:prstClr val="black"/>
                </a:solidFill>
                <a:effectLst/>
                <a:uLnTx/>
                <a:uFillTx/>
                <a:latin typeface="Calibri" panose="020F0502020204030204"/>
                <a:ea typeface="新細明體" panose="02020500000000000000" pitchFamily="18" charset="-120"/>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TW" altLang="en-US" sz="1200" b="0" i="0" u="none" strike="noStrike" kern="1200" cap="none" spc="0" normalizeH="0" baseline="0" noProof="0">
              <a:ln>
                <a:noFill/>
              </a:ln>
              <a:solidFill>
                <a:prstClr val="black"/>
              </a:solidFill>
              <a:effectLst/>
              <a:uLnTx/>
              <a:uFillTx/>
              <a:latin typeface="Calibri" panose="020F0502020204030204"/>
              <a:ea typeface="新細明體" panose="02020500000000000000" pitchFamily="18" charset="-120"/>
              <a:cs typeface="+mn-cs"/>
            </a:endParaRPr>
          </a:p>
        </p:txBody>
      </p:sp>
    </p:spTree>
    <p:extLst>
      <p:ext uri="{BB962C8B-B14F-4D97-AF65-F5344CB8AC3E}">
        <p14:creationId xmlns:p14="http://schemas.microsoft.com/office/powerpoint/2010/main" val="2119709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B2C5AB0F-3CF5-4995-9378-8FB3A286D7BA}" type="slidenum">
              <a:rPr lang="zh-TW" altLang="en-US" smtClean="0"/>
              <a:t>14</a:t>
            </a:fld>
            <a:endParaRPr lang="zh-TW" altLang="en-US"/>
          </a:p>
        </p:txBody>
      </p:sp>
    </p:spTree>
    <p:extLst>
      <p:ext uri="{BB962C8B-B14F-4D97-AF65-F5344CB8AC3E}">
        <p14:creationId xmlns:p14="http://schemas.microsoft.com/office/powerpoint/2010/main" val="13552630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dirty="0"/>
              <a:t>Click to edit Master title style</a:t>
            </a:r>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dirty="0"/>
              <a:pPr/>
              <a:t>7/24/2025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16023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44473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4392536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8356964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756859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dirty="0"/>
              <a:t>Click to edit Master title style</a:t>
            </a:r>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354620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6B4A9-1611-4792-9094-5F34BCA07E0B}" type="datetimeFigureOut">
              <a:rPr lang="en-US" dirty="0"/>
              <a:t>7/24/2025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3431430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dirty="0"/>
              <a:t>Click to edit Master title style</a:t>
            </a:r>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7/24/2025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9725319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自訂版面配置" preserve="1">
  <p:cSld name="1_自訂版面配置">
    <p:spTree>
      <p:nvGrpSpPr>
        <p:cNvPr id="1" name="Shape 16"/>
        <p:cNvGrpSpPr/>
        <p:nvPr/>
      </p:nvGrpSpPr>
      <p:grpSpPr>
        <a:xfrm>
          <a:off x="0" y="0"/>
          <a:ext cx="0" cy="0"/>
          <a:chOff x="0" y="0"/>
          <a:chExt cx="0" cy="0"/>
        </a:xfrm>
      </p:grpSpPr>
      <p:pic>
        <p:nvPicPr>
          <p:cNvPr id="17" name="Google Shape;17;p35"/>
          <p:cNvPicPr preferRelativeResize="0"/>
          <p:nvPr/>
        </p:nvPicPr>
        <p:blipFill rotWithShape="1">
          <a:blip r:embed="rId2">
            <a:alphaModFix/>
          </a:blip>
          <a:srcRect/>
          <a:stretch/>
        </p:blipFill>
        <p:spPr>
          <a:xfrm>
            <a:off x="1185" y="0"/>
            <a:ext cx="12189630" cy="6858000"/>
          </a:xfrm>
          <a:prstGeom prst="rect">
            <a:avLst/>
          </a:prstGeom>
          <a:noFill/>
          <a:ln>
            <a:noFill/>
          </a:ln>
        </p:spPr>
      </p:pic>
      <p:sp>
        <p:nvSpPr>
          <p:cNvPr id="18" name="Google Shape;18;p35"/>
          <p:cNvSpPr txBox="1"/>
          <p:nvPr/>
        </p:nvSpPr>
        <p:spPr>
          <a:xfrm>
            <a:off x="9345387" y="6426200"/>
            <a:ext cx="2743200"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zh-TW" sz="1800" b="0" i="0" u="none" strike="noStrike" cap="none">
                <a:solidFill>
                  <a:schemeClr val="lt1"/>
                </a:solidFill>
                <a:latin typeface="Calibri"/>
                <a:ea typeface="Calibri"/>
                <a:cs typeface="Calibri"/>
                <a:sym typeface="Calibri"/>
              </a:rPr>
              <a:t>‹#›</a:t>
            </a:fld>
            <a:endParaRPr sz="12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210056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自訂版面配置">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E66F164-6000-FB70-1AAF-22302E3B7D5E}"/>
              </a:ext>
            </a:extLst>
          </p:cNvPr>
          <p:cNvSpPr>
            <a:spLocks noGrp="1"/>
          </p:cNvSpPr>
          <p:nvPr>
            <p:ph type="title"/>
          </p:nvPr>
        </p:nvSpPr>
        <p:spPr/>
        <p:txBody>
          <a:bodyPr/>
          <a:lstStyle/>
          <a:p>
            <a:r>
              <a:rPr lang="zh-TW" altLang="en-US"/>
              <a:t>按一下以編輯母片標題樣式</a:t>
            </a:r>
          </a:p>
        </p:txBody>
      </p:sp>
      <p:sp>
        <p:nvSpPr>
          <p:cNvPr id="3" name="Slide Number Placeholder 4">
            <a:extLst>
              <a:ext uri="{FF2B5EF4-FFF2-40B4-BE49-F238E27FC236}">
                <a16:creationId xmlns:a16="http://schemas.microsoft.com/office/drawing/2014/main" id="{6D20A446-6B93-6E5C-4611-C8314B716E95}"/>
              </a:ext>
            </a:extLst>
          </p:cNvPr>
          <p:cNvSpPr>
            <a:spLocks noGrp="1"/>
          </p:cNvSpPr>
          <p:nvPr>
            <p:ph type="sldNum" sz="quarter" idx="4"/>
          </p:nvPr>
        </p:nvSpPr>
        <p:spPr>
          <a:xfrm>
            <a:off x="11637368" y="6388100"/>
            <a:ext cx="431800" cy="358775"/>
          </a:xfrm>
          <a:prstGeom prst="rect">
            <a:avLst/>
          </a:prstGeom>
          <a:ln>
            <a:noFill/>
          </a:ln>
        </p:spPr>
        <p:txBody>
          <a:bodyPr lIns="0" rIns="0"/>
          <a:lstStyle>
            <a:lvl1pPr algn="ctr">
              <a:defRPr sz="1600" b="1">
                <a:solidFill>
                  <a:schemeClr val="tx1">
                    <a:lumMod val="75000"/>
                    <a:lumOff val="25000"/>
                  </a:schemeClr>
                </a:solidFill>
              </a:defRPr>
            </a:lvl1pPr>
          </a:lstStyle>
          <a:p>
            <a:fld id="{428429D3-D0E3-4A75-96D4-68BB5A2F4E44}" type="slidenum">
              <a:rPr lang="zh-CN" altLang="en-US" smtClean="0"/>
              <a:pPr/>
              <a:t>‹#›</a:t>
            </a:fld>
            <a:endParaRPr lang="zh-CN" altLang="en-US"/>
          </a:p>
        </p:txBody>
      </p:sp>
    </p:spTree>
    <p:extLst>
      <p:ext uri="{BB962C8B-B14F-4D97-AF65-F5344CB8AC3E}">
        <p14:creationId xmlns:p14="http://schemas.microsoft.com/office/powerpoint/2010/main" val="15171689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2A54C80-263E-416B-A8E0-580EDEADCBDC}" type="datetimeFigureOut">
              <a:rPr lang="en-US" dirty="0"/>
              <a:t>7/24/2025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28576671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dirty="0"/>
              <a:t>Click to edit Master title style</a:t>
            </a:r>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01257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77334" y="2160589"/>
            <a:ext cx="4184035" cy="388077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89970" y="2160589"/>
            <a:ext cx="4184034" cy="38807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42A54C80-263E-416B-A8E0-580EDEADCBDC}" type="datetimeFigureOut">
              <a:rPr lang="en-US" dirty="0"/>
              <a:t>7/24/2025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11209713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7/24/2025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995811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7/24/2025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662841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30612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dirty="0"/>
              <a:t>Click to edit Master title style</a:t>
            </a:r>
          </a:p>
        </p:txBody>
      </p:sp>
      <p:sp>
        <p:nvSpPr>
          <p:cNvPr id="3" name="Content Placeholder 2"/>
          <p:cNvSpPr>
            <a:spLocks noGrp="1"/>
          </p:cNvSpPr>
          <p:nvPr>
            <p:ph idx="1"/>
          </p:nvPr>
        </p:nvSpPr>
        <p:spPr>
          <a:xfrm>
            <a:off x="4760461" y="514924"/>
            <a:ext cx="4513541" cy="5526437"/>
          </a:xfrm>
        </p:spPr>
        <p:txBody>
          <a:bodyPr>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7/24/2025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564024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dirty="0"/>
              <a:t>Click to edit Master title style</a:t>
            </a:r>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7/24/2025</a:t>
            </a:fld>
            <a:endParaRPr lang="en-US" dirty="0"/>
          </a:p>
        </p:txBody>
      </p:sp>
    </p:spTree>
    <p:extLst>
      <p:ext uri="{BB962C8B-B14F-4D97-AF65-F5344CB8AC3E}">
        <p14:creationId xmlns:p14="http://schemas.microsoft.com/office/powerpoint/2010/main" val="3652608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7/24/2025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3151893635"/>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 id="2147483810" r:id="rId15"/>
    <p:sldLayoutId id="2147483811" r:id="rId16"/>
    <p:sldLayoutId id="2147483812" r:id="rId17"/>
    <p:sldLayoutId id="2147483813" r:id="rId18"/>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Layout" Target="../slideLayouts/slideLayout18.xml"/><Relationship Id="rId4" Type="http://schemas.openxmlformats.org/officeDocument/2006/relationships/image" Target="../media/image3.sv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17.png"/><Relationship Id="rId4" Type="http://schemas.openxmlformats.org/officeDocument/2006/relationships/image" Target="../media/image3.sv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Layout" Target="../slideLayouts/slideLayout18.xml"/><Relationship Id="rId4" Type="http://schemas.openxmlformats.org/officeDocument/2006/relationships/image" Target="../media/image3.svg"/></Relationships>
</file>

<file path=ppt/slides/_rels/slide1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8.xml"/><Relationship Id="rId5" Type="http://schemas.openxmlformats.org/officeDocument/2006/relationships/image" Target="../media/image5.png"/><Relationship Id="rId4" Type="http://schemas.openxmlformats.org/officeDocument/2006/relationships/image" Target="../media/image3.svg"/></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18.xml"/><Relationship Id="rId4" Type="http://schemas.openxmlformats.org/officeDocument/2006/relationships/image" Target="../media/image3.sv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48893451-524B-4190-83C4-179676974D90}"/>
              </a:ext>
            </a:extLst>
          </p:cNvPr>
          <p:cNvSpPr>
            <a:spLocks noGrp="1"/>
          </p:cNvSpPr>
          <p:nvPr>
            <p:ph type="sldNum" sz="quarter" idx="4294967295"/>
          </p:nvPr>
        </p:nvSpPr>
        <p:spPr>
          <a:xfrm>
            <a:off x="11760200" y="6388100"/>
            <a:ext cx="431800" cy="358775"/>
          </a:xfrm>
          <a:prstGeom prst="rect">
            <a:avLst/>
          </a:prstGeom>
        </p:spPr>
        <p:txBody>
          <a:bodyPr/>
          <a:lstStyle/>
          <a:p>
            <a:fld id="{428429D3-D0E3-4A75-96D4-68BB5A2F4E44}" type="slidenum">
              <a:rPr lang="zh-CN" altLang="en-US" smtClean="0"/>
              <a:pPr/>
              <a:t>1</a:t>
            </a:fld>
            <a:endParaRPr lang="zh-CN" altLang="en-US"/>
          </a:p>
        </p:txBody>
      </p:sp>
      <p:sp>
        <p:nvSpPr>
          <p:cNvPr id="7" name="標題 1">
            <a:extLst>
              <a:ext uri="{FF2B5EF4-FFF2-40B4-BE49-F238E27FC236}">
                <a16:creationId xmlns:a16="http://schemas.microsoft.com/office/drawing/2014/main" id="{340FE7E9-2493-46ED-A001-B555D0AD1562}"/>
              </a:ext>
            </a:extLst>
          </p:cNvPr>
          <p:cNvSpPr txBox="1">
            <a:spLocks/>
          </p:cNvSpPr>
          <p:nvPr/>
        </p:nvSpPr>
        <p:spPr>
          <a:xfrm>
            <a:off x="1300699" y="2685500"/>
            <a:ext cx="9590600" cy="923330"/>
          </a:xfrm>
          <a:prstGeom prst="rect">
            <a:avLst/>
          </a:prstGeom>
          <a:noFill/>
        </p:spPr>
        <p:txBody>
          <a:bodyPr vert="horz" wrap="square" lIns="91440" tIns="45720" rIns="91440" bIns="45720" rtlCol="0"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ctr" fontAlgn="base">
              <a:lnSpc>
                <a:spcPct val="90000"/>
              </a:lnSpc>
              <a:spcBef>
                <a:spcPct val="0"/>
              </a:spcBef>
              <a:spcAft>
                <a:spcPct val="0"/>
              </a:spcAft>
              <a:buNone/>
              <a:defRPr sz="4800" b="1" spc="50">
                <a:ln w="11430"/>
                <a:solidFill>
                  <a:srgbClr val="005C44"/>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defRPr>
            </a:lvl1pPr>
          </a:lstStyle>
          <a:p>
            <a:r>
              <a:rPr lang="en-US" altLang="zh-TW" sz="6000" dirty="0">
                <a:solidFill>
                  <a:schemeClr val="tx1"/>
                </a:solidFill>
              </a:rPr>
              <a:t>CBAM</a:t>
            </a:r>
            <a:r>
              <a:rPr lang="zh-TW" altLang="en-US" sz="6000" dirty="0">
                <a:solidFill>
                  <a:schemeClr val="tx1"/>
                </a:solidFill>
              </a:rPr>
              <a:t>發展及推動情形說明</a:t>
            </a:r>
          </a:p>
        </p:txBody>
      </p:sp>
      <p:sp>
        <p:nvSpPr>
          <p:cNvPr id="8" name="副標題 2">
            <a:extLst>
              <a:ext uri="{FF2B5EF4-FFF2-40B4-BE49-F238E27FC236}">
                <a16:creationId xmlns:a16="http://schemas.microsoft.com/office/drawing/2014/main" id="{52C0C8A3-A607-430B-B75E-11EBDA52054D}"/>
              </a:ext>
            </a:extLst>
          </p:cNvPr>
          <p:cNvSpPr txBox="1">
            <a:spLocks/>
          </p:cNvSpPr>
          <p:nvPr/>
        </p:nvSpPr>
        <p:spPr>
          <a:xfrm>
            <a:off x="3747051" y="4932814"/>
            <a:ext cx="4697896" cy="1455286"/>
          </a:xfrm>
          <a:prstGeom prst="rect">
            <a:avLst/>
          </a:prstGeom>
        </p:spPr>
        <p:txBody>
          <a:bodyPr vert="horz" lIns="91440" tIns="45720" rIns="91440" bIns="45720" rtlCol="0" anchor="ctr">
            <a:normAutofit fontScale="4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軟正黑體" panose="020B0604030504040204" pitchFamily="34" charset="-120"/>
                <a:ea typeface="微軟正黑體" panose="020B0604030504040204" pitchFamily="34" charset="-12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軟正黑體" panose="020B0604030504040204" pitchFamily="34" charset="-120"/>
                <a:ea typeface="微軟正黑體" panose="020B0604030504040204" pitchFamily="34" charset="-12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軟正黑體" panose="020B0604030504040204" pitchFamily="34" charset="-120"/>
                <a:ea typeface="微軟正黑體" panose="020B0604030504040204" pitchFamily="34" charset="-12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軟正黑體" panose="020B0604030504040204" pitchFamily="34" charset="-120"/>
                <a:ea typeface="微軟正黑體" panose="020B0604030504040204" pitchFamily="34"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 altLang="zh-TW" sz="2000" b="1" spc="200" dirty="0">
              <a:solidFill>
                <a:srgbClr val="114454"/>
              </a:solidFill>
              <a:latin typeface="Nixie One"/>
              <a:cs typeface="Nixie One"/>
              <a:sym typeface="Nixie One"/>
            </a:endParaRPr>
          </a:p>
          <a:p>
            <a:pPr marL="0" indent="0" algn="ctr">
              <a:buFont typeface="Arial" panose="020B0604020202020204" pitchFamily="34" charset="0"/>
              <a:buNone/>
            </a:pPr>
            <a:r>
              <a:rPr lang="zh-TW" altLang="en-US" sz="5900" b="1" spc="200" dirty="0">
                <a:solidFill>
                  <a:srgbClr val="114454"/>
                </a:solidFill>
                <a:latin typeface="Nixie One"/>
              </a:rPr>
              <a:t>蔡玲儀 署長</a:t>
            </a:r>
            <a:endParaRPr lang="en-US" altLang="zh-TW" sz="5900" b="1" spc="200" dirty="0">
              <a:solidFill>
                <a:srgbClr val="114454"/>
              </a:solidFill>
              <a:latin typeface="Nixie One"/>
            </a:endParaRPr>
          </a:p>
          <a:p>
            <a:pPr marL="0" indent="0" algn="ctr">
              <a:buNone/>
            </a:pPr>
            <a:r>
              <a:rPr lang="zh-TW" altLang="en-US" sz="5900" b="1" spc="200" dirty="0">
                <a:solidFill>
                  <a:srgbClr val="114454"/>
                </a:solidFill>
                <a:latin typeface="Nixie One"/>
                <a:sym typeface="Nixie One"/>
              </a:rPr>
              <a:t>環境部氣候變遷署</a:t>
            </a:r>
            <a:endParaRPr lang="en-US" altLang="zh-TW" sz="5900" b="1" spc="200" dirty="0">
              <a:solidFill>
                <a:srgbClr val="114454"/>
              </a:solidFill>
              <a:latin typeface="Nixie One"/>
            </a:endParaRPr>
          </a:p>
          <a:p>
            <a:pPr marL="0" indent="0" algn="ctr">
              <a:buFont typeface="Arial" panose="020B0604020202020204" pitchFamily="34" charset="0"/>
              <a:buNone/>
            </a:pPr>
            <a:r>
              <a:rPr lang="en" altLang="zh-TW" sz="5900" b="1" spc="200" dirty="0">
                <a:solidFill>
                  <a:srgbClr val="114454"/>
                </a:solidFill>
                <a:latin typeface="Nixie One"/>
                <a:cs typeface="Nixie One"/>
                <a:sym typeface="Nixie One"/>
              </a:rPr>
              <a:t>202</a:t>
            </a:r>
            <a:r>
              <a:rPr lang="en-US" altLang="zh-TW" sz="5900" b="1" spc="200" dirty="0">
                <a:solidFill>
                  <a:srgbClr val="114454"/>
                </a:solidFill>
                <a:latin typeface="Nixie One"/>
                <a:cs typeface="Nixie One"/>
                <a:sym typeface="Nixie One"/>
              </a:rPr>
              <a:t>5</a:t>
            </a:r>
            <a:r>
              <a:rPr lang="en" altLang="zh-TW" sz="5900" b="1" spc="200" dirty="0">
                <a:solidFill>
                  <a:srgbClr val="114454"/>
                </a:solidFill>
                <a:latin typeface="Nixie One"/>
                <a:cs typeface="Nixie One"/>
                <a:sym typeface="Nixie One"/>
              </a:rPr>
              <a:t>.</a:t>
            </a:r>
            <a:r>
              <a:rPr lang="en-US" altLang="zh-TW" sz="5900" b="1" spc="200" dirty="0">
                <a:solidFill>
                  <a:srgbClr val="114454"/>
                </a:solidFill>
                <a:latin typeface="Nixie One"/>
                <a:cs typeface="Nixie One"/>
                <a:sym typeface="Nixie One"/>
              </a:rPr>
              <a:t>07.24</a:t>
            </a:r>
            <a:endParaRPr lang="zh-TW" altLang="en-US" sz="5900" b="1" spc="200" dirty="0">
              <a:solidFill>
                <a:srgbClr val="114454"/>
              </a:solidFill>
              <a:latin typeface="Nixie One"/>
            </a:endParaRPr>
          </a:p>
        </p:txBody>
      </p:sp>
      <p:pic>
        <p:nvPicPr>
          <p:cNvPr id="5" name="圖形 1">
            <a:extLst>
              <a:ext uri="{FF2B5EF4-FFF2-40B4-BE49-F238E27FC236}">
                <a16:creationId xmlns:a16="http://schemas.microsoft.com/office/drawing/2014/main" id="{FC39DD88-7BB9-4E70-A13D-E4F578BE065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61913" y="424426"/>
            <a:ext cx="3026005" cy="738050"/>
          </a:xfrm>
          <a:prstGeom prst="rect">
            <a:avLst/>
          </a:prstGeom>
        </p:spPr>
      </p:pic>
    </p:spTree>
    <p:extLst>
      <p:ext uri="{BB962C8B-B14F-4D97-AF65-F5344CB8AC3E}">
        <p14:creationId xmlns:p14="http://schemas.microsoft.com/office/powerpoint/2010/main" val="17246121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圓角 7">
            <a:extLst>
              <a:ext uri="{FF2B5EF4-FFF2-40B4-BE49-F238E27FC236}">
                <a16:creationId xmlns:a16="http://schemas.microsoft.com/office/drawing/2014/main" id="{7BD81EAA-CA8D-45AF-98B9-78D3F5EF6C2A}"/>
              </a:ext>
            </a:extLst>
          </p:cNvPr>
          <p:cNvSpPr/>
          <p:nvPr/>
        </p:nvSpPr>
        <p:spPr>
          <a:xfrm>
            <a:off x="122832" y="4249783"/>
            <a:ext cx="11946336" cy="2514509"/>
          </a:xfrm>
          <a:prstGeom prst="roundRect">
            <a:avLst>
              <a:gd name="adj" fmla="val 7912"/>
            </a:avLst>
          </a:prstGeom>
          <a:solidFill>
            <a:srgbClr val="F5F5F5"/>
          </a:solidFill>
          <a:ln w="12700" cap="flat" cmpd="sng" algn="ctr">
            <a:noFill/>
            <a:prstDash val="solid"/>
            <a:miter lim="800000"/>
          </a:ln>
          <a:effectLst/>
        </p:spPr>
        <p:txBody>
          <a:bodyPr rtlCol="0" anchor="ctr"/>
          <a:lstStyle/>
          <a:p>
            <a:pPr algn="ctr" defTabSz="914377"/>
            <a:endParaRPr lang="zh-TW" altLang="en-US" sz="1800" kern="0">
              <a:solidFill>
                <a:prstClr val="white"/>
              </a:solidFill>
              <a:latin typeface="Times New Roman" panose="02020603050405020304" pitchFamily="18" charset="0"/>
              <a:ea typeface="微軟正黑體"/>
              <a:cs typeface="Times New Roman" panose="02020603050405020304" pitchFamily="18" charset="0"/>
            </a:endParaRPr>
          </a:p>
        </p:txBody>
      </p:sp>
      <p:sp>
        <p:nvSpPr>
          <p:cNvPr id="90" name="Google Shape;1068;p24">
            <a:extLst>
              <a:ext uri="{FF2B5EF4-FFF2-40B4-BE49-F238E27FC236}">
                <a16:creationId xmlns:a16="http://schemas.microsoft.com/office/drawing/2014/main" id="{24FA437D-972D-4EF8-80B4-8745317D96E1}"/>
              </a:ext>
            </a:extLst>
          </p:cNvPr>
          <p:cNvSpPr txBox="1"/>
          <p:nvPr/>
        </p:nvSpPr>
        <p:spPr>
          <a:xfrm>
            <a:off x="185824" y="4356819"/>
            <a:ext cx="3860281" cy="400069"/>
          </a:xfrm>
          <a:prstGeom prst="rect">
            <a:avLst/>
          </a:prstGeom>
          <a:noFill/>
          <a:ln>
            <a:noFill/>
            <a:headEnd type="none" w="sm" len="sm"/>
            <a:tailEnd type="none" w="sm" len="sm"/>
          </a:ln>
        </p:spPr>
        <p:style>
          <a:lnRef idx="2">
            <a:schemeClr val="accent3"/>
          </a:lnRef>
          <a:fillRef idx="1">
            <a:schemeClr val="lt1"/>
          </a:fillRef>
          <a:effectRef idx="0">
            <a:schemeClr val="accent3"/>
          </a:effectRef>
          <a:fontRef idx="minor">
            <a:schemeClr val="dk1"/>
          </a:fontRef>
        </p:style>
        <p:txBody>
          <a:bodyPr spcFirstLastPara="1" wrap="square" lIns="91425" tIns="45700" rIns="91425" bIns="45700" anchor="t" anchorCtr="0">
            <a:spAutoFit/>
          </a:bodyPr>
          <a:lstStyle/>
          <a:p>
            <a:pPr marR="0" lvl="0" indent="0" algn="ctr" defTabSz="914400" rtl="0" eaLnBrk="1" fontAlgn="auto" latinLnBrk="0" hangingPunct="1">
              <a:lnSpc>
                <a:spcPct val="100000"/>
              </a:lnSpc>
              <a:spcBef>
                <a:spcPts val="0"/>
              </a:spcBef>
              <a:spcAft>
                <a:spcPts val="0"/>
              </a:spcAft>
              <a:buClr>
                <a:srgbClr val="C00000"/>
              </a:buClr>
              <a:buSzPts val="2800"/>
              <a:buFont typeface="Microsoft JhengHei"/>
              <a:buNone/>
              <a:tabLst/>
              <a:defRPr/>
            </a:pPr>
            <a:r>
              <a:rPr kumimoji="0" lang="zh-TW" altLang="en-US" sz="2000" b="1" i="0" u="none" strike="noStrike" kern="0" cap="none" spc="0" normalizeH="0" baseline="0" noProof="0" dirty="0">
                <a:ln>
                  <a:noFill/>
                </a:ln>
                <a:solidFill>
                  <a:srgbClr val="C00000"/>
                </a:solidFill>
                <a:effectLst/>
                <a:uLnTx/>
                <a:uFillTx/>
                <a:latin typeface="Microsoft JhengHei"/>
                <a:ea typeface="Microsoft JhengHei"/>
                <a:cs typeface="Microsoft JhengHei"/>
                <a:sym typeface="Microsoft JhengHei"/>
              </a:rPr>
              <a:t>碳費 </a:t>
            </a:r>
            <a:r>
              <a:rPr kumimoji="0" lang="en-US" altLang="zh-TW" sz="2000" b="1" i="0" u="none" strike="noStrike" kern="0" cap="none" spc="0" normalizeH="0" baseline="0" noProof="0" dirty="0">
                <a:ln>
                  <a:noFill/>
                </a:ln>
                <a:solidFill>
                  <a:srgbClr val="C00000"/>
                </a:solidFill>
                <a:effectLst/>
                <a:uLnTx/>
                <a:uFillTx/>
                <a:latin typeface="Microsoft JhengHei"/>
                <a:ea typeface="Microsoft JhengHei"/>
                <a:cs typeface="Microsoft JhengHei"/>
                <a:sym typeface="Microsoft JhengHei"/>
              </a:rPr>
              <a:t>= </a:t>
            </a:r>
            <a:r>
              <a:rPr kumimoji="0" lang="zh-TW" altLang="en-US" sz="2000" b="1" i="0" u="none" strike="noStrike" kern="0" cap="none" spc="0" normalizeH="0" baseline="0" noProof="0" dirty="0">
                <a:ln>
                  <a:noFill/>
                </a:ln>
                <a:solidFill>
                  <a:srgbClr val="C00000"/>
                </a:solidFill>
                <a:effectLst/>
                <a:uLnTx/>
                <a:uFillTx/>
                <a:latin typeface="Microsoft JhengHei"/>
                <a:ea typeface="Microsoft JhengHei"/>
                <a:cs typeface="Microsoft JhengHei"/>
                <a:sym typeface="Microsoft JhengHei"/>
              </a:rPr>
              <a:t>收費排放量 </a:t>
            </a:r>
            <a:r>
              <a:rPr kumimoji="0" lang="en-US" altLang="zh-TW" sz="2000" b="1" i="0" u="none" strike="noStrike" kern="0" cap="none" spc="0" normalizeH="0" baseline="0" noProof="0" dirty="0">
                <a:ln>
                  <a:noFill/>
                </a:ln>
                <a:solidFill>
                  <a:srgbClr val="C00000"/>
                </a:solidFill>
                <a:effectLst/>
                <a:uLnTx/>
                <a:uFillTx/>
                <a:latin typeface="Microsoft JhengHei"/>
                <a:ea typeface="Microsoft JhengHei"/>
                <a:cs typeface="Microsoft JhengHei"/>
                <a:sym typeface="Microsoft JhengHei"/>
              </a:rPr>
              <a:t>× </a:t>
            </a:r>
            <a:r>
              <a:rPr kumimoji="0" lang="zh-TW" altLang="en-US" sz="2000" b="1" i="0" u="none" strike="noStrike" kern="0" cap="none" spc="0" normalizeH="0" baseline="0" noProof="0" dirty="0">
                <a:ln>
                  <a:noFill/>
                </a:ln>
                <a:solidFill>
                  <a:srgbClr val="C00000"/>
                </a:solidFill>
                <a:effectLst/>
                <a:uLnTx/>
                <a:uFillTx/>
                <a:latin typeface="Microsoft JhengHei"/>
                <a:ea typeface="Microsoft JhengHei"/>
                <a:cs typeface="Microsoft JhengHei"/>
                <a:sym typeface="Microsoft JhengHei"/>
              </a:rPr>
              <a:t>徵收費率</a:t>
            </a:r>
            <a:endParaRPr kumimoji="0" sz="2000" b="1" i="0" u="none" strike="noStrike" kern="0" cap="none" spc="0" normalizeH="0" baseline="0" noProof="0" dirty="0">
              <a:ln>
                <a:noFill/>
              </a:ln>
              <a:solidFill>
                <a:srgbClr val="C00000"/>
              </a:solidFill>
              <a:effectLst/>
              <a:uLnTx/>
              <a:uFillTx/>
              <a:latin typeface="Microsoft JhengHei"/>
              <a:ea typeface="Microsoft JhengHei"/>
              <a:cs typeface="Microsoft JhengHei"/>
              <a:sym typeface="Microsoft JhengHei"/>
            </a:endParaRPr>
          </a:p>
        </p:txBody>
      </p:sp>
      <p:sp>
        <p:nvSpPr>
          <p:cNvPr id="14" name="標題 1">
            <a:extLst>
              <a:ext uri="{FF2B5EF4-FFF2-40B4-BE49-F238E27FC236}">
                <a16:creationId xmlns:a16="http://schemas.microsoft.com/office/drawing/2014/main" id="{EE95D01A-2127-44BE-B0A5-7CA338454630}"/>
              </a:ext>
            </a:extLst>
          </p:cNvPr>
          <p:cNvSpPr>
            <a:spLocks noGrp="1"/>
          </p:cNvSpPr>
          <p:nvPr>
            <p:ph type="title"/>
          </p:nvPr>
        </p:nvSpPr>
        <p:spPr>
          <a:xfrm>
            <a:off x="480767" y="429847"/>
            <a:ext cx="10861904" cy="830997"/>
          </a:xfrm>
          <a:noFill/>
        </p:spPr>
        <p:txBody>
          <a:bodyPr vert="horz" wrap="square" lIns="91440" tIns="45720" rIns="91440" bIns="45720" rtlCol="0"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Aft>
                <a:spcPct val="0"/>
              </a:spcAft>
            </a:pPr>
            <a:r>
              <a:rPr lang="zh-TW" altLang="en-US" sz="4800" b="1" spc="50" dirty="0">
                <a:ln w="11430"/>
                <a:solidFill>
                  <a:schemeClr val="tx1"/>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cs typeface="+mn-cs"/>
              </a:rPr>
              <a:t>我國碳費制度</a:t>
            </a:r>
            <a:r>
              <a:rPr lang="en-US" altLang="zh-TW" sz="4800" b="1" spc="50" dirty="0">
                <a:ln w="11430"/>
                <a:solidFill>
                  <a:schemeClr val="tx1"/>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cs typeface="+mn-cs"/>
              </a:rPr>
              <a:t>114</a:t>
            </a:r>
            <a:r>
              <a:rPr lang="zh-TW" altLang="en-US" sz="4800" b="1" spc="50" dirty="0">
                <a:ln w="11430"/>
                <a:solidFill>
                  <a:schemeClr val="tx1"/>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cs typeface="+mn-cs"/>
              </a:rPr>
              <a:t>年正式上路</a:t>
            </a:r>
          </a:p>
        </p:txBody>
      </p:sp>
      <p:sp>
        <p:nvSpPr>
          <p:cNvPr id="38" name="投影片編號版面配置區 3">
            <a:extLst>
              <a:ext uri="{FF2B5EF4-FFF2-40B4-BE49-F238E27FC236}">
                <a16:creationId xmlns:a16="http://schemas.microsoft.com/office/drawing/2014/main" id="{85EB0D3A-6984-45AC-9E00-152F5175FBE3}"/>
              </a:ext>
            </a:extLst>
          </p:cNvPr>
          <p:cNvSpPr>
            <a:spLocks noGrp="1"/>
          </p:cNvSpPr>
          <p:nvPr>
            <p:ph type="sldNum" sz="quarter" idx="4"/>
          </p:nvPr>
        </p:nvSpPr>
        <p:spPr/>
        <p:txBody>
          <a:bodyPr/>
          <a:lstStyle/>
          <a:p>
            <a:fld id="{CD85BB92-323F-45CA-88E2-0F40363CC4E0}" type="slidenum">
              <a:rPr lang="zh-TW" altLang="en-US" sz="1600" smtClean="0">
                <a:solidFill>
                  <a:schemeClr val="tx1"/>
                </a:solidFill>
              </a:rPr>
              <a:t>10</a:t>
            </a:fld>
            <a:endParaRPr lang="zh-TW" altLang="en-US" sz="1100" dirty="0">
              <a:solidFill>
                <a:schemeClr val="tx1"/>
              </a:solidFill>
            </a:endParaRPr>
          </a:p>
        </p:txBody>
      </p:sp>
      <p:pic>
        <p:nvPicPr>
          <p:cNvPr id="33" name="圖片 32">
            <a:extLst>
              <a:ext uri="{FF2B5EF4-FFF2-40B4-BE49-F238E27FC236}">
                <a16:creationId xmlns:a16="http://schemas.microsoft.com/office/drawing/2014/main" id="{4890CB90-736C-46AA-AA46-0B231105AA9E}"/>
              </a:ext>
            </a:extLst>
          </p:cNvPr>
          <p:cNvPicPr>
            <a:picLocks noChangeAspect="1"/>
          </p:cNvPicPr>
          <p:nvPr/>
        </p:nvPicPr>
        <p:blipFill>
          <a:blip r:embed="rId2"/>
          <a:stretch>
            <a:fillRect/>
          </a:stretch>
        </p:blipFill>
        <p:spPr>
          <a:xfrm>
            <a:off x="10561912" y="85397"/>
            <a:ext cx="1561516" cy="383530"/>
          </a:xfrm>
          <a:prstGeom prst="rect">
            <a:avLst/>
          </a:prstGeom>
        </p:spPr>
      </p:pic>
      <p:sp>
        <p:nvSpPr>
          <p:cNvPr id="3" name="文字方塊 2">
            <a:extLst>
              <a:ext uri="{FF2B5EF4-FFF2-40B4-BE49-F238E27FC236}">
                <a16:creationId xmlns:a16="http://schemas.microsoft.com/office/drawing/2014/main" id="{F777B4A2-BFAB-4435-8EA4-18D9DF3B758A}"/>
              </a:ext>
            </a:extLst>
          </p:cNvPr>
          <p:cNvSpPr txBox="1"/>
          <p:nvPr/>
        </p:nvSpPr>
        <p:spPr>
          <a:xfrm>
            <a:off x="185824" y="5401161"/>
            <a:ext cx="2627043" cy="830997"/>
          </a:xfrm>
          <a:prstGeom prst="rect">
            <a:avLst/>
          </a:prstGeom>
          <a:noFill/>
        </p:spPr>
        <p:txBody>
          <a:bodyPr wrap="square" rtlCol="0">
            <a:spAutoFit/>
          </a:bodyPr>
          <a:lstStyle/>
          <a:p>
            <a:r>
              <a:rPr lang="zh-TW" altLang="en-US" sz="1600" b="1" dirty="0">
                <a:solidFill>
                  <a:srgbClr val="5B9434"/>
                </a:solidFill>
                <a:latin typeface="Microsoft YaHei UI" panose="020B0503020204020204" pitchFamily="34" charset="-122"/>
                <a:ea typeface="Microsoft YaHei UI" panose="020B0503020204020204" pitchFamily="34" charset="-122"/>
              </a:rPr>
              <a:t>高碳洩漏風險事業</a:t>
            </a:r>
            <a:r>
              <a:rPr lang="zh-TW" altLang="en-US" sz="1600" b="1" dirty="0">
                <a:latin typeface="Microsoft YaHei UI" panose="020B0503020204020204" pitchFamily="34" charset="-122"/>
                <a:ea typeface="Microsoft YaHei UI" panose="020B0503020204020204" pitchFamily="34" charset="-122"/>
              </a:rPr>
              <a:t>，</a:t>
            </a:r>
            <a:r>
              <a:rPr lang="zh-TW" altLang="en-US" sz="1600" dirty="0">
                <a:latin typeface="Microsoft YaHei UI" panose="020B0503020204020204" pitchFamily="34" charset="-122"/>
                <a:ea typeface="Microsoft YaHei UI" panose="020B0503020204020204" pitchFamily="34" charset="-122"/>
              </a:rPr>
              <a:t>取得經</a:t>
            </a:r>
            <a:r>
              <a:rPr lang="zh-TW" altLang="en-US" sz="1600" b="1" dirty="0">
                <a:solidFill>
                  <a:srgbClr val="5B9434"/>
                </a:solidFill>
                <a:latin typeface="Microsoft YaHei UI" panose="020B0503020204020204" pitchFamily="34" charset="-122"/>
                <a:ea typeface="Microsoft YaHei UI" panose="020B0503020204020204" pitchFamily="34" charset="-122"/>
              </a:rPr>
              <a:t>核定之自主減量計畫</a:t>
            </a:r>
            <a:r>
              <a:rPr lang="zh-TW" altLang="en-US" sz="1600" b="1" dirty="0">
                <a:latin typeface="Microsoft YaHei UI" panose="020B0503020204020204" pitchFamily="34" charset="-122"/>
                <a:ea typeface="Microsoft YaHei UI" panose="020B0503020204020204" pitchFamily="34" charset="-122"/>
              </a:rPr>
              <a:t>，</a:t>
            </a:r>
            <a:r>
              <a:rPr lang="zh-TW" altLang="en-US" sz="1600" dirty="0">
                <a:latin typeface="Microsoft YaHei UI" panose="020B0503020204020204" pitchFamily="34" charset="-122"/>
                <a:ea typeface="Microsoft YaHei UI" panose="020B0503020204020204" pitchFamily="34" charset="-122"/>
              </a:rPr>
              <a:t>方可適用</a:t>
            </a:r>
            <a:r>
              <a:rPr lang="zh-TW" altLang="en-US" sz="1600" b="1" dirty="0">
                <a:solidFill>
                  <a:srgbClr val="5B9434"/>
                </a:solidFill>
                <a:latin typeface="Microsoft YaHei UI" panose="020B0503020204020204" pitchFamily="34" charset="-122"/>
                <a:ea typeface="Microsoft YaHei UI" panose="020B0503020204020204" pitchFamily="34" charset="-122"/>
              </a:rPr>
              <a:t>過渡調整機制</a:t>
            </a:r>
          </a:p>
        </p:txBody>
      </p:sp>
      <p:sp>
        <p:nvSpPr>
          <p:cNvPr id="43" name="箭號: 五邊形 42">
            <a:extLst>
              <a:ext uri="{FF2B5EF4-FFF2-40B4-BE49-F238E27FC236}">
                <a16:creationId xmlns:a16="http://schemas.microsoft.com/office/drawing/2014/main" id="{6DE322F1-948C-4D91-B30B-B5653A1CBC63}"/>
              </a:ext>
            </a:extLst>
          </p:cNvPr>
          <p:cNvSpPr/>
          <p:nvPr/>
        </p:nvSpPr>
        <p:spPr>
          <a:xfrm>
            <a:off x="0" y="12386"/>
            <a:ext cx="612742" cy="431182"/>
          </a:xfrm>
          <a:prstGeom prst="homePlate">
            <a:avLst/>
          </a:prstGeom>
          <a:gradFill flip="none" rotWithShape="1">
            <a:gsLst>
              <a:gs pos="100000">
                <a:schemeClr val="bg1"/>
              </a:gs>
              <a:gs pos="0">
                <a:schemeClr val="accent5">
                  <a:lumMod val="20000"/>
                  <a:lumOff val="80000"/>
                </a:schemeClr>
              </a:gs>
              <a:gs pos="100000">
                <a:schemeClr val="accent5">
                  <a:lumMod val="20000"/>
                  <a:lumOff val="80000"/>
                  <a:shade val="67500"/>
                  <a:satMod val="115000"/>
                </a:schemeClr>
              </a:gs>
              <a:gs pos="100000">
                <a:schemeClr val="accent5">
                  <a:lumMod val="20000"/>
                  <a:lumOff val="80000"/>
                  <a:shade val="100000"/>
                  <a:satMod val="115000"/>
                </a:schemeClr>
              </a:gs>
            </a:gsLst>
            <a:path path="circle">
              <a:fillToRect t="100000" r="100000"/>
            </a:path>
            <a:tileRect l="-100000" b="-100000"/>
          </a:gradFill>
          <a:ln w="12700" cap="flat" cmpd="sng" algn="ctr">
            <a:noFill/>
            <a:prstDash val="solid"/>
            <a:miter lim="800000"/>
          </a:ln>
          <a:effectLst/>
        </p:spPr>
        <p:txBody>
          <a:bodyPr rtlCol="0" anchor="ctr"/>
          <a:lstStyle/>
          <a:p>
            <a:pPr algn="ctr" defTabSz="914377"/>
            <a:r>
              <a:rPr lang="zh-TW" altLang="en-US" sz="2000" b="1" kern="0" dirty="0">
                <a:latin typeface="Times New Roman" panose="02020603050405020304" pitchFamily="18" charset="0"/>
                <a:ea typeface="微軟正黑體"/>
                <a:cs typeface="Times New Roman" panose="02020603050405020304" pitchFamily="18" charset="0"/>
              </a:rPr>
              <a:t>肆</a:t>
            </a:r>
          </a:p>
        </p:txBody>
      </p:sp>
      <p:pic>
        <p:nvPicPr>
          <p:cNvPr id="5" name="圖片 4">
            <a:extLst>
              <a:ext uri="{FF2B5EF4-FFF2-40B4-BE49-F238E27FC236}">
                <a16:creationId xmlns:a16="http://schemas.microsoft.com/office/drawing/2014/main" id="{183B29A8-D5BF-4F8F-8555-485BC072748C}"/>
              </a:ext>
            </a:extLst>
          </p:cNvPr>
          <p:cNvPicPr>
            <a:picLocks noChangeAspect="1"/>
          </p:cNvPicPr>
          <p:nvPr/>
        </p:nvPicPr>
        <p:blipFill>
          <a:blip r:embed="rId3"/>
          <a:stretch>
            <a:fillRect/>
          </a:stretch>
        </p:blipFill>
        <p:spPr>
          <a:xfrm>
            <a:off x="3011832" y="4412651"/>
            <a:ext cx="8864352" cy="2391818"/>
          </a:xfrm>
          <a:prstGeom prst="rect">
            <a:avLst/>
          </a:prstGeom>
        </p:spPr>
      </p:pic>
      <p:pic>
        <p:nvPicPr>
          <p:cNvPr id="7" name="圖片 6">
            <a:extLst>
              <a:ext uri="{FF2B5EF4-FFF2-40B4-BE49-F238E27FC236}">
                <a16:creationId xmlns:a16="http://schemas.microsoft.com/office/drawing/2014/main" id="{58CDC637-A57B-4E33-88D9-137D64BCB11B}"/>
              </a:ext>
            </a:extLst>
          </p:cNvPr>
          <p:cNvPicPr>
            <a:picLocks noChangeAspect="1"/>
          </p:cNvPicPr>
          <p:nvPr/>
        </p:nvPicPr>
        <p:blipFill>
          <a:blip r:embed="rId4"/>
          <a:stretch>
            <a:fillRect/>
          </a:stretch>
        </p:blipFill>
        <p:spPr>
          <a:xfrm>
            <a:off x="849329" y="1223485"/>
            <a:ext cx="10162947" cy="2953532"/>
          </a:xfrm>
          <a:prstGeom prst="rect">
            <a:avLst/>
          </a:prstGeom>
        </p:spPr>
      </p:pic>
    </p:spTree>
    <p:extLst>
      <p:ext uri="{BB962C8B-B14F-4D97-AF65-F5344CB8AC3E}">
        <p14:creationId xmlns:p14="http://schemas.microsoft.com/office/powerpoint/2010/main" val="240630833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投影片編號版面配置區 7">
            <a:extLst>
              <a:ext uri="{FF2B5EF4-FFF2-40B4-BE49-F238E27FC236}">
                <a16:creationId xmlns:a16="http://schemas.microsoft.com/office/drawing/2014/main" id="{A5B9703D-C9C6-4EBC-86B6-98E46C03A789}"/>
              </a:ext>
            </a:extLst>
          </p:cNvPr>
          <p:cNvSpPr txBox="1">
            <a:spLocks/>
          </p:cNvSpPr>
          <p:nvPr/>
        </p:nvSpPr>
        <p:spPr>
          <a:xfrm>
            <a:off x="10609072" y="6352956"/>
            <a:ext cx="1422400" cy="243417"/>
          </a:xfrm>
          <a:prstGeom prst="rect">
            <a:avLst/>
          </a:prstGeom>
        </p:spPr>
        <p:txBody>
          <a:bodyPr vert="horz" lIns="60960" tIns="30480" rIns="60960" bIns="30480" rtlCol="0" anchor="ctr"/>
          <a:lstStyle>
            <a:defPPr>
              <a:defRPr lang="en-US"/>
            </a:defPPr>
            <a:lvl1pPr marL="0" algn="r" defTabSz="914400" rtl="0" eaLnBrk="1" latinLnBrk="0" hangingPunct="1">
              <a:defRPr sz="2400" b="1" kern="1200">
                <a:solidFill>
                  <a:srgbClr val="7BCE11"/>
                </a:solidFill>
                <a:latin typeface="微軟正黑體" panose="020B0604030504040204" pitchFamily="34" charset="-120"/>
                <a:ea typeface="微軟正黑體" panose="020B0604030504040204" pitchFamily="34" charset="-120"/>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09660">
              <a:defRPr/>
            </a:pPr>
            <a:fld id="{B6F15528-21DE-4FAA-801E-634DDDAF4B2B}" type="slidenum">
              <a:rPr lang="en-US" sz="1600" b="0">
                <a:solidFill>
                  <a:schemeClr val="tx1"/>
                </a:solidFill>
              </a:rPr>
              <a:pPr defTabSz="609660">
                <a:defRPr/>
              </a:pPr>
              <a:t>11</a:t>
            </a:fld>
            <a:endParaRPr lang="en-US" sz="1600" b="0" dirty="0">
              <a:solidFill>
                <a:schemeClr val="tx1"/>
              </a:solidFill>
            </a:endParaRPr>
          </a:p>
        </p:txBody>
      </p:sp>
      <p:sp>
        <p:nvSpPr>
          <p:cNvPr id="14" name="矩形: 圓角 16">
            <a:extLst>
              <a:ext uri="{FF2B5EF4-FFF2-40B4-BE49-F238E27FC236}">
                <a16:creationId xmlns:a16="http://schemas.microsoft.com/office/drawing/2014/main" id="{18040EED-3AC6-4E62-8938-FF0FEDA6CACF}"/>
              </a:ext>
            </a:extLst>
          </p:cNvPr>
          <p:cNvSpPr/>
          <p:nvPr/>
        </p:nvSpPr>
        <p:spPr>
          <a:xfrm>
            <a:off x="2049731" y="4520949"/>
            <a:ext cx="7632000" cy="424260"/>
          </a:xfrm>
          <a:prstGeom prst="roundRect">
            <a:avLst>
              <a:gd name="adj" fmla="val 50000"/>
            </a:avLst>
          </a:prstGeom>
          <a:solidFill>
            <a:srgbClr val="FFCC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zh-TW" altLang="en-US">
              <a:solidFill>
                <a:schemeClr val="tx1">
                  <a:lumMod val="95000"/>
                </a:schemeClr>
              </a:solidFill>
              <a:latin typeface="Calibri" panose="020F0502020204030204"/>
              <a:ea typeface="新細明體" panose="02020500000000000000" pitchFamily="18" charset="-120"/>
            </a:endParaRPr>
          </a:p>
        </p:txBody>
      </p:sp>
      <p:grpSp>
        <p:nvGrpSpPr>
          <p:cNvPr id="32" name="群組 31">
            <a:extLst>
              <a:ext uri="{FF2B5EF4-FFF2-40B4-BE49-F238E27FC236}">
                <a16:creationId xmlns:a16="http://schemas.microsoft.com/office/drawing/2014/main" id="{1959CEE8-87B7-4E36-B475-5FE5BBE1C176}"/>
              </a:ext>
            </a:extLst>
          </p:cNvPr>
          <p:cNvGrpSpPr/>
          <p:nvPr/>
        </p:nvGrpSpPr>
        <p:grpSpPr>
          <a:xfrm>
            <a:off x="1973470" y="4520648"/>
            <a:ext cx="7987060" cy="2215653"/>
            <a:chOff x="759099" y="4499086"/>
            <a:chExt cx="7987060" cy="2215653"/>
          </a:xfrm>
        </p:grpSpPr>
        <p:sp>
          <p:nvSpPr>
            <p:cNvPr id="33" name="矩形 32">
              <a:extLst>
                <a:ext uri="{FF2B5EF4-FFF2-40B4-BE49-F238E27FC236}">
                  <a16:creationId xmlns:a16="http://schemas.microsoft.com/office/drawing/2014/main" id="{13D4462C-967D-49ED-9718-560EE93F2CC3}"/>
                </a:ext>
              </a:extLst>
            </p:cNvPr>
            <p:cNvSpPr/>
            <p:nvPr/>
          </p:nvSpPr>
          <p:spPr>
            <a:xfrm>
              <a:off x="4481459" y="5106283"/>
              <a:ext cx="3885536" cy="1084303"/>
            </a:xfrm>
            <a:prstGeom prst="rect">
              <a:avLst/>
            </a:prstGeom>
            <a:solidFill>
              <a:schemeClr val="accent2">
                <a:lumMod val="60000"/>
                <a:lumOff val="40000"/>
              </a:schemeClr>
            </a:solidFill>
            <a:ln w="12700" cap="flat" cmpd="sng" algn="ctr">
              <a:noFill/>
              <a:prstDash val="solid"/>
              <a:miter lim="800000"/>
            </a:ln>
            <a:effectLst/>
          </p:spPr>
          <p:txBody>
            <a:bodyPr rtlCol="0" anchor="ctr"/>
            <a:lstStyle/>
            <a:p>
              <a:pPr algn="ctr" defTabSz="914446">
                <a:defRPr/>
              </a:pPr>
              <a:endParaRPr lang="zh-TW" altLang="en-US" kern="0">
                <a:solidFill>
                  <a:schemeClr val="tx1">
                    <a:lumMod val="95000"/>
                  </a:schemeClr>
                </a:solidFill>
                <a:latin typeface="Calibri" panose="020F0502020204030204"/>
                <a:ea typeface="新細明體" panose="02020500000000000000" pitchFamily="18" charset="-120"/>
              </a:endParaRPr>
            </a:p>
          </p:txBody>
        </p:sp>
        <p:pic>
          <p:nvPicPr>
            <p:cNvPr id="34" name="圖片 33">
              <a:extLst>
                <a:ext uri="{FF2B5EF4-FFF2-40B4-BE49-F238E27FC236}">
                  <a16:creationId xmlns:a16="http://schemas.microsoft.com/office/drawing/2014/main" id="{AB8D1E64-8695-41C6-9EC9-71F5E8E3A2B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56322" y="5783669"/>
              <a:ext cx="484737" cy="484737"/>
            </a:xfrm>
            <a:prstGeom prst="rect">
              <a:avLst/>
            </a:prstGeom>
          </p:spPr>
        </p:pic>
        <p:pic>
          <p:nvPicPr>
            <p:cNvPr id="36" name="圖片 35">
              <a:extLst>
                <a:ext uri="{FF2B5EF4-FFF2-40B4-BE49-F238E27FC236}">
                  <a16:creationId xmlns:a16="http://schemas.microsoft.com/office/drawing/2014/main" id="{63A54AAE-8FE0-4368-A924-810C14B51391}"/>
                </a:ext>
              </a:extLst>
            </p:cNvPr>
            <p:cNvPicPr>
              <a:picLocks noChangeAspect="1"/>
            </p:cNvPicPr>
            <p:nvPr/>
          </p:nvPicPr>
          <p:blipFill>
            <a:blip r:embed="rId3" cstate="print">
              <a:duotone>
                <a:prstClr val="black"/>
                <a:schemeClr val="accent5">
                  <a:tint val="45000"/>
                  <a:satMod val="400000"/>
                </a:schemeClr>
              </a:duotone>
              <a:extLst>
                <a:ext uri="{28A0092B-C50C-407E-A947-70E740481C1C}">
                  <a14:useLocalDpi xmlns:a14="http://schemas.microsoft.com/office/drawing/2010/main" val="0"/>
                </a:ext>
              </a:extLst>
            </a:blip>
            <a:stretch>
              <a:fillRect/>
            </a:stretch>
          </p:blipFill>
          <p:spPr>
            <a:xfrm>
              <a:off x="4274397" y="5828359"/>
              <a:ext cx="423402" cy="423402"/>
            </a:xfrm>
            <a:prstGeom prst="rect">
              <a:avLst/>
            </a:prstGeom>
          </p:spPr>
        </p:pic>
        <p:sp>
          <p:nvSpPr>
            <p:cNvPr id="37" name="文字方塊 36">
              <a:extLst>
                <a:ext uri="{FF2B5EF4-FFF2-40B4-BE49-F238E27FC236}">
                  <a16:creationId xmlns:a16="http://schemas.microsoft.com/office/drawing/2014/main" id="{D00D74D6-2CEB-4062-95D8-77716529977C}"/>
                </a:ext>
              </a:extLst>
            </p:cNvPr>
            <p:cNvSpPr txBox="1"/>
            <p:nvPr/>
          </p:nvSpPr>
          <p:spPr>
            <a:xfrm>
              <a:off x="827595" y="5115245"/>
              <a:ext cx="4019847" cy="646331"/>
            </a:xfrm>
            <a:prstGeom prst="rect">
              <a:avLst/>
            </a:prstGeom>
            <a:noFill/>
          </p:spPr>
          <p:txBody>
            <a:bodyPr wrap="square">
              <a:spAutoFit/>
            </a:bodyPr>
            <a:lstStyle/>
            <a:p>
              <a:pPr defTabSz="914446"/>
              <a:r>
                <a:rPr lang="zh-TW" altLang="en-US" b="1" dirty="0">
                  <a:solidFill>
                    <a:schemeClr val="tx1">
                      <a:lumMod val="95000"/>
                    </a:schemeClr>
                  </a:solidFill>
                  <a:latin typeface="微軟正黑體" panose="020B0604030504040204" pitchFamily="34" charset="-120"/>
                  <a:ea typeface="微軟正黑體" panose="020B0604030504040204" pitchFamily="34" charset="-120"/>
                </a:rPr>
                <a:t>依規定須於</a:t>
              </a:r>
              <a:r>
                <a:rPr lang="en-US" altLang="zh-TW" b="1" dirty="0">
                  <a:solidFill>
                    <a:schemeClr val="tx1">
                      <a:lumMod val="95000"/>
                    </a:schemeClr>
                  </a:solidFill>
                  <a:latin typeface="微軟正黑體" panose="020B0604030504040204" pitchFamily="34" charset="-120"/>
                  <a:ea typeface="微軟正黑體" panose="020B0604030504040204" pitchFamily="34" charset="-120"/>
                </a:rPr>
                <a:t>114</a:t>
              </a:r>
              <a:r>
                <a:rPr lang="zh-TW" altLang="en-US" b="1" dirty="0">
                  <a:solidFill>
                    <a:schemeClr val="tx1">
                      <a:lumMod val="95000"/>
                    </a:schemeClr>
                  </a:solidFill>
                  <a:latin typeface="微軟正黑體" panose="020B0604030504040204" pitchFamily="34" charset="-120"/>
                  <a:ea typeface="微軟正黑體" panose="020B0604030504040204" pitchFamily="34" charset="-120"/>
                </a:rPr>
                <a:t>年</a:t>
              </a:r>
              <a:r>
                <a:rPr lang="en-US" altLang="zh-TW" b="1" dirty="0">
                  <a:solidFill>
                    <a:schemeClr val="tx1">
                      <a:lumMod val="95000"/>
                    </a:schemeClr>
                  </a:solidFill>
                  <a:latin typeface="微軟正黑體" panose="020B0604030504040204" pitchFamily="34" charset="-120"/>
                  <a:ea typeface="微軟正黑體" panose="020B0604030504040204" pitchFamily="34" charset="-120"/>
                </a:rPr>
                <a:t>6</a:t>
              </a:r>
              <a:r>
                <a:rPr lang="zh-TW" altLang="en-US" b="1" dirty="0">
                  <a:solidFill>
                    <a:schemeClr val="tx1">
                      <a:lumMod val="95000"/>
                    </a:schemeClr>
                  </a:solidFill>
                  <a:latin typeface="微軟正黑體" panose="020B0604030504040204" pitchFamily="34" charset="-120"/>
                  <a:ea typeface="微軟正黑體" panose="020B0604030504040204" pitchFamily="34" charset="-120"/>
                </a:rPr>
                <a:t>月底前提出申請</a:t>
              </a:r>
              <a:endParaRPr lang="en-US" altLang="zh-TW" b="1" dirty="0">
                <a:solidFill>
                  <a:schemeClr val="tx1">
                    <a:lumMod val="95000"/>
                  </a:schemeClr>
                </a:solidFill>
                <a:latin typeface="微軟正黑體" panose="020B0604030504040204" pitchFamily="34" charset="-120"/>
                <a:ea typeface="微軟正黑體" panose="020B0604030504040204" pitchFamily="34" charset="-120"/>
              </a:endParaRPr>
            </a:p>
            <a:p>
              <a:pPr defTabSz="914446"/>
              <a:r>
                <a:rPr lang="zh-TW" altLang="en-US" b="1" dirty="0">
                  <a:solidFill>
                    <a:schemeClr val="tx1">
                      <a:lumMod val="95000"/>
                    </a:schemeClr>
                  </a:solidFill>
                  <a:latin typeface="微軟正黑體" panose="020B0604030504040204" pitchFamily="34" charset="-120"/>
                  <a:ea typeface="微軟正黑體" panose="020B0604030504040204" pitchFamily="34" charset="-120"/>
                </a:rPr>
                <a:t>      </a:t>
              </a:r>
              <a:r>
                <a:rPr lang="en-US" altLang="zh-TW" b="1" dirty="0">
                  <a:solidFill>
                    <a:schemeClr val="tx1">
                      <a:lumMod val="95000"/>
                    </a:schemeClr>
                  </a:solidFill>
                  <a:latin typeface="微軟正黑體" panose="020B0604030504040204" pitchFamily="34" charset="-120"/>
                  <a:ea typeface="微軟正黑體" panose="020B0604030504040204" pitchFamily="34" charset="-120"/>
                </a:rPr>
                <a:t>114</a:t>
              </a:r>
              <a:r>
                <a:rPr lang="zh-TW" altLang="en-US" b="1" dirty="0">
                  <a:solidFill>
                    <a:schemeClr val="tx1">
                      <a:lumMod val="95000"/>
                    </a:schemeClr>
                  </a:solidFill>
                  <a:latin typeface="微軟正黑體" panose="020B0604030504040204" pitchFamily="34" charset="-120"/>
                  <a:ea typeface="微軟正黑體" panose="020B0604030504040204" pitchFamily="34" charset="-120"/>
                </a:rPr>
                <a:t>年碳費費率可適用優惠費率</a:t>
              </a:r>
              <a:endParaRPr lang="en-US" altLang="zh-TW" b="1" dirty="0">
                <a:solidFill>
                  <a:schemeClr val="tx1">
                    <a:lumMod val="95000"/>
                  </a:schemeClr>
                </a:solidFill>
                <a:latin typeface="微軟正黑體" panose="020B0604030504040204" pitchFamily="34" charset="-120"/>
                <a:ea typeface="微軟正黑體" panose="020B0604030504040204" pitchFamily="34" charset="-120"/>
              </a:endParaRPr>
            </a:p>
          </p:txBody>
        </p:sp>
        <p:sp>
          <p:nvSpPr>
            <p:cNvPr id="38" name="矩形 37">
              <a:extLst>
                <a:ext uri="{FF2B5EF4-FFF2-40B4-BE49-F238E27FC236}">
                  <a16:creationId xmlns:a16="http://schemas.microsoft.com/office/drawing/2014/main" id="{AAD2A4E9-A884-476F-A848-7A1B7B6DA32A}"/>
                </a:ext>
              </a:extLst>
            </p:cNvPr>
            <p:cNvSpPr/>
            <p:nvPr/>
          </p:nvSpPr>
          <p:spPr>
            <a:xfrm>
              <a:off x="759099" y="6187421"/>
              <a:ext cx="7632000" cy="79001"/>
            </a:xfrm>
            <a:prstGeom prst="rect">
              <a:avLst/>
            </a:prstGeom>
            <a:solidFill>
              <a:srgbClr val="87A0B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zh-TW" altLang="en-US">
                <a:solidFill>
                  <a:schemeClr val="tx1">
                    <a:lumMod val="95000"/>
                  </a:schemeClr>
                </a:solidFill>
                <a:latin typeface="Calibri" panose="020F0502020204030204"/>
                <a:ea typeface="新細明體" panose="02020500000000000000" pitchFamily="18" charset="-120"/>
              </a:endParaRPr>
            </a:p>
          </p:txBody>
        </p:sp>
        <p:pic>
          <p:nvPicPr>
            <p:cNvPr id="39" name="圖片 38">
              <a:extLst>
                <a:ext uri="{FF2B5EF4-FFF2-40B4-BE49-F238E27FC236}">
                  <a16:creationId xmlns:a16="http://schemas.microsoft.com/office/drawing/2014/main" id="{8C299179-57DB-4A57-BDCA-BADCC3FEC88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2782" y="5685653"/>
              <a:ext cx="522373" cy="522373"/>
            </a:xfrm>
            <a:prstGeom prst="rect">
              <a:avLst/>
            </a:prstGeom>
          </p:spPr>
        </p:pic>
        <p:sp>
          <p:nvSpPr>
            <p:cNvPr id="40" name="矩形 39">
              <a:extLst>
                <a:ext uri="{FF2B5EF4-FFF2-40B4-BE49-F238E27FC236}">
                  <a16:creationId xmlns:a16="http://schemas.microsoft.com/office/drawing/2014/main" id="{7A8EE723-EDBA-4883-A85D-614D0AAAB1E7}"/>
                </a:ext>
              </a:extLst>
            </p:cNvPr>
            <p:cNvSpPr/>
            <p:nvPr/>
          </p:nvSpPr>
          <p:spPr>
            <a:xfrm rot="18816923">
              <a:off x="4423576" y="6152803"/>
              <a:ext cx="146246" cy="146246"/>
            </a:xfrm>
            <a:prstGeom prst="rect">
              <a:avLst/>
            </a:prstGeom>
            <a:solidFill>
              <a:srgbClr val="3457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zh-TW" altLang="en-US" sz="1400">
                <a:solidFill>
                  <a:schemeClr val="tx1">
                    <a:lumMod val="95000"/>
                  </a:schemeClr>
                </a:solidFill>
                <a:latin typeface="Calibri" panose="020F0502020204030204"/>
                <a:ea typeface="新細明體" panose="02020500000000000000" pitchFamily="18" charset="-120"/>
              </a:endParaRPr>
            </a:p>
          </p:txBody>
        </p:sp>
        <p:sp>
          <p:nvSpPr>
            <p:cNvPr id="41" name="矩形: 圓角 34">
              <a:extLst>
                <a:ext uri="{FF2B5EF4-FFF2-40B4-BE49-F238E27FC236}">
                  <a16:creationId xmlns:a16="http://schemas.microsoft.com/office/drawing/2014/main" id="{AC4FD18A-1F44-40D7-A075-E7458B57FBCA}"/>
                </a:ext>
              </a:extLst>
            </p:cNvPr>
            <p:cNvSpPr/>
            <p:nvPr/>
          </p:nvSpPr>
          <p:spPr>
            <a:xfrm>
              <a:off x="4049230" y="6372601"/>
              <a:ext cx="894938" cy="316763"/>
            </a:xfrm>
            <a:prstGeom prst="roundRect">
              <a:avLst>
                <a:gd name="adj" fmla="val 50000"/>
              </a:avLst>
            </a:prstGeom>
            <a:solidFill>
              <a:srgbClr val="729DC0"/>
            </a:solidFill>
            <a:ln w="28575">
              <a:solidFill>
                <a:srgbClr val="3457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altLang="zh-TW" sz="1100" b="1" dirty="0">
                  <a:solidFill>
                    <a:schemeClr val="tx1">
                      <a:lumMod val="95000"/>
                    </a:schemeClr>
                  </a:solidFill>
                  <a:latin typeface="思源黑體" panose="020B0500000000000000" pitchFamily="34" charset="-120"/>
                  <a:ea typeface="思源黑體" panose="020B0500000000000000" pitchFamily="34" charset="-120"/>
                </a:rPr>
                <a:t>114</a:t>
              </a:r>
              <a:r>
                <a:rPr lang="zh-TW" altLang="en-US" sz="1100" b="1" dirty="0">
                  <a:solidFill>
                    <a:schemeClr val="tx1">
                      <a:lumMod val="95000"/>
                    </a:schemeClr>
                  </a:solidFill>
                  <a:latin typeface="思源黑體" panose="020B0500000000000000" pitchFamily="34" charset="-120"/>
                  <a:ea typeface="思源黑體" panose="020B0500000000000000" pitchFamily="34" charset="-120"/>
                </a:rPr>
                <a:t>年</a:t>
              </a:r>
              <a:r>
                <a:rPr lang="en-US" altLang="zh-TW" sz="1100" b="1" dirty="0">
                  <a:solidFill>
                    <a:schemeClr val="tx1">
                      <a:lumMod val="95000"/>
                    </a:schemeClr>
                  </a:solidFill>
                  <a:latin typeface="思源黑體" panose="020B0500000000000000" pitchFamily="34" charset="-120"/>
                  <a:ea typeface="思源黑體" panose="020B0500000000000000" pitchFamily="34" charset="-120"/>
                </a:rPr>
                <a:t>6</a:t>
              </a:r>
              <a:r>
                <a:rPr lang="zh-TW" altLang="en-US" sz="1100" b="1" dirty="0">
                  <a:solidFill>
                    <a:schemeClr val="tx1">
                      <a:lumMod val="95000"/>
                    </a:schemeClr>
                  </a:solidFill>
                  <a:latin typeface="思源黑體" panose="020B0500000000000000" pitchFamily="34" charset="-120"/>
                  <a:ea typeface="思源黑體" panose="020B0500000000000000" pitchFamily="34" charset="-120"/>
                </a:rPr>
                <a:t>月</a:t>
              </a:r>
              <a:endParaRPr lang="zh-TW" altLang="en-US" sz="1050" b="1" dirty="0">
                <a:solidFill>
                  <a:schemeClr val="tx1">
                    <a:lumMod val="95000"/>
                  </a:schemeClr>
                </a:solidFill>
                <a:latin typeface="思源黑體" panose="020B0500000000000000" pitchFamily="34" charset="-120"/>
                <a:ea typeface="思源黑體" panose="020B0500000000000000" pitchFamily="34" charset="-120"/>
              </a:endParaRPr>
            </a:p>
          </p:txBody>
        </p:sp>
        <p:sp>
          <p:nvSpPr>
            <p:cNvPr id="42" name="橢圓 41">
              <a:extLst>
                <a:ext uri="{FF2B5EF4-FFF2-40B4-BE49-F238E27FC236}">
                  <a16:creationId xmlns:a16="http://schemas.microsoft.com/office/drawing/2014/main" id="{92962004-8F86-4E56-8921-486355F7449A}"/>
                </a:ext>
              </a:extLst>
            </p:cNvPr>
            <p:cNvSpPr/>
            <p:nvPr/>
          </p:nvSpPr>
          <p:spPr>
            <a:xfrm>
              <a:off x="8276672" y="6140866"/>
              <a:ext cx="170121" cy="170121"/>
            </a:xfrm>
            <a:prstGeom prst="ellipse">
              <a:avLst/>
            </a:prstGeom>
            <a:solidFill>
              <a:srgbClr val="3457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endParaRPr lang="zh-TW" altLang="en-US">
                <a:solidFill>
                  <a:schemeClr val="tx1">
                    <a:lumMod val="95000"/>
                  </a:schemeClr>
                </a:solidFill>
                <a:latin typeface="Calibri" panose="020F0502020204030204"/>
                <a:ea typeface="新細明體" panose="02020500000000000000" pitchFamily="18" charset="-120"/>
              </a:endParaRPr>
            </a:p>
          </p:txBody>
        </p:sp>
        <p:cxnSp>
          <p:nvCxnSpPr>
            <p:cNvPr id="43" name="直線箭頭接點 59">
              <a:extLst>
                <a:ext uri="{FF2B5EF4-FFF2-40B4-BE49-F238E27FC236}">
                  <a16:creationId xmlns:a16="http://schemas.microsoft.com/office/drawing/2014/main" id="{E7A58F62-EDAF-4FC7-8EF5-66F2BA16647B}"/>
                </a:ext>
              </a:extLst>
            </p:cNvPr>
            <p:cNvCxnSpPr>
              <a:cxnSpLocks/>
            </p:cNvCxnSpPr>
            <p:nvPr/>
          </p:nvCxnSpPr>
          <p:spPr>
            <a:xfrm>
              <a:off x="4539121" y="6225152"/>
              <a:ext cx="3765289" cy="0"/>
            </a:xfrm>
            <a:prstGeom prst="straightConnector1">
              <a:avLst/>
            </a:prstGeom>
            <a:noFill/>
            <a:ln w="76200" cap="flat" cmpd="sng" algn="ctr">
              <a:solidFill>
                <a:srgbClr val="FFCC73"/>
              </a:solidFill>
              <a:prstDash val="solid"/>
              <a:miter lim="800000"/>
              <a:headEnd type="triangle" w="med" len="med"/>
              <a:tailEnd type="triangle" w="med" len="med"/>
            </a:ln>
            <a:effectLst/>
          </p:spPr>
        </p:cxnSp>
        <p:sp>
          <p:nvSpPr>
            <p:cNvPr id="44" name="矩形: 圓角 42">
              <a:extLst>
                <a:ext uri="{FF2B5EF4-FFF2-40B4-BE49-F238E27FC236}">
                  <a16:creationId xmlns:a16="http://schemas.microsoft.com/office/drawing/2014/main" id="{6C49F5B4-49E7-4DD4-8182-45A9BB9454D9}"/>
                </a:ext>
              </a:extLst>
            </p:cNvPr>
            <p:cNvSpPr/>
            <p:nvPr/>
          </p:nvSpPr>
          <p:spPr>
            <a:xfrm>
              <a:off x="7851221" y="6397976"/>
              <a:ext cx="894938" cy="316763"/>
            </a:xfrm>
            <a:prstGeom prst="roundRect">
              <a:avLst>
                <a:gd name="adj" fmla="val 50000"/>
              </a:avLst>
            </a:prstGeom>
            <a:solidFill>
              <a:srgbClr val="729DC0"/>
            </a:solidFill>
            <a:ln w="28575">
              <a:solidFill>
                <a:srgbClr val="34577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46"/>
              <a:r>
                <a:rPr lang="en-US" altLang="zh-TW" sz="1100" b="1" dirty="0">
                  <a:solidFill>
                    <a:schemeClr val="tx1">
                      <a:lumMod val="95000"/>
                    </a:schemeClr>
                  </a:solidFill>
                  <a:latin typeface="思源黑體" panose="020B0500000000000000" pitchFamily="34" charset="-120"/>
                  <a:ea typeface="思源黑體" panose="020B0500000000000000" pitchFamily="34" charset="-120"/>
                </a:rPr>
                <a:t>114</a:t>
              </a:r>
              <a:r>
                <a:rPr lang="zh-TW" altLang="en-US" sz="1100" b="1" dirty="0">
                  <a:solidFill>
                    <a:schemeClr val="tx1">
                      <a:lumMod val="95000"/>
                    </a:schemeClr>
                  </a:solidFill>
                  <a:latin typeface="思源黑體" panose="020B0500000000000000" pitchFamily="34" charset="-120"/>
                  <a:ea typeface="思源黑體" panose="020B0500000000000000" pitchFamily="34" charset="-120"/>
                </a:rPr>
                <a:t>年</a:t>
              </a:r>
              <a:r>
                <a:rPr lang="en-US" altLang="zh-TW" sz="1100" b="1" dirty="0">
                  <a:solidFill>
                    <a:schemeClr val="tx1">
                      <a:lumMod val="95000"/>
                    </a:schemeClr>
                  </a:solidFill>
                  <a:latin typeface="思源黑體" panose="020B0500000000000000" pitchFamily="34" charset="-120"/>
                  <a:ea typeface="思源黑體" panose="020B0500000000000000" pitchFamily="34" charset="-120"/>
                </a:rPr>
                <a:t>8</a:t>
              </a:r>
              <a:r>
                <a:rPr lang="zh-TW" altLang="en-US" sz="1100" b="1" dirty="0">
                  <a:solidFill>
                    <a:schemeClr val="tx1">
                      <a:lumMod val="95000"/>
                    </a:schemeClr>
                  </a:solidFill>
                  <a:latin typeface="思源黑體" panose="020B0500000000000000" pitchFamily="34" charset="-120"/>
                  <a:ea typeface="思源黑體" panose="020B0500000000000000" pitchFamily="34" charset="-120"/>
                </a:rPr>
                <a:t>月</a:t>
              </a:r>
              <a:endParaRPr lang="zh-TW" altLang="en-US" sz="1050" b="1" dirty="0">
                <a:solidFill>
                  <a:schemeClr val="tx1">
                    <a:lumMod val="95000"/>
                  </a:schemeClr>
                </a:solidFill>
                <a:latin typeface="思源黑體" panose="020B0500000000000000" pitchFamily="34" charset="-120"/>
                <a:ea typeface="思源黑體" panose="020B0500000000000000" pitchFamily="34" charset="-120"/>
              </a:endParaRPr>
            </a:p>
          </p:txBody>
        </p:sp>
        <p:sp>
          <p:nvSpPr>
            <p:cNvPr id="46" name="文字方塊 45">
              <a:extLst>
                <a:ext uri="{FF2B5EF4-FFF2-40B4-BE49-F238E27FC236}">
                  <a16:creationId xmlns:a16="http://schemas.microsoft.com/office/drawing/2014/main" id="{A61AAB3E-222F-4B3B-AE06-13CFD0A78CB6}"/>
                </a:ext>
              </a:extLst>
            </p:cNvPr>
            <p:cNvSpPr txBox="1"/>
            <p:nvPr/>
          </p:nvSpPr>
          <p:spPr>
            <a:xfrm>
              <a:off x="4609697" y="5097092"/>
              <a:ext cx="3662966" cy="923330"/>
            </a:xfrm>
            <a:prstGeom prst="rect">
              <a:avLst/>
            </a:prstGeom>
            <a:noFill/>
          </p:spPr>
          <p:txBody>
            <a:bodyPr wrap="square">
              <a:spAutoFit/>
            </a:bodyPr>
            <a:lstStyle/>
            <a:p>
              <a:pPr defTabSz="914446"/>
              <a:r>
                <a:rPr lang="zh-TW" altLang="en-US" sz="1400" b="1" dirty="0">
                  <a:solidFill>
                    <a:schemeClr val="tx1">
                      <a:lumMod val="95000"/>
                    </a:schemeClr>
                  </a:solidFill>
                  <a:latin typeface="微軟正黑體" panose="020B0604030504040204" pitchFamily="34" charset="-120"/>
                  <a:ea typeface="微軟正黑體" panose="020B0604030504040204" pitchFamily="34" charset="-120"/>
                </a:rPr>
                <a:t>考量美國關稅政策導致不確定性因素升高</a:t>
              </a:r>
              <a:r>
                <a:rPr lang="zh-TW" altLang="en-US" b="1" dirty="0">
                  <a:solidFill>
                    <a:schemeClr val="tx1">
                      <a:lumMod val="95000"/>
                    </a:schemeClr>
                  </a:solidFill>
                  <a:latin typeface="微軟正黑體" panose="020B0604030504040204" pitchFamily="34" charset="-120"/>
                  <a:ea typeface="微軟正黑體" panose="020B0604030504040204" pitchFamily="34" charset="-120"/>
                </a:rPr>
                <a:t>，</a:t>
              </a:r>
              <a:endParaRPr lang="en-US" altLang="zh-TW" b="1" dirty="0">
                <a:solidFill>
                  <a:schemeClr val="tx1">
                    <a:lumMod val="95000"/>
                  </a:schemeClr>
                </a:solidFill>
                <a:latin typeface="微軟正黑體" panose="020B0604030504040204" pitchFamily="34" charset="-120"/>
                <a:ea typeface="微軟正黑體" panose="020B0604030504040204" pitchFamily="34" charset="-120"/>
              </a:endParaRPr>
            </a:p>
            <a:p>
              <a:pPr defTabSz="914446"/>
              <a:r>
                <a:rPr lang="zh-TW" altLang="en-US" sz="1400" b="1" dirty="0">
                  <a:solidFill>
                    <a:schemeClr val="tx1">
                      <a:lumMod val="95000"/>
                    </a:schemeClr>
                  </a:solidFill>
                  <a:latin typeface="微軟正黑體" panose="020B0604030504040204" pitchFamily="34" charset="-120"/>
                  <a:ea typeface="微軟正黑體" panose="020B0604030504040204" pitchFamily="34" charset="-120"/>
                </a:rPr>
                <a:t>同意業者</a:t>
              </a:r>
              <a:r>
                <a:rPr lang="en-US" altLang="zh-TW" b="1" dirty="0">
                  <a:solidFill>
                    <a:schemeClr val="tx1">
                      <a:lumMod val="95000"/>
                    </a:schemeClr>
                  </a:solidFill>
                  <a:latin typeface="微軟正黑體" panose="020B0604030504040204" pitchFamily="34" charset="-120"/>
                  <a:ea typeface="微軟正黑體" panose="020B0604030504040204" pitchFamily="34" charset="-120"/>
                </a:rPr>
                <a:t>6</a:t>
              </a:r>
              <a:r>
                <a:rPr lang="zh-TW" altLang="en-US" b="1" dirty="0">
                  <a:solidFill>
                    <a:schemeClr val="tx1">
                      <a:lumMod val="95000"/>
                    </a:schemeClr>
                  </a:solidFill>
                  <a:latin typeface="微軟正黑體" panose="020B0604030504040204" pitchFamily="34" charset="-120"/>
                  <a:ea typeface="微軟正黑體" panose="020B0604030504040204" pitchFamily="34" charset="-120"/>
                </a:rPr>
                <a:t>月底填具申請表、</a:t>
              </a:r>
              <a:endParaRPr lang="en-US" altLang="zh-TW" b="1" dirty="0">
                <a:solidFill>
                  <a:schemeClr val="tx1">
                    <a:lumMod val="95000"/>
                  </a:schemeClr>
                </a:solidFill>
                <a:latin typeface="微軟正黑體" panose="020B0604030504040204" pitchFamily="34" charset="-120"/>
                <a:ea typeface="微軟正黑體" panose="020B0604030504040204" pitchFamily="34" charset="-120"/>
              </a:endParaRPr>
            </a:p>
            <a:p>
              <a:pPr defTabSz="914446"/>
              <a:r>
                <a:rPr lang="en-US" altLang="zh-TW" b="1" dirty="0">
                  <a:solidFill>
                    <a:schemeClr val="tx1">
                      <a:lumMod val="95000"/>
                    </a:schemeClr>
                  </a:solidFill>
                  <a:latin typeface="微軟正黑體" panose="020B0604030504040204" pitchFamily="34" charset="-120"/>
                  <a:ea typeface="微軟正黑體" panose="020B0604030504040204" pitchFamily="34" charset="-120"/>
                </a:rPr>
                <a:t>            8</a:t>
              </a:r>
              <a:r>
                <a:rPr lang="zh-TW" altLang="en-US" b="1" dirty="0">
                  <a:solidFill>
                    <a:schemeClr val="tx1">
                      <a:lumMod val="95000"/>
                    </a:schemeClr>
                  </a:solidFill>
                  <a:latin typeface="微軟正黑體" panose="020B0604030504040204" pitchFamily="34" charset="-120"/>
                  <a:ea typeface="微軟正黑體" panose="020B0604030504040204" pitchFamily="34" charset="-120"/>
                </a:rPr>
                <a:t>月底補提完整計畫書資料</a:t>
              </a:r>
              <a:endParaRPr lang="zh-TW" altLang="en-US" dirty="0">
                <a:solidFill>
                  <a:schemeClr val="tx1">
                    <a:lumMod val="95000"/>
                  </a:schemeClr>
                </a:solidFill>
                <a:latin typeface="Calibri" panose="020F0502020204030204"/>
                <a:ea typeface="新細明體" panose="02020500000000000000" pitchFamily="18" charset="-120"/>
              </a:endParaRPr>
            </a:p>
          </p:txBody>
        </p:sp>
        <p:sp>
          <p:nvSpPr>
            <p:cNvPr id="47" name="文字方塊 46">
              <a:extLst>
                <a:ext uri="{FF2B5EF4-FFF2-40B4-BE49-F238E27FC236}">
                  <a16:creationId xmlns:a16="http://schemas.microsoft.com/office/drawing/2014/main" id="{4B3C026C-9E84-4A99-BF52-892658A1BFBB}"/>
                </a:ext>
              </a:extLst>
            </p:cNvPr>
            <p:cNvSpPr txBox="1"/>
            <p:nvPr/>
          </p:nvSpPr>
          <p:spPr>
            <a:xfrm>
              <a:off x="1876283" y="4499086"/>
              <a:ext cx="5397631" cy="461665"/>
            </a:xfrm>
            <a:prstGeom prst="rect">
              <a:avLst/>
            </a:prstGeom>
            <a:noFill/>
          </p:spPr>
          <p:txBody>
            <a:bodyPr wrap="none" rtlCol="0">
              <a:spAutoFit/>
            </a:bodyPr>
            <a:lstStyle/>
            <a:p>
              <a:pPr defTabSz="914446"/>
              <a:r>
                <a:rPr lang="en-US" altLang="zh-TW" sz="2400" b="1" dirty="0">
                  <a:solidFill>
                    <a:schemeClr val="tx1">
                      <a:lumMod val="95000"/>
                    </a:schemeClr>
                  </a:solidFill>
                  <a:latin typeface="微軟正黑體" panose="020B0604030504040204" pitchFamily="34" charset="-120"/>
                  <a:ea typeface="微軟正黑體" panose="020B0604030504040204" pitchFamily="34" charset="-120"/>
                </a:rPr>
                <a:t>6</a:t>
              </a:r>
              <a:r>
                <a:rPr lang="zh-TW" altLang="en-US" sz="2400" b="1" dirty="0">
                  <a:solidFill>
                    <a:schemeClr val="tx1">
                      <a:lumMod val="95000"/>
                    </a:schemeClr>
                  </a:solidFill>
                  <a:latin typeface="微軟正黑體" panose="020B0604030504040204" pitchFamily="34" charset="-120"/>
                  <a:ea typeface="微軟正黑體" panose="020B0604030504040204" pitchFamily="34" charset="-120"/>
                </a:rPr>
                <a:t>月底先登記申請   </a:t>
              </a:r>
              <a:r>
                <a:rPr lang="en-US" altLang="zh-TW" sz="2400" b="1" dirty="0">
                  <a:solidFill>
                    <a:schemeClr val="tx1">
                      <a:lumMod val="95000"/>
                    </a:schemeClr>
                  </a:solidFill>
                  <a:latin typeface="微軟正黑體" panose="020B0604030504040204" pitchFamily="34" charset="-120"/>
                  <a:ea typeface="微軟正黑體" panose="020B0604030504040204" pitchFamily="34" charset="-120"/>
                </a:rPr>
                <a:t>8</a:t>
              </a:r>
              <a:r>
                <a:rPr lang="zh-TW" altLang="en-US" sz="2400" b="1" dirty="0">
                  <a:solidFill>
                    <a:schemeClr val="tx1">
                      <a:lumMod val="95000"/>
                    </a:schemeClr>
                  </a:solidFill>
                  <a:latin typeface="微軟正黑體" panose="020B0604030504040204" pitchFamily="34" charset="-120"/>
                  <a:ea typeface="微軟正黑體" panose="020B0604030504040204" pitchFamily="34" charset="-120"/>
                </a:rPr>
                <a:t>月底補充技術資料</a:t>
              </a:r>
            </a:p>
          </p:txBody>
        </p:sp>
      </p:grpSp>
      <p:sp>
        <p:nvSpPr>
          <p:cNvPr id="49" name="文字方塊 48">
            <a:extLst>
              <a:ext uri="{FF2B5EF4-FFF2-40B4-BE49-F238E27FC236}">
                <a16:creationId xmlns:a16="http://schemas.microsoft.com/office/drawing/2014/main" id="{61ECC4F1-E5D6-4B75-A408-272199BDE506}"/>
              </a:ext>
            </a:extLst>
          </p:cNvPr>
          <p:cNvSpPr txBox="1"/>
          <p:nvPr/>
        </p:nvSpPr>
        <p:spPr>
          <a:xfrm>
            <a:off x="612742" y="1262123"/>
            <a:ext cx="11170138" cy="1527726"/>
          </a:xfrm>
          <a:prstGeom prst="rect">
            <a:avLst/>
          </a:prstGeom>
          <a:noFill/>
        </p:spPr>
        <p:txBody>
          <a:bodyPr wrap="square">
            <a:spAutoFit/>
          </a:bodyPr>
          <a:lstStyle>
            <a:defPPr>
              <a:defRPr lang="zh-TW"/>
            </a:defPPr>
            <a:lvl1pPr marL="342900" marR="0" lvl="0" indent="-342900" fontAlgn="auto">
              <a:lnSpc>
                <a:spcPct val="100000"/>
              </a:lnSpc>
              <a:spcBef>
                <a:spcPts val="0"/>
              </a:spcBef>
              <a:spcAft>
                <a:spcPts val="0"/>
              </a:spcAft>
              <a:buClrTx/>
              <a:buSzTx/>
              <a:buFont typeface="Wingdings" panose="05000000000000000000" pitchFamily="2" charset="2"/>
              <a:buChar char="n"/>
              <a:tabLst/>
              <a:defRPr kumimoji="0" sz="2400" b="1" i="0" u="none" strike="noStrike" cap="none" spc="0" normalizeH="0" baseline="0">
                <a:ln>
                  <a:noFill/>
                </a:ln>
                <a:solidFill>
                  <a:prstClr val="black"/>
                </a:solidFill>
                <a:effectLst/>
                <a:uLnTx/>
                <a:uFillTx/>
                <a:latin typeface="微軟正黑體" panose="020B0604030504040204" pitchFamily="34" charset="-120"/>
                <a:ea typeface="微軟正黑體" panose="020B0604030504040204" pitchFamily="34" charset="-120"/>
              </a:defRPr>
            </a:lvl1pPr>
          </a:lstStyle>
          <a:p>
            <a:pPr marR="0" lvl="0" algn="l" defTabSz="914400" rtl="0" eaLnBrk="1" fontAlgn="auto" latinLnBrk="0" hangingPunct="1">
              <a:lnSpc>
                <a:spcPts val="3400"/>
              </a:lnSpc>
              <a:spcBef>
                <a:spcPts val="0"/>
              </a:spcBef>
              <a:spcAft>
                <a:spcPts val="600"/>
              </a:spcAft>
              <a:buClrTx/>
              <a:buSzTx/>
              <a:buFont typeface="Arial" panose="020B0604020202020204" pitchFamily="34" charset="0"/>
              <a:buChar char="•"/>
              <a:tabLst/>
              <a:defRPr/>
            </a:pPr>
            <a:r>
              <a:rPr kumimoji="0" lang="zh-TW" altLang="en-US" sz="20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依</a:t>
            </a:r>
            <a:r>
              <a:rPr kumimoji="0" lang="en-US" altLang="zh-TW" sz="20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113</a:t>
            </a:r>
            <a:r>
              <a:rPr kumimoji="0" lang="zh-TW" altLang="en-US" sz="20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年盤查登錄資料推估徵收對象涵蓋約</a:t>
            </a:r>
            <a:r>
              <a:rPr kumimoji="0" lang="en-US" altLang="zh-TW" sz="20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464</a:t>
            </a:r>
            <a:r>
              <a:rPr kumimoji="0" lang="zh-TW" altLang="en-US" sz="200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cs"/>
              </a:rPr>
              <a:t>廠</a:t>
            </a:r>
            <a:endParaRPr lang="en-US" altLang="zh-TW" sz="2000" dirty="0"/>
          </a:p>
          <a:p>
            <a:pPr marR="0" lvl="0" algn="l" defTabSz="914400" rtl="0" eaLnBrk="1" fontAlgn="auto" latinLnBrk="0" hangingPunct="1">
              <a:lnSpc>
                <a:spcPts val="3400"/>
              </a:lnSpc>
              <a:spcBef>
                <a:spcPts val="0"/>
              </a:spcBef>
              <a:spcAft>
                <a:spcPts val="600"/>
              </a:spcAft>
              <a:buClrTx/>
              <a:buSzTx/>
              <a:buFont typeface="Arial" panose="020B0604020202020204" pitchFamily="34" charset="0"/>
              <a:buChar char="•"/>
              <a:tabLst/>
              <a:defRPr/>
            </a:pPr>
            <a:r>
              <a:rPr lang="zh-TW" altLang="en-US" sz="2000" b="1" dirty="0">
                <a:latin typeface="微軟正黑體" panose="020B0604030504040204" pitchFamily="34" charset="-120"/>
                <a:ea typeface="微軟正黑體" panose="020B0604030504040204" pitchFamily="34" charset="-120"/>
              </a:rPr>
              <a:t>統計至</a:t>
            </a:r>
            <a:r>
              <a:rPr lang="en-US" altLang="zh-TW" sz="2000" b="1" dirty="0">
                <a:latin typeface="微軟正黑體" panose="020B0604030504040204" pitchFamily="34" charset="-120"/>
                <a:ea typeface="微軟正黑體" panose="020B0604030504040204" pitchFamily="34" charset="-120"/>
              </a:rPr>
              <a:t>114</a:t>
            </a:r>
            <a:r>
              <a:rPr lang="en-US" altLang="zh-TW" sz="2000" dirty="0"/>
              <a:t>.7.24</a:t>
            </a:r>
            <a:r>
              <a:rPr lang="zh-TW" altLang="en-US" sz="2000" b="1" dirty="0">
                <a:latin typeface="微軟正黑體" panose="020B0604030504040204" pitchFamily="34" charset="-120"/>
                <a:ea typeface="微軟正黑體" panose="020B0604030504040204" pitchFamily="34" charset="-120"/>
              </a:rPr>
              <a:t>共</a:t>
            </a:r>
            <a:r>
              <a:rPr lang="en-US" altLang="zh-TW" sz="2800" b="1" u="sng" dirty="0">
                <a:latin typeface="微軟正黑體" panose="020B0604030504040204" pitchFamily="34" charset="-120"/>
                <a:ea typeface="微軟正黑體" panose="020B0604030504040204" pitchFamily="34" charset="-120"/>
              </a:rPr>
              <a:t>312</a:t>
            </a:r>
            <a:r>
              <a:rPr lang="zh-TW" altLang="en-US" sz="2800" u="sng" dirty="0"/>
              <a:t>廠</a:t>
            </a:r>
            <a:r>
              <a:rPr lang="zh-TW" altLang="en-US" sz="2000" dirty="0"/>
              <a:t>提出</a:t>
            </a:r>
            <a:r>
              <a:rPr lang="zh-TW" altLang="en-US" sz="2000" b="1" dirty="0">
                <a:latin typeface="微軟正黑體" panose="020B0604030504040204" pitchFamily="34" charset="-120"/>
                <a:ea typeface="微軟正黑體" panose="020B0604030504040204" pitchFamily="34" charset="-120"/>
              </a:rPr>
              <a:t>申請，其中</a:t>
            </a:r>
            <a:r>
              <a:rPr lang="en-US" altLang="zh-TW" sz="2800" b="1" dirty="0">
                <a:solidFill>
                  <a:srgbClr val="A5C249">
                    <a:lumMod val="75000"/>
                  </a:srgbClr>
                </a:solidFill>
                <a:latin typeface="微軟正黑體" panose="020B0604030504040204" pitchFamily="34" charset="-120"/>
                <a:ea typeface="微軟正黑體" panose="020B0604030504040204" pitchFamily="34" charset="-120"/>
              </a:rPr>
              <a:t>21%</a:t>
            </a:r>
            <a:r>
              <a:rPr lang="zh-TW" altLang="en-US" sz="2000" b="1" dirty="0">
                <a:latin typeface="微軟正黑體" panose="020B0604030504040204" pitchFamily="34" charset="-120"/>
                <a:ea typeface="微軟正黑體" panose="020B0604030504040204" pitchFamily="34" charset="-120"/>
              </a:rPr>
              <a:t>選用</a:t>
            </a:r>
            <a:r>
              <a:rPr lang="zh-TW" altLang="en-US" sz="2000" b="1" dirty="0">
                <a:solidFill>
                  <a:srgbClr val="A5C249">
                    <a:lumMod val="75000"/>
                  </a:srgbClr>
                </a:solidFill>
                <a:latin typeface="微軟正黑體" panose="020B0604030504040204" pitchFamily="34" charset="-120"/>
                <a:ea typeface="微軟正黑體" panose="020B0604030504040204" pitchFamily="34" charset="-120"/>
              </a:rPr>
              <a:t>附表</a:t>
            </a:r>
            <a:r>
              <a:rPr lang="en-US" altLang="zh-TW" sz="2000" b="1" dirty="0">
                <a:solidFill>
                  <a:srgbClr val="A5C249">
                    <a:lumMod val="75000"/>
                  </a:srgbClr>
                </a:solidFill>
                <a:latin typeface="微軟正黑體" panose="020B0604030504040204" pitchFamily="34" charset="-120"/>
                <a:ea typeface="微軟正黑體" panose="020B0604030504040204" pitchFamily="34" charset="-120"/>
              </a:rPr>
              <a:t>1</a:t>
            </a:r>
            <a:r>
              <a:rPr lang="zh-TW" altLang="en-US" sz="2000" b="1" dirty="0">
                <a:latin typeface="微軟正黑體" panose="020B0604030504040204" pitchFamily="34" charset="-120"/>
                <a:ea typeface="微軟正黑體" panose="020B0604030504040204" pitchFamily="34" charset="-120"/>
              </a:rPr>
              <a:t>、</a:t>
            </a:r>
            <a:r>
              <a:rPr lang="en-US" altLang="zh-TW" sz="2800" b="1" dirty="0">
                <a:solidFill>
                  <a:srgbClr val="2E75B6"/>
                </a:solidFill>
                <a:latin typeface="微軟正黑體" panose="020B0604030504040204" pitchFamily="34" charset="-120"/>
                <a:ea typeface="微軟正黑體" panose="020B0604030504040204" pitchFamily="34" charset="-120"/>
              </a:rPr>
              <a:t>79%</a:t>
            </a:r>
            <a:r>
              <a:rPr lang="zh-TW" altLang="en-US" sz="2000" b="1" dirty="0">
                <a:latin typeface="微軟正黑體" panose="020B0604030504040204" pitchFamily="34" charset="-120"/>
                <a:ea typeface="微軟正黑體" panose="020B0604030504040204" pitchFamily="34" charset="-120"/>
              </a:rPr>
              <a:t>選用</a:t>
            </a:r>
            <a:r>
              <a:rPr lang="zh-TW" altLang="en-US" sz="2000" b="1" dirty="0">
                <a:solidFill>
                  <a:srgbClr val="2E75B6"/>
                </a:solidFill>
                <a:latin typeface="微軟正黑體" panose="020B0604030504040204" pitchFamily="34" charset="-120"/>
                <a:ea typeface="微軟正黑體" panose="020B0604030504040204" pitchFamily="34" charset="-120"/>
              </a:rPr>
              <a:t>附表</a:t>
            </a:r>
            <a:r>
              <a:rPr lang="en-US" altLang="zh-TW" sz="2000" b="1" dirty="0">
                <a:solidFill>
                  <a:srgbClr val="2E75B6"/>
                </a:solidFill>
                <a:latin typeface="微軟正黑體" panose="020B0604030504040204" pitchFamily="34" charset="-120"/>
                <a:ea typeface="微軟正黑體" panose="020B0604030504040204" pitchFamily="34" charset="-120"/>
              </a:rPr>
              <a:t>2</a:t>
            </a:r>
          </a:p>
          <a:p>
            <a:pPr marR="0" lvl="0" algn="l" defTabSz="914400" rtl="0" eaLnBrk="1" fontAlgn="auto" latinLnBrk="0" hangingPunct="1">
              <a:lnSpc>
                <a:spcPts val="3400"/>
              </a:lnSpc>
              <a:spcBef>
                <a:spcPts val="0"/>
              </a:spcBef>
              <a:spcAft>
                <a:spcPts val="600"/>
              </a:spcAft>
              <a:buClrTx/>
              <a:buSzTx/>
              <a:buFont typeface="Arial" panose="020B0604020202020204" pitchFamily="34" charset="0"/>
              <a:buChar char="•"/>
              <a:tabLst/>
              <a:defRPr/>
            </a:pPr>
            <a:r>
              <a:rPr lang="zh-TW" altLang="en-US" sz="2000" b="1" dirty="0">
                <a:latin typeface="微軟正黑體" panose="020B0604030504040204" pitchFamily="34" charset="-120"/>
                <a:ea typeface="微軟正黑體" panose="020B0604030504040204" pitchFamily="34" charset="-120"/>
              </a:rPr>
              <a:t>另也有</a:t>
            </a:r>
            <a:r>
              <a:rPr lang="en-US" altLang="zh-TW" sz="2800" b="1" u="sng" dirty="0">
                <a:latin typeface="微軟正黑體" panose="020B0604030504040204" pitchFamily="34" charset="-120"/>
                <a:ea typeface="微軟正黑體" panose="020B0604030504040204" pitchFamily="34" charset="-120"/>
              </a:rPr>
              <a:t>124</a:t>
            </a:r>
            <a:r>
              <a:rPr lang="zh-TW" altLang="en-US" sz="2800" u="sng" dirty="0"/>
              <a:t>廠</a:t>
            </a:r>
            <a:r>
              <a:rPr lang="zh-TW" altLang="en-US" sz="2000" b="1" dirty="0">
                <a:latin typeface="微軟正黑體" panose="020B0604030504040204" pitchFamily="34" charset="-120"/>
                <a:ea typeface="微軟正黑體" panose="020B0604030504040204" pitchFamily="34" charset="-120"/>
              </a:rPr>
              <a:t>完成意願登記，補充技術資料中</a:t>
            </a:r>
          </a:p>
        </p:txBody>
      </p:sp>
      <p:sp>
        <p:nvSpPr>
          <p:cNvPr id="50" name="圓角矩形 5">
            <a:extLst>
              <a:ext uri="{FF2B5EF4-FFF2-40B4-BE49-F238E27FC236}">
                <a16:creationId xmlns:a16="http://schemas.microsoft.com/office/drawing/2014/main" id="{0FA29956-93CF-48F3-8144-76E3E1EA4E98}"/>
              </a:ext>
            </a:extLst>
          </p:cNvPr>
          <p:cNvSpPr/>
          <p:nvPr/>
        </p:nvSpPr>
        <p:spPr>
          <a:xfrm>
            <a:off x="392908" y="2916782"/>
            <a:ext cx="1670627" cy="455409"/>
          </a:xfrm>
          <a:prstGeom prst="roundRect">
            <a:avLst>
              <a:gd name="adj" fmla="val 50000"/>
            </a:avLst>
          </a:prstGeom>
          <a:solidFill>
            <a:srgbClr val="0F6FC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400" b="1" i="0" u="none" strike="noStrike" kern="0" cap="none" spc="0" normalizeH="0" baseline="0" noProof="0" dirty="0">
                <a:ln>
                  <a:noFill/>
                </a:ln>
                <a:solidFill>
                  <a:prstClr val="white"/>
                </a:solidFill>
                <a:effectLst/>
                <a:uLnTx/>
                <a:uFillTx/>
                <a:latin typeface="Arial"/>
                <a:ea typeface="微軟正黑體"/>
                <a:cs typeface="+mn-cs"/>
              </a:rPr>
              <a:t>總收件數</a:t>
            </a:r>
          </a:p>
        </p:txBody>
      </p:sp>
      <p:sp>
        <p:nvSpPr>
          <p:cNvPr id="51" name="圓角矩形 7">
            <a:extLst>
              <a:ext uri="{FF2B5EF4-FFF2-40B4-BE49-F238E27FC236}">
                <a16:creationId xmlns:a16="http://schemas.microsoft.com/office/drawing/2014/main" id="{9C3E1A7F-F8F6-4915-A618-30DD3EB377B7}"/>
              </a:ext>
            </a:extLst>
          </p:cNvPr>
          <p:cNvSpPr/>
          <p:nvPr/>
        </p:nvSpPr>
        <p:spPr>
          <a:xfrm>
            <a:off x="5069050" y="2925672"/>
            <a:ext cx="1985660" cy="455409"/>
          </a:xfrm>
          <a:prstGeom prst="roundRect">
            <a:avLst>
              <a:gd name="adj" fmla="val 50000"/>
            </a:avLst>
          </a:prstGeom>
          <a:solidFill>
            <a:srgbClr val="E5DACD">
              <a:lumMod val="5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400" b="1" i="0" u="none" strike="noStrike" kern="0" cap="none" spc="0" normalizeH="0" baseline="0" noProof="0" dirty="0">
                <a:ln>
                  <a:noFill/>
                </a:ln>
                <a:solidFill>
                  <a:prstClr val="white"/>
                </a:solidFill>
                <a:effectLst/>
                <a:uLnTx/>
                <a:uFillTx/>
                <a:latin typeface="Arial"/>
                <a:ea typeface="微軟正黑體"/>
                <a:cs typeface="+mn-cs"/>
              </a:rPr>
              <a:t>事業補正中</a:t>
            </a:r>
          </a:p>
        </p:txBody>
      </p:sp>
      <p:sp>
        <p:nvSpPr>
          <p:cNvPr id="52" name="圓角矩形 8">
            <a:extLst>
              <a:ext uri="{FF2B5EF4-FFF2-40B4-BE49-F238E27FC236}">
                <a16:creationId xmlns:a16="http://schemas.microsoft.com/office/drawing/2014/main" id="{66017B57-1665-426F-9AF8-EC4F73967317}"/>
              </a:ext>
            </a:extLst>
          </p:cNvPr>
          <p:cNvSpPr/>
          <p:nvPr/>
        </p:nvSpPr>
        <p:spPr>
          <a:xfrm>
            <a:off x="2510487" y="2916782"/>
            <a:ext cx="2207784" cy="435539"/>
          </a:xfrm>
          <a:prstGeom prst="roundRect">
            <a:avLst>
              <a:gd name="adj" fmla="val 50000"/>
            </a:avLst>
          </a:prstGeom>
          <a:solidFill>
            <a:srgbClr val="A5C249">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400" b="1" i="0" u="none" strike="noStrike" kern="0" cap="none" spc="0" normalizeH="0" baseline="0" noProof="0" dirty="0">
                <a:ln>
                  <a:noFill/>
                </a:ln>
                <a:solidFill>
                  <a:srgbClr val="578850">
                    <a:lumMod val="50000"/>
                  </a:srgbClr>
                </a:solidFill>
                <a:effectLst/>
                <a:uLnTx/>
                <a:uFillTx/>
                <a:latin typeface="Arial"/>
                <a:ea typeface="微軟正黑體"/>
                <a:cs typeface="+mn-cs"/>
              </a:rPr>
              <a:t>程序審查</a:t>
            </a:r>
            <a:r>
              <a:rPr lang="zh-TW" altLang="en-US" sz="2400" b="1" kern="0" dirty="0">
                <a:solidFill>
                  <a:srgbClr val="578850">
                    <a:lumMod val="50000"/>
                  </a:srgbClr>
                </a:solidFill>
                <a:latin typeface="Arial"/>
                <a:ea typeface="微軟正黑體"/>
              </a:rPr>
              <a:t>中</a:t>
            </a:r>
            <a:endParaRPr kumimoji="0" lang="zh-TW" altLang="en-US" sz="2400" b="1" i="0" u="none" strike="noStrike" kern="0" cap="none" spc="0" normalizeH="0" baseline="0" noProof="0" dirty="0">
              <a:ln>
                <a:noFill/>
              </a:ln>
              <a:solidFill>
                <a:srgbClr val="578850">
                  <a:lumMod val="50000"/>
                </a:srgbClr>
              </a:solidFill>
              <a:effectLst/>
              <a:uLnTx/>
              <a:uFillTx/>
              <a:latin typeface="Arial"/>
              <a:ea typeface="微軟正黑體"/>
              <a:cs typeface="+mn-cs"/>
            </a:endParaRPr>
          </a:p>
        </p:txBody>
      </p:sp>
      <p:sp>
        <p:nvSpPr>
          <p:cNvPr id="53" name="文字方塊 52">
            <a:extLst>
              <a:ext uri="{FF2B5EF4-FFF2-40B4-BE49-F238E27FC236}">
                <a16:creationId xmlns:a16="http://schemas.microsoft.com/office/drawing/2014/main" id="{7792DB55-4D96-4D9D-82CB-DFD1502780DD}"/>
              </a:ext>
            </a:extLst>
          </p:cNvPr>
          <p:cNvSpPr txBox="1"/>
          <p:nvPr/>
        </p:nvSpPr>
        <p:spPr>
          <a:xfrm>
            <a:off x="509608" y="3516904"/>
            <a:ext cx="1463862" cy="923330"/>
          </a:xfrm>
          <a:prstGeom prst="rect">
            <a:avLst/>
          </a:prstGeom>
          <a:noFill/>
        </p:spPr>
        <p:txBody>
          <a:bodyPr wrap="none" rtlCol="0">
            <a:spAutoFit/>
          </a:bodyPr>
          <a:lstStyle/>
          <a:p>
            <a:pPr algn="ctr"/>
            <a:r>
              <a:rPr lang="en-US" altLang="zh-TW" sz="5400" b="1" dirty="0">
                <a:solidFill>
                  <a:srgbClr val="0070C0"/>
                </a:solidFill>
                <a:effectLst>
                  <a:outerShdw blurRad="50800" dist="50800" dir="5400000" algn="ctr" rotWithShape="0">
                    <a:srgbClr val="DBEFF9"/>
                  </a:outerShdw>
                </a:effectLst>
                <a:latin typeface="Microsoft YaHei UI" panose="020B0503020204020204" pitchFamily="34" charset="-122"/>
                <a:ea typeface="Microsoft YaHei UI" panose="020B0503020204020204" pitchFamily="34" charset="-122"/>
              </a:rPr>
              <a:t>312</a:t>
            </a:r>
            <a:endParaRPr lang="zh-TW" altLang="en-US" sz="5400" b="1" dirty="0">
              <a:solidFill>
                <a:srgbClr val="0070C0"/>
              </a:solidFill>
              <a:effectLst>
                <a:outerShdw blurRad="50800" dist="50800" dir="5400000" algn="ctr" rotWithShape="0">
                  <a:srgbClr val="DBEFF9"/>
                </a:outerShdw>
              </a:effectLst>
              <a:latin typeface="Microsoft YaHei UI" panose="020B0503020204020204" pitchFamily="34" charset="-122"/>
              <a:ea typeface="Microsoft YaHei UI" panose="020B0503020204020204" pitchFamily="34" charset="-122"/>
            </a:endParaRPr>
          </a:p>
        </p:txBody>
      </p:sp>
      <p:sp>
        <p:nvSpPr>
          <p:cNvPr id="54" name="文字方塊 53">
            <a:extLst>
              <a:ext uri="{FF2B5EF4-FFF2-40B4-BE49-F238E27FC236}">
                <a16:creationId xmlns:a16="http://schemas.microsoft.com/office/drawing/2014/main" id="{E2B63191-0422-48B8-BC8E-0B345AAFED03}"/>
              </a:ext>
            </a:extLst>
          </p:cNvPr>
          <p:cNvSpPr txBox="1"/>
          <p:nvPr/>
        </p:nvSpPr>
        <p:spPr>
          <a:xfrm>
            <a:off x="5246060" y="3525794"/>
            <a:ext cx="1463862" cy="923330"/>
          </a:xfrm>
          <a:prstGeom prst="rect">
            <a:avLst/>
          </a:prstGeom>
          <a:noFill/>
        </p:spPr>
        <p:txBody>
          <a:bodyPr wrap="none" rtlCol="0">
            <a:spAutoFit/>
          </a:bodyPr>
          <a:lstStyle/>
          <a:p>
            <a:pPr algn="ctr"/>
            <a:r>
              <a:rPr lang="en-US" altLang="zh-TW" sz="5400" b="1" dirty="0">
                <a:solidFill>
                  <a:srgbClr val="E5DACD">
                    <a:lumMod val="25000"/>
                  </a:srgbClr>
                </a:solidFill>
                <a:effectLst>
                  <a:outerShdw blurRad="50800" dist="50800" dir="5400000" algn="ctr" rotWithShape="0">
                    <a:srgbClr val="DBEFF9"/>
                  </a:outerShdw>
                </a:effectLst>
                <a:latin typeface="Microsoft YaHei UI" panose="020B0503020204020204" pitchFamily="34" charset="-122"/>
                <a:ea typeface="Microsoft YaHei UI" panose="020B0503020204020204" pitchFamily="34" charset="-122"/>
              </a:rPr>
              <a:t>184</a:t>
            </a:r>
            <a:endParaRPr lang="zh-TW" altLang="en-US" sz="5400" b="1" dirty="0">
              <a:solidFill>
                <a:srgbClr val="E5DACD">
                  <a:lumMod val="25000"/>
                </a:srgbClr>
              </a:solidFill>
              <a:effectLst>
                <a:outerShdw blurRad="50800" dist="50800" dir="5400000" algn="ctr" rotWithShape="0">
                  <a:srgbClr val="DBEFF9"/>
                </a:outerShdw>
              </a:effectLst>
              <a:latin typeface="Microsoft YaHei UI" panose="020B0503020204020204" pitchFamily="34" charset="-122"/>
              <a:ea typeface="Microsoft YaHei UI" panose="020B0503020204020204" pitchFamily="34" charset="-122"/>
            </a:endParaRPr>
          </a:p>
        </p:txBody>
      </p:sp>
      <p:sp>
        <p:nvSpPr>
          <p:cNvPr id="55" name="文字方塊 54">
            <a:extLst>
              <a:ext uri="{FF2B5EF4-FFF2-40B4-BE49-F238E27FC236}">
                <a16:creationId xmlns:a16="http://schemas.microsoft.com/office/drawing/2014/main" id="{9FEA7BCB-00FC-4006-875F-1F80696EEF61}"/>
              </a:ext>
            </a:extLst>
          </p:cNvPr>
          <p:cNvSpPr txBox="1"/>
          <p:nvPr/>
        </p:nvSpPr>
        <p:spPr>
          <a:xfrm>
            <a:off x="2862219" y="3525794"/>
            <a:ext cx="1037465" cy="923330"/>
          </a:xfrm>
          <a:prstGeom prst="rect">
            <a:avLst/>
          </a:prstGeom>
          <a:noFill/>
        </p:spPr>
        <p:txBody>
          <a:bodyPr wrap="none" rtlCol="0">
            <a:spAutoFit/>
          </a:bodyPr>
          <a:lstStyle/>
          <a:p>
            <a:pPr algn="ctr"/>
            <a:r>
              <a:rPr lang="en-US" altLang="zh-TW" sz="5400" b="1" dirty="0">
                <a:solidFill>
                  <a:srgbClr val="A5C249">
                    <a:lumMod val="75000"/>
                  </a:srgbClr>
                </a:solidFill>
                <a:effectLst>
                  <a:outerShdw blurRad="50800" dist="50800" dir="5400000" algn="ctr" rotWithShape="0">
                    <a:srgbClr val="DBEFF9"/>
                  </a:outerShdw>
                </a:effectLst>
                <a:latin typeface="Microsoft YaHei UI" panose="020B0503020204020204" pitchFamily="34" charset="-122"/>
                <a:ea typeface="Microsoft YaHei UI" panose="020B0503020204020204" pitchFamily="34" charset="-122"/>
              </a:rPr>
              <a:t>38</a:t>
            </a:r>
            <a:endParaRPr lang="zh-TW" altLang="en-US" sz="5400" b="1" dirty="0">
              <a:solidFill>
                <a:srgbClr val="A5C249">
                  <a:lumMod val="75000"/>
                </a:srgbClr>
              </a:solidFill>
              <a:effectLst>
                <a:outerShdw blurRad="50800" dist="50800" dir="5400000" algn="ctr" rotWithShape="0">
                  <a:srgbClr val="DBEFF9"/>
                </a:outerShdw>
              </a:effectLst>
              <a:latin typeface="Microsoft YaHei UI" panose="020B0503020204020204" pitchFamily="34" charset="-122"/>
              <a:ea typeface="Microsoft YaHei UI" panose="020B0503020204020204" pitchFamily="34" charset="-122"/>
            </a:endParaRPr>
          </a:p>
        </p:txBody>
      </p:sp>
      <p:sp>
        <p:nvSpPr>
          <p:cNvPr id="56" name="文字方塊 55">
            <a:extLst>
              <a:ext uri="{FF2B5EF4-FFF2-40B4-BE49-F238E27FC236}">
                <a16:creationId xmlns:a16="http://schemas.microsoft.com/office/drawing/2014/main" id="{0CF03210-BD78-488D-9F36-E58F45982D26}"/>
              </a:ext>
            </a:extLst>
          </p:cNvPr>
          <p:cNvSpPr txBox="1"/>
          <p:nvPr/>
        </p:nvSpPr>
        <p:spPr>
          <a:xfrm>
            <a:off x="1983475" y="4071203"/>
            <a:ext cx="415498" cy="369332"/>
          </a:xfrm>
          <a:prstGeom prst="rect">
            <a:avLst/>
          </a:prstGeom>
          <a:noFill/>
        </p:spPr>
        <p:txBody>
          <a:bodyPr wrap="none" rtlCol="0">
            <a:spAutoFit/>
          </a:bodyPr>
          <a:lstStyle/>
          <a:p>
            <a:r>
              <a:rPr lang="zh-TW" altLang="en-US" b="1" dirty="0">
                <a:solidFill>
                  <a:prstClr val="black"/>
                </a:solidFill>
                <a:latin typeface="Arial"/>
                <a:ea typeface="微軟正黑體"/>
              </a:rPr>
              <a:t>件</a:t>
            </a:r>
          </a:p>
        </p:txBody>
      </p:sp>
      <p:sp>
        <p:nvSpPr>
          <p:cNvPr id="57" name="文字方塊 56">
            <a:extLst>
              <a:ext uri="{FF2B5EF4-FFF2-40B4-BE49-F238E27FC236}">
                <a16:creationId xmlns:a16="http://schemas.microsoft.com/office/drawing/2014/main" id="{ACA110A8-FDC6-42D0-BCE8-130D021832A5}"/>
              </a:ext>
            </a:extLst>
          </p:cNvPr>
          <p:cNvSpPr txBox="1"/>
          <p:nvPr/>
        </p:nvSpPr>
        <p:spPr>
          <a:xfrm>
            <a:off x="6669388" y="4080093"/>
            <a:ext cx="415498" cy="369332"/>
          </a:xfrm>
          <a:prstGeom prst="rect">
            <a:avLst/>
          </a:prstGeom>
          <a:noFill/>
        </p:spPr>
        <p:txBody>
          <a:bodyPr wrap="none" rtlCol="0">
            <a:spAutoFit/>
          </a:bodyPr>
          <a:lstStyle/>
          <a:p>
            <a:r>
              <a:rPr lang="zh-TW" altLang="en-US" b="1" dirty="0">
                <a:solidFill>
                  <a:prstClr val="black"/>
                </a:solidFill>
                <a:latin typeface="Arial"/>
                <a:ea typeface="微軟正黑體"/>
              </a:rPr>
              <a:t>件</a:t>
            </a:r>
          </a:p>
        </p:txBody>
      </p:sp>
      <p:sp>
        <p:nvSpPr>
          <p:cNvPr id="59" name="文字方塊 58">
            <a:extLst>
              <a:ext uri="{FF2B5EF4-FFF2-40B4-BE49-F238E27FC236}">
                <a16:creationId xmlns:a16="http://schemas.microsoft.com/office/drawing/2014/main" id="{4226419F-394D-45FF-AB07-FC85999CD897}"/>
              </a:ext>
            </a:extLst>
          </p:cNvPr>
          <p:cNvSpPr txBox="1"/>
          <p:nvPr/>
        </p:nvSpPr>
        <p:spPr>
          <a:xfrm>
            <a:off x="3845376" y="4055517"/>
            <a:ext cx="506412" cy="369332"/>
          </a:xfrm>
          <a:prstGeom prst="rect">
            <a:avLst/>
          </a:prstGeom>
          <a:noFill/>
        </p:spPr>
        <p:txBody>
          <a:bodyPr wrap="square" rtlCol="0">
            <a:spAutoFit/>
          </a:bodyPr>
          <a:lstStyle/>
          <a:p>
            <a:r>
              <a:rPr lang="zh-TW" altLang="en-US" b="1" dirty="0">
                <a:solidFill>
                  <a:prstClr val="black"/>
                </a:solidFill>
                <a:latin typeface="Arial"/>
                <a:ea typeface="微軟正黑體"/>
              </a:rPr>
              <a:t>件</a:t>
            </a:r>
          </a:p>
        </p:txBody>
      </p:sp>
      <p:sp>
        <p:nvSpPr>
          <p:cNvPr id="60" name="圓角矩形 22">
            <a:extLst>
              <a:ext uri="{FF2B5EF4-FFF2-40B4-BE49-F238E27FC236}">
                <a16:creationId xmlns:a16="http://schemas.microsoft.com/office/drawing/2014/main" id="{941C035E-501B-402E-BFCB-83226E358B66}"/>
              </a:ext>
            </a:extLst>
          </p:cNvPr>
          <p:cNvSpPr/>
          <p:nvPr/>
        </p:nvSpPr>
        <p:spPr>
          <a:xfrm>
            <a:off x="7358133" y="2916782"/>
            <a:ext cx="2083573" cy="436948"/>
          </a:xfrm>
          <a:prstGeom prst="roundRect">
            <a:avLst>
              <a:gd name="adj" fmla="val 50000"/>
            </a:avLst>
          </a:prstGeom>
          <a:solidFill>
            <a:srgbClr val="578850">
              <a:lumMod val="40000"/>
              <a:lumOff val="60000"/>
            </a:srgb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400" b="1" i="0" u="none" strike="noStrike" kern="0" cap="none" spc="0" normalizeH="0" baseline="0" noProof="0" dirty="0">
                <a:ln>
                  <a:noFill/>
                </a:ln>
                <a:solidFill>
                  <a:srgbClr val="578850">
                    <a:lumMod val="50000"/>
                  </a:srgbClr>
                </a:solidFill>
                <a:effectLst/>
                <a:uLnTx/>
                <a:uFillTx/>
                <a:latin typeface="Arial"/>
                <a:ea typeface="微軟正黑體"/>
                <a:cs typeface="+mn-cs"/>
              </a:rPr>
              <a:t>實質審查中</a:t>
            </a:r>
          </a:p>
        </p:txBody>
      </p:sp>
      <p:sp>
        <p:nvSpPr>
          <p:cNvPr id="61" name="文字方塊 60">
            <a:extLst>
              <a:ext uri="{FF2B5EF4-FFF2-40B4-BE49-F238E27FC236}">
                <a16:creationId xmlns:a16="http://schemas.microsoft.com/office/drawing/2014/main" id="{F80135B5-A47F-4042-AB16-C314456CA6F6}"/>
              </a:ext>
            </a:extLst>
          </p:cNvPr>
          <p:cNvSpPr txBox="1"/>
          <p:nvPr/>
        </p:nvSpPr>
        <p:spPr>
          <a:xfrm>
            <a:off x="7838538" y="3516904"/>
            <a:ext cx="1037465" cy="923330"/>
          </a:xfrm>
          <a:prstGeom prst="rect">
            <a:avLst/>
          </a:prstGeom>
          <a:noFill/>
        </p:spPr>
        <p:txBody>
          <a:bodyPr wrap="none" rtlCol="0">
            <a:spAutoFit/>
          </a:bodyPr>
          <a:lstStyle/>
          <a:p>
            <a:pPr algn="ctr"/>
            <a:r>
              <a:rPr lang="en-US" altLang="zh-TW" sz="5400" b="1" dirty="0">
                <a:solidFill>
                  <a:srgbClr val="578850">
                    <a:lumMod val="75000"/>
                  </a:srgbClr>
                </a:solidFill>
                <a:effectLst>
                  <a:outerShdw blurRad="50800" dist="50800" dir="5400000" algn="ctr" rotWithShape="0">
                    <a:srgbClr val="DBEFF9"/>
                  </a:outerShdw>
                </a:effectLst>
                <a:latin typeface="Microsoft YaHei UI" panose="020B0503020204020204" pitchFamily="34" charset="-122"/>
                <a:ea typeface="Microsoft YaHei UI" panose="020B0503020204020204" pitchFamily="34" charset="-122"/>
              </a:rPr>
              <a:t>34</a:t>
            </a:r>
            <a:endParaRPr lang="zh-TW" altLang="en-US" sz="5400" b="1" dirty="0">
              <a:solidFill>
                <a:srgbClr val="578850">
                  <a:lumMod val="75000"/>
                </a:srgbClr>
              </a:solidFill>
              <a:effectLst>
                <a:outerShdw blurRad="50800" dist="50800" dir="5400000" algn="ctr" rotWithShape="0">
                  <a:srgbClr val="DBEFF9"/>
                </a:outerShdw>
              </a:effectLst>
              <a:latin typeface="Microsoft YaHei UI" panose="020B0503020204020204" pitchFamily="34" charset="-122"/>
              <a:ea typeface="Microsoft YaHei UI" panose="020B0503020204020204" pitchFamily="34" charset="-122"/>
            </a:endParaRPr>
          </a:p>
        </p:txBody>
      </p:sp>
      <p:sp>
        <p:nvSpPr>
          <p:cNvPr id="62" name="文字方塊 61">
            <a:extLst>
              <a:ext uri="{FF2B5EF4-FFF2-40B4-BE49-F238E27FC236}">
                <a16:creationId xmlns:a16="http://schemas.microsoft.com/office/drawing/2014/main" id="{0CD08F26-F2FE-4151-8B5C-CFD4D82D67A7}"/>
              </a:ext>
            </a:extLst>
          </p:cNvPr>
          <p:cNvSpPr txBox="1"/>
          <p:nvPr/>
        </p:nvSpPr>
        <p:spPr>
          <a:xfrm>
            <a:off x="8784495" y="4092562"/>
            <a:ext cx="506412" cy="369332"/>
          </a:xfrm>
          <a:prstGeom prst="rect">
            <a:avLst/>
          </a:prstGeom>
          <a:noFill/>
        </p:spPr>
        <p:txBody>
          <a:bodyPr wrap="square" rtlCol="0">
            <a:spAutoFit/>
          </a:bodyPr>
          <a:lstStyle/>
          <a:p>
            <a:r>
              <a:rPr lang="zh-TW" altLang="en-US" b="1" dirty="0">
                <a:solidFill>
                  <a:prstClr val="black"/>
                </a:solidFill>
                <a:latin typeface="Arial"/>
                <a:ea typeface="微軟正黑體"/>
              </a:rPr>
              <a:t>件</a:t>
            </a:r>
          </a:p>
        </p:txBody>
      </p:sp>
      <p:sp>
        <p:nvSpPr>
          <p:cNvPr id="63" name="圓角矩形 25">
            <a:extLst>
              <a:ext uri="{FF2B5EF4-FFF2-40B4-BE49-F238E27FC236}">
                <a16:creationId xmlns:a16="http://schemas.microsoft.com/office/drawing/2014/main" id="{A7C20F89-822F-454F-9254-F7917CC5ACE3}"/>
              </a:ext>
            </a:extLst>
          </p:cNvPr>
          <p:cNvSpPr/>
          <p:nvPr/>
        </p:nvSpPr>
        <p:spPr>
          <a:xfrm>
            <a:off x="9766626" y="2916782"/>
            <a:ext cx="1919456" cy="436948"/>
          </a:xfrm>
          <a:prstGeom prst="roundRect">
            <a:avLst>
              <a:gd name="adj" fmla="val 50000"/>
            </a:avLst>
          </a:prstGeom>
          <a:solidFill>
            <a:srgbClr val="F0CB69"/>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zh-TW" altLang="en-US" sz="2400" b="1" i="0" u="none" strike="noStrike" kern="0" cap="none" spc="0" normalizeH="0" baseline="0" noProof="0" dirty="0">
                <a:ln>
                  <a:noFill/>
                </a:ln>
                <a:solidFill>
                  <a:srgbClr val="578850">
                    <a:lumMod val="50000"/>
                  </a:srgbClr>
                </a:solidFill>
                <a:effectLst/>
                <a:uLnTx/>
                <a:uFillTx/>
                <a:latin typeface="Arial"/>
                <a:ea typeface="微軟正黑體"/>
                <a:cs typeface="+mn-cs"/>
              </a:rPr>
              <a:t>初審會議</a:t>
            </a:r>
          </a:p>
        </p:txBody>
      </p:sp>
      <p:sp>
        <p:nvSpPr>
          <p:cNvPr id="64" name="文字方塊 63">
            <a:extLst>
              <a:ext uri="{FF2B5EF4-FFF2-40B4-BE49-F238E27FC236}">
                <a16:creationId xmlns:a16="http://schemas.microsoft.com/office/drawing/2014/main" id="{953C1E32-5C0E-44A4-8D73-83E7B0AE2097}"/>
              </a:ext>
            </a:extLst>
          </p:cNvPr>
          <p:cNvSpPr txBox="1"/>
          <p:nvPr/>
        </p:nvSpPr>
        <p:spPr>
          <a:xfrm>
            <a:off x="10247030" y="3516904"/>
            <a:ext cx="1037465" cy="923330"/>
          </a:xfrm>
          <a:prstGeom prst="rect">
            <a:avLst/>
          </a:prstGeom>
          <a:noFill/>
        </p:spPr>
        <p:txBody>
          <a:bodyPr wrap="none" rtlCol="0">
            <a:spAutoFit/>
          </a:bodyPr>
          <a:lstStyle/>
          <a:p>
            <a:pPr algn="ctr"/>
            <a:r>
              <a:rPr lang="en-US" altLang="zh-TW" sz="5400" b="1" dirty="0">
                <a:solidFill>
                  <a:srgbClr val="E5AB1B"/>
                </a:solidFill>
                <a:effectLst>
                  <a:outerShdw blurRad="50800" dist="50800" dir="5400000" algn="ctr" rotWithShape="0">
                    <a:srgbClr val="DBEFF9"/>
                  </a:outerShdw>
                </a:effectLst>
                <a:latin typeface="Microsoft YaHei UI" panose="020B0503020204020204" pitchFamily="34" charset="-122"/>
                <a:ea typeface="Microsoft YaHei UI" panose="020B0503020204020204" pitchFamily="34" charset="-122"/>
              </a:rPr>
              <a:t>56</a:t>
            </a:r>
            <a:endParaRPr lang="zh-TW" altLang="en-US" sz="5400" b="1" dirty="0">
              <a:solidFill>
                <a:srgbClr val="E5AB1B"/>
              </a:solidFill>
              <a:effectLst>
                <a:outerShdw blurRad="50800" dist="50800" dir="5400000" algn="ctr" rotWithShape="0">
                  <a:srgbClr val="DBEFF9"/>
                </a:outerShdw>
              </a:effectLst>
              <a:latin typeface="Microsoft YaHei UI" panose="020B0503020204020204" pitchFamily="34" charset="-122"/>
              <a:ea typeface="Microsoft YaHei UI" panose="020B0503020204020204" pitchFamily="34" charset="-122"/>
            </a:endParaRPr>
          </a:p>
        </p:txBody>
      </p:sp>
      <p:sp>
        <p:nvSpPr>
          <p:cNvPr id="65" name="文字方塊 64">
            <a:extLst>
              <a:ext uri="{FF2B5EF4-FFF2-40B4-BE49-F238E27FC236}">
                <a16:creationId xmlns:a16="http://schemas.microsoft.com/office/drawing/2014/main" id="{A6DDB924-80AD-405C-9C9D-B8A971251831}"/>
              </a:ext>
            </a:extLst>
          </p:cNvPr>
          <p:cNvSpPr txBox="1"/>
          <p:nvPr/>
        </p:nvSpPr>
        <p:spPr>
          <a:xfrm>
            <a:off x="11192988" y="4080093"/>
            <a:ext cx="506412" cy="369332"/>
          </a:xfrm>
          <a:prstGeom prst="rect">
            <a:avLst/>
          </a:prstGeom>
          <a:noFill/>
        </p:spPr>
        <p:txBody>
          <a:bodyPr wrap="square" rtlCol="0">
            <a:spAutoFit/>
          </a:bodyPr>
          <a:lstStyle/>
          <a:p>
            <a:r>
              <a:rPr lang="zh-TW" altLang="en-US" b="1" dirty="0">
                <a:solidFill>
                  <a:prstClr val="black"/>
                </a:solidFill>
                <a:latin typeface="Arial"/>
                <a:ea typeface="微軟正黑體"/>
              </a:rPr>
              <a:t>件</a:t>
            </a:r>
          </a:p>
        </p:txBody>
      </p:sp>
      <p:pic>
        <p:nvPicPr>
          <p:cNvPr id="67" name="圖片 66">
            <a:extLst>
              <a:ext uri="{FF2B5EF4-FFF2-40B4-BE49-F238E27FC236}">
                <a16:creationId xmlns:a16="http://schemas.microsoft.com/office/drawing/2014/main" id="{DA6A5F42-6A88-4762-BE63-352D21BF93C8}"/>
              </a:ext>
            </a:extLst>
          </p:cNvPr>
          <p:cNvPicPr>
            <a:picLocks noChangeAspect="1"/>
          </p:cNvPicPr>
          <p:nvPr/>
        </p:nvPicPr>
        <p:blipFill>
          <a:blip r:embed="rId5"/>
          <a:stretch>
            <a:fillRect/>
          </a:stretch>
        </p:blipFill>
        <p:spPr>
          <a:xfrm>
            <a:off x="10561912" y="85397"/>
            <a:ext cx="1561516" cy="383530"/>
          </a:xfrm>
          <a:prstGeom prst="rect">
            <a:avLst/>
          </a:prstGeom>
        </p:spPr>
      </p:pic>
      <p:sp>
        <p:nvSpPr>
          <p:cNvPr id="69" name="文字方塊 68">
            <a:extLst>
              <a:ext uri="{FF2B5EF4-FFF2-40B4-BE49-F238E27FC236}">
                <a16:creationId xmlns:a16="http://schemas.microsoft.com/office/drawing/2014/main" id="{51DC51D9-AC37-4E69-9BC2-552AB5770D07}"/>
              </a:ext>
            </a:extLst>
          </p:cNvPr>
          <p:cNvSpPr txBox="1"/>
          <p:nvPr/>
        </p:nvSpPr>
        <p:spPr>
          <a:xfrm>
            <a:off x="6385249" y="2302711"/>
            <a:ext cx="5397631" cy="461665"/>
          </a:xfrm>
          <a:prstGeom prst="rect">
            <a:avLst/>
          </a:prstGeom>
          <a:noFill/>
        </p:spPr>
        <p:txBody>
          <a:bodyPr wrap="square">
            <a:spAutoFit/>
          </a:bodyPr>
          <a:lstStyle/>
          <a:p>
            <a:r>
              <a:rPr lang="zh-TW" altLang="en-US" sz="2400" b="1" dirty="0">
                <a:solidFill>
                  <a:srgbClr val="C00000"/>
                </a:solidFill>
                <a:latin typeface="微軟正黑體" panose="020B0604030504040204" pitchFamily="34" charset="-120"/>
                <a:ea typeface="微軟正黑體" panose="020B0604030504040204" pitchFamily="34" charset="-120"/>
              </a:rPr>
              <a:t>有九成徵收對象提出自主減量計畫申請</a:t>
            </a:r>
            <a:endParaRPr lang="zh-TW" altLang="en-US" sz="2400" dirty="0">
              <a:latin typeface="微軟正黑體" panose="020B0604030504040204" pitchFamily="34" charset="-120"/>
              <a:ea typeface="微軟正黑體" panose="020B0604030504040204" pitchFamily="34" charset="-120"/>
            </a:endParaRPr>
          </a:p>
        </p:txBody>
      </p:sp>
      <p:sp>
        <p:nvSpPr>
          <p:cNvPr id="48" name="箭號: 五邊形 47">
            <a:extLst>
              <a:ext uri="{FF2B5EF4-FFF2-40B4-BE49-F238E27FC236}">
                <a16:creationId xmlns:a16="http://schemas.microsoft.com/office/drawing/2014/main" id="{01742CE5-E39C-498E-A6F4-013F2AD36AB9}"/>
              </a:ext>
            </a:extLst>
          </p:cNvPr>
          <p:cNvSpPr/>
          <p:nvPr/>
        </p:nvSpPr>
        <p:spPr>
          <a:xfrm>
            <a:off x="0" y="12386"/>
            <a:ext cx="612742" cy="431182"/>
          </a:xfrm>
          <a:prstGeom prst="homePlate">
            <a:avLst/>
          </a:prstGeom>
          <a:gradFill flip="none" rotWithShape="1">
            <a:gsLst>
              <a:gs pos="100000">
                <a:schemeClr val="bg1"/>
              </a:gs>
              <a:gs pos="0">
                <a:schemeClr val="accent5">
                  <a:lumMod val="20000"/>
                  <a:lumOff val="80000"/>
                </a:schemeClr>
              </a:gs>
              <a:gs pos="100000">
                <a:schemeClr val="accent5">
                  <a:lumMod val="20000"/>
                  <a:lumOff val="80000"/>
                  <a:shade val="67500"/>
                  <a:satMod val="115000"/>
                </a:schemeClr>
              </a:gs>
              <a:gs pos="100000">
                <a:schemeClr val="accent5">
                  <a:lumMod val="20000"/>
                  <a:lumOff val="80000"/>
                  <a:shade val="100000"/>
                  <a:satMod val="115000"/>
                </a:schemeClr>
              </a:gs>
            </a:gsLst>
            <a:path path="circle">
              <a:fillToRect t="100000" r="100000"/>
            </a:path>
            <a:tileRect l="-100000" b="-100000"/>
          </a:gradFill>
          <a:ln w="12700" cap="flat" cmpd="sng" algn="ctr">
            <a:noFill/>
            <a:prstDash val="solid"/>
            <a:miter lim="800000"/>
          </a:ln>
          <a:effectLst/>
        </p:spPr>
        <p:txBody>
          <a:bodyPr rtlCol="0" anchor="ctr"/>
          <a:lstStyle/>
          <a:p>
            <a:pPr algn="ctr" defTabSz="914377"/>
            <a:r>
              <a:rPr lang="zh-TW" altLang="en-US" sz="2000" b="1" kern="0" dirty="0">
                <a:latin typeface="Times New Roman" panose="02020603050405020304" pitchFamily="18" charset="0"/>
                <a:ea typeface="微軟正黑體"/>
                <a:cs typeface="Times New Roman" panose="02020603050405020304" pitchFamily="18" charset="0"/>
              </a:rPr>
              <a:t>肆</a:t>
            </a:r>
          </a:p>
        </p:txBody>
      </p:sp>
      <p:sp>
        <p:nvSpPr>
          <p:cNvPr id="58" name="標題 1">
            <a:extLst>
              <a:ext uri="{FF2B5EF4-FFF2-40B4-BE49-F238E27FC236}">
                <a16:creationId xmlns:a16="http://schemas.microsoft.com/office/drawing/2014/main" id="{5AB5C381-0404-4BAC-AE4D-9626B0EE03E1}"/>
              </a:ext>
            </a:extLst>
          </p:cNvPr>
          <p:cNvSpPr>
            <a:spLocks noGrp="1"/>
          </p:cNvSpPr>
          <p:nvPr>
            <p:ph type="title"/>
          </p:nvPr>
        </p:nvSpPr>
        <p:spPr>
          <a:xfrm>
            <a:off x="688157" y="429847"/>
            <a:ext cx="10239731" cy="830997"/>
          </a:xfrm>
          <a:noFill/>
        </p:spPr>
        <p:txBody>
          <a:bodyPr vert="horz" wrap="square" lIns="91440" tIns="45720" rIns="91440" bIns="45720" rtlCol="0"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Aft>
                <a:spcPct val="0"/>
              </a:spcAft>
            </a:pPr>
            <a:r>
              <a:rPr lang="zh-TW" altLang="en-US" sz="4800" b="1" spc="50" dirty="0">
                <a:ln w="11430"/>
                <a:solidFill>
                  <a:schemeClr val="tx1"/>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cs typeface="+mn-cs"/>
              </a:rPr>
              <a:t>自主減量計畫申請及審查情形</a:t>
            </a:r>
          </a:p>
        </p:txBody>
      </p:sp>
    </p:spTree>
    <p:extLst>
      <p:ext uri="{BB962C8B-B14F-4D97-AF65-F5344CB8AC3E}">
        <p14:creationId xmlns:p14="http://schemas.microsoft.com/office/powerpoint/2010/main" val="26627443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ComponentBackground1">
            <a:extLst>
              <a:ext uri="{FF2B5EF4-FFF2-40B4-BE49-F238E27FC236}">
                <a16:creationId xmlns:a16="http://schemas.microsoft.com/office/drawing/2014/main" id="{2FA731DC-EEE2-4363-8126-9B29186A4BFB}"/>
              </a:ext>
            </a:extLst>
          </p:cNvPr>
          <p:cNvSpPr/>
          <p:nvPr/>
        </p:nvSpPr>
        <p:spPr>
          <a:xfrm>
            <a:off x="604248" y="3060482"/>
            <a:ext cx="5366748" cy="2752151"/>
          </a:xfrm>
          <a:prstGeom prst="plaque">
            <a:avLst>
              <a:gd name="adj" fmla="val 2473"/>
            </a:avLst>
          </a:prstGeom>
          <a:solidFill>
            <a:sysClr val="window" lastClr="FFFFFF">
              <a:alpha val="90000"/>
            </a:sysClr>
          </a:solidFill>
          <a:ln w="28575" cap="flat" cmpd="sng" algn="ctr">
            <a:solidFill>
              <a:sysClr val="windowText" lastClr="000000">
                <a:alpha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25" name="Bullet1">
            <a:extLst>
              <a:ext uri="{FF2B5EF4-FFF2-40B4-BE49-F238E27FC236}">
                <a16:creationId xmlns:a16="http://schemas.microsoft.com/office/drawing/2014/main" id="{1CBF938D-E2FB-42B2-BCEE-89A850BB5421}"/>
              </a:ext>
            </a:extLst>
          </p:cNvPr>
          <p:cNvSpPr>
            <a:spLocks/>
          </p:cNvSpPr>
          <p:nvPr/>
        </p:nvSpPr>
        <p:spPr>
          <a:xfrm>
            <a:off x="861074" y="2801227"/>
            <a:ext cx="4853097" cy="449840"/>
          </a:xfrm>
          <a:prstGeom prst="plaque">
            <a:avLst>
              <a:gd name="adj" fmla="val 8540"/>
            </a:avLst>
          </a:prstGeom>
          <a:solidFill>
            <a:srgbClr val="328E6E"/>
          </a:solidFill>
          <a:ln w="12700" cap="flat" cmpd="sng" algn="ctr">
            <a:noFill/>
            <a:prstDash val="solid"/>
            <a:miter lim="800000"/>
          </a:ln>
          <a:effectLst/>
        </p:spPr>
        <p:txBody>
          <a:bodyPr wrap="square" lIns="91440" tIns="45720" rIns="91440" bIns="45720" rtlCol="0" anchor="ctr" anchorCtr="0">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zh-TW" alt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層次</a:t>
            </a:r>
            <a:r>
              <a:rPr kumimoji="1" lang="en-US" altLang="zh-TW"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1</a:t>
            </a:r>
            <a:r>
              <a:rPr kumimoji="1" lang="zh-TW" alt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：行業別認定</a:t>
            </a:r>
            <a:endParaRPr kumimoji="1" lang="en-US" altLang="zh-CN"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endParaRPr>
          </a:p>
        </p:txBody>
      </p:sp>
      <p:sp>
        <p:nvSpPr>
          <p:cNvPr id="26" name="Text1">
            <a:extLst>
              <a:ext uri="{FF2B5EF4-FFF2-40B4-BE49-F238E27FC236}">
                <a16:creationId xmlns:a16="http://schemas.microsoft.com/office/drawing/2014/main" id="{40325C39-C8F6-4490-AA35-07D83129BEDD}"/>
              </a:ext>
            </a:extLst>
          </p:cNvPr>
          <p:cNvSpPr/>
          <p:nvPr/>
        </p:nvSpPr>
        <p:spPr>
          <a:xfrm>
            <a:off x="743777" y="3282647"/>
            <a:ext cx="5087690" cy="2752153"/>
          </a:xfrm>
          <a:prstGeom prst="rect">
            <a:avLst/>
          </a:prstGeom>
          <a:noFill/>
          <a:ln w="12700" cap="flat" cmpd="sng" algn="ctr">
            <a:noFill/>
            <a:prstDash val="solid"/>
            <a:miter lim="800000"/>
          </a:ln>
          <a:effectLst/>
        </p:spPr>
        <p:txBody>
          <a:bodyPr wrap="square" lIns="91440" tIns="45720" rIns="91440" bIns="45720" rtlCol="0" anchor="t" anchorCtr="0">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R="0" lvl="0" algn="just" defTabSz="914400" rtl="0" eaLnBrk="1" fontAlgn="auto" latinLnBrk="0" hangingPunct="1">
              <a:lnSpc>
                <a:spcPct val="120000"/>
              </a:lnSpc>
              <a:spcBef>
                <a:spcPts val="600"/>
              </a:spcBef>
              <a:spcAft>
                <a:spcPts val="0"/>
              </a:spcAft>
              <a:buClrTx/>
              <a:buSzTx/>
              <a:tabLst/>
              <a:defRPr/>
            </a:pPr>
            <a:r>
              <a:rPr kumimoji="1" lang="zh-TW" altLang="en-US" sz="1800" b="1" i="0" u="none" strike="noStrike" kern="1200" cap="none" spc="0" normalizeH="0" baseline="0" noProof="0" dirty="0">
                <a:ln>
                  <a:noFill/>
                </a:ln>
                <a:solidFill>
                  <a:srgbClr val="5B9BD5">
                    <a:lumMod val="50000"/>
                  </a:srgbClr>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樣態考量與條件</a:t>
            </a:r>
            <a:endParaRPr kumimoji="1" lang="en-US" altLang="zh-TW" sz="1800" b="1" i="0" u="none" strike="noStrike" kern="1200" cap="none" spc="0" normalizeH="0" baseline="0" noProof="0" dirty="0">
              <a:ln>
                <a:noFill/>
              </a:ln>
              <a:solidFill>
                <a:srgbClr val="5B9BD5">
                  <a:lumMod val="50000"/>
                </a:srgbClr>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endParaRPr>
          </a:p>
          <a:p>
            <a:pPr marL="171450" marR="0" lvl="0" indent="-171450" algn="just"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1" lang="zh-TW" altLang="en-US"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參考國際作法</a:t>
            </a:r>
            <a:r>
              <a:rPr kumimoji="1" lang="en-US" altLang="zh-TW"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 </a:t>
            </a:r>
            <a:r>
              <a:rPr kumimoji="1" lang="zh-TW" altLang="en-US"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高碳洩漏風險指標 </a:t>
            </a:r>
            <a:r>
              <a:rPr kumimoji="1" lang="en-US" altLang="zh-TW"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(CL) </a:t>
            </a:r>
            <a:r>
              <a:rPr kumimoji="1" lang="zh-TW" altLang="en-US"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高於特定門檻值之行業別</a:t>
            </a:r>
            <a:r>
              <a:rPr kumimoji="1" lang="en-US" altLang="zh-TW"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 </a:t>
            </a:r>
            <a:r>
              <a:rPr kumimoji="1" lang="zh-TW" altLang="en-US"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定義為</a:t>
            </a:r>
            <a:r>
              <a:rPr kumimoji="1" lang="zh-TW" altLang="en-US" sz="17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高碳洩漏風險行業別</a:t>
            </a:r>
            <a:endParaRPr kumimoji="1" lang="en-US" altLang="zh-TW" sz="17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endParaRPr>
          </a:p>
          <a:p>
            <a:pPr marL="171450" marR="0" lvl="0" indent="-171450" algn="just"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1" lang="zh-TW" altLang="en-US" sz="17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列管事業屬高碳洩漏風險行業者</a:t>
            </a:r>
            <a:r>
              <a:rPr kumimoji="1" lang="en-US" altLang="zh-TW"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 </a:t>
            </a:r>
            <a:r>
              <a:rPr kumimoji="1" lang="zh-TW" altLang="en-US"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在提出自主減量計畫並通過審查後</a:t>
            </a:r>
            <a:r>
              <a:rPr kumimoji="1" lang="en-US" altLang="zh-TW"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 </a:t>
            </a:r>
            <a:r>
              <a:rPr kumimoji="1" lang="zh-TW" altLang="en-US"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可享有高碳洩漏風折扣、以降低碳費對競爭力的影響。</a:t>
            </a:r>
            <a:endParaRPr kumimoji="1" lang="en-US" altLang="zh-CN"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endParaRPr>
          </a:p>
        </p:txBody>
      </p:sp>
      <p:sp>
        <p:nvSpPr>
          <p:cNvPr id="27" name="ComponentBackground2">
            <a:extLst>
              <a:ext uri="{FF2B5EF4-FFF2-40B4-BE49-F238E27FC236}">
                <a16:creationId xmlns:a16="http://schemas.microsoft.com/office/drawing/2014/main" id="{B8A42E67-D8AB-4E02-B86F-1831FE30FC59}"/>
              </a:ext>
            </a:extLst>
          </p:cNvPr>
          <p:cNvSpPr/>
          <p:nvPr/>
        </p:nvSpPr>
        <p:spPr>
          <a:xfrm>
            <a:off x="6096000" y="3060482"/>
            <a:ext cx="5366748" cy="2752152"/>
          </a:xfrm>
          <a:prstGeom prst="plaque">
            <a:avLst>
              <a:gd name="adj" fmla="val 2473"/>
            </a:avLst>
          </a:prstGeom>
          <a:solidFill>
            <a:sysClr val="window" lastClr="FFFFFF">
              <a:alpha val="90000"/>
            </a:sysClr>
          </a:solidFill>
          <a:ln w="28575" cap="flat" cmpd="sng" algn="ctr">
            <a:solidFill>
              <a:sysClr val="windowText" lastClr="000000">
                <a:alpha val="50000"/>
              </a:sysClr>
            </a:solidFill>
            <a:prstDash val="solid"/>
            <a:miter lim="800000"/>
          </a:ln>
          <a:effectLst/>
        </p:spPr>
        <p:txBody>
          <a:bodyPr rtlCol="0" anchor="ctr"/>
          <a:lstStyle/>
          <a:p>
            <a:pPr algn="ctr"/>
            <a:endParaRPr lang="zh-CN" altLang="en-US" kern="0">
              <a:solidFill>
                <a:prstClr val="white"/>
              </a:solidFill>
              <a:latin typeface="微軟正黑體" panose="020B0604030504040204" pitchFamily="34" charset="-120"/>
              <a:ea typeface="微軟正黑體" panose="020B0604030504040204" pitchFamily="34" charset="-120"/>
            </a:endParaRPr>
          </a:p>
        </p:txBody>
      </p:sp>
      <p:sp>
        <p:nvSpPr>
          <p:cNvPr id="28" name="Bullet2">
            <a:extLst>
              <a:ext uri="{FF2B5EF4-FFF2-40B4-BE49-F238E27FC236}">
                <a16:creationId xmlns:a16="http://schemas.microsoft.com/office/drawing/2014/main" id="{79B1D7AB-930E-45DD-BEE4-D689895E3D22}"/>
              </a:ext>
            </a:extLst>
          </p:cNvPr>
          <p:cNvSpPr>
            <a:spLocks/>
          </p:cNvSpPr>
          <p:nvPr/>
        </p:nvSpPr>
        <p:spPr>
          <a:xfrm>
            <a:off x="6352826" y="2801227"/>
            <a:ext cx="4853097" cy="449840"/>
          </a:xfrm>
          <a:prstGeom prst="plaque">
            <a:avLst>
              <a:gd name="adj" fmla="val 8540"/>
            </a:avLst>
          </a:prstGeom>
          <a:solidFill>
            <a:srgbClr val="90C67C"/>
          </a:solidFill>
          <a:ln w="12700" cap="flat" cmpd="sng" algn="ctr">
            <a:noFill/>
            <a:prstDash val="solid"/>
            <a:miter lim="800000"/>
          </a:ln>
          <a:effectLst/>
        </p:spPr>
        <p:txBody>
          <a:bodyPr wrap="square" lIns="91440" tIns="45720" rIns="91440" bIns="45720" rtlCol="0" anchor="ctr" anchorCtr="0">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zh-TW" alt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層次</a:t>
            </a:r>
            <a:r>
              <a:rPr kumimoji="1" lang="en-US" altLang="zh-TW"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2</a:t>
            </a:r>
            <a:r>
              <a:rPr kumimoji="1" lang="zh-TW" altLang="en-US"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：考量產業國際競爭力</a:t>
            </a:r>
            <a:endParaRPr kumimoji="1" lang="en-US" altLang="zh-CN" sz="20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endParaRPr>
          </a:p>
        </p:txBody>
      </p:sp>
      <p:sp>
        <p:nvSpPr>
          <p:cNvPr id="29" name="Text1">
            <a:extLst>
              <a:ext uri="{FF2B5EF4-FFF2-40B4-BE49-F238E27FC236}">
                <a16:creationId xmlns:a16="http://schemas.microsoft.com/office/drawing/2014/main" id="{A571A36C-F2FD-47F0-BB29-836C0717A805}"/>
              </a:ext>
            </a:extLst>
          </p:cNvPr>
          <p:cNvSpPr/>
          <p:nvPr/>
        </p:nvSpPr>
        <p:spPr>
          <a:xfrm>
            <a:off x="6235529" y="3263596"/>
            <a:ext cx="5087690" cy="2752153"/>
          </a:xfrm>
          <a:prstGeom prst="rect">
            <a:avLst/>
          </a:prstGeom>
          <a:noFill/>
          <a:ln w="12700" cap="flat" cmpd="sng" algn="ctr">
            <a:noFill/>
            <a:prstDash val="solid"/>
            <a:miter lim="800000"/>
          </a:ln>
          <a:effectLst/>
        </p:spPr>
        <p:txBody>
          <a:bodyPr wrap="square" lIns="91440" tIns="45720" rIns="91440" bIns="45720" rtlCol="0" anchor="t" anchorCtr="0">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R="0" lvl="0" algn="just" defTabSz="914400" rtl="0" eaLnBrk="1" fontAlgn="auto" latinLnBrk="0" hangingPunct="1">
              <a:lnSpc>
                <a:spcPct val="120000"/>
              </a:lnSpc>
              <a:spcBef>
                <a:spcPts val="600"/>
              </a:spcBef>
              <a:spcAft>
                <a:spcPts val="0"/>
              </a:spcAft>
              <a:buClrTx/>
              <a:buSzTx/>
              <a:tabLst/>
              <a:defRPr/>
            </a:pPr>
            <a:r>
              <a:rPr kumimoji="1" lang="zh-TW" altLang="en-US" sz="1800" b="1" i="0" u="none" strike="noStrike" kern="1200" cap="none" spc="0" normalizeH="0" baseline="0" noProof="0" dirty="0">
                <a:ln>
                  <a:noFill/>
                </a:ln>
                <a:solidFill>
                  <a:srgbClr val="5B9BD5">
                    <a:lumMod val="50000"/>
                  </a:srgbClr>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樣態考量與條件</a:t>
            </a:r>
            <a:endParaRPr kumimoji="1" lang="en-US" altLang="zh-TW" sz="1800" b="1" i="0" u="none" strike="noStrike" kern="1200" cap="none" spc="0" normalizeH="0" baseline="0" noProof="0" dirty="0">
              <a:ln>
                <a:noFill/>
              </a:ln>
              <a:solidFill>
                <a:srgbClr val="5B9BD5">
                  <a:lumMod val="50000"/>
                </a:srgbClr>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endParaRPr>
          </a:p>
          <a:p>
            <a:pPr marL="171450" marR="0" lvl="0" indent="-171450" algn="just" defTabSz="914400" rtl="0" eaLnBrk="1" fontAlgn="auto" latinLnBrk="0" hangingPunct="1">
              <a:lnSpc>
                <a:spcPct val="120000"/>
              </a:lnSpc>
              <a:spcBef>
                <a:spcPts val="600"/>
              </a:spcBef>
              <a:spcAft>
                <a:spcPts val="0"/>
              </a:spcAft>
              <a:buClrTx/>
              <a:buSzTx/>
              <a:buFont typeface="Arial" panose="020B0604020202020204" pitchFamily="34" charset="0"/>
              <a:buChar char="•"/>
              <a:tabLst/>
              <a:defRPr/>
            </a:pPr>
            <a:r>
              <a:rPr kumimoji="1" lang="zh-TW" altLang="en-US"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考量</a:t>
            </a:r>
            <a:r>
              <a:rPr kumimoji="1" lang="zh-TW" altLang="en-US" sz="17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碳定價造成額外碳成本衍生之碳洩漏風險</a:t>
            </a:r>
            <a:r>
              <a:rPr kumimoji="1" lang="en-US" altLang="zh-TW"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 </a:t>
            </a:r>
            <a:r>
              <a:rPr kumimoji="1" lang="zh-TW" altLang="en-US"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例如：突發經貿事件影響</a:t>
            </a:r>
            <a:r>
              <a:rPr kumimoji="1" lang="en-US" altLang="zh-TW"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a:t>
            </a:r>
            <a:r>
              <a:rPr kumimoji="1" lang="zh-TW" altLang="en-US"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如美國關稅政策</a:t>
            </a:r>
            <a:r>
              <a:rPr kumimoji="1" lang="en-US" altLang="zh-TW"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a:t>
            </a:r>
            <a:r>
              <a:rPr kumimoji="1" lang="zh-TW" altLang="en-US"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而令</a:t>
            </a:r>
            <a:r>
              <a:rPr kumimoji="1" lang="zh-TW" altLang="en-US" sz="17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特定年度營業毛利為負值者、碳費徵收總額占營業毛利比例達一定程度以上者；</a:t>
            </a:r>
            <a:r>
              <a:rPr kumimoji="1" lang="zh-TW" altLang="en-US"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或已</a:t>
            </a:r>
            <a:r>
              <a:rPr kumimoji="1" lang="zh-TW" altLang="en-US" sz="1700" b="1"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面對國際商品傾銷風險者</a:t>
            </a:r>
            <a:r>
              <a:rPr kumimoji="1" lang="zh-TW" altLang="en-US"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，可透過申請取得高碳洩漏風折扣適用資格</a:t>
            </a:r>
            <a:r>
              <a:rPr kumimoji="1" lang="en-US" altLang="zh-TW"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a:t>
            </a:r>
            <a:r>
              <a:rPr kumimoji="1" lang="zh-TW" altLang="en-US"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 以避免碳費課徵進一步弱化產業國際競爭力</a:t>
            </a:r>
            <a:endParaRPr kumimoji="1" lang="en-US" altLang="zh-TW" sz="1700" b="0" i="0" u="none" strike="noStrike" kern="1200" cap="none" spc="0" normalizeH="0" baseline="0" noProof="0" dirty="0">
              <a:ln>
                <a:noFill/>
              </a:ln>
              <a:solidFill>
                <a:prstClr val="black"/>
              </a:solidFill>
              <a:effectLst/>
              <a:uLnTx/>
              <a:uFillTx/>
              <a:latin typeface="微軟正黑體" panose="020B0604030504040204" pitchFamily="34" charset="-120"/>
              <a:ea typeface="微軟正黑體" panose="020B0604030504040204" pitchFamily="34" charset="-120"/>
              <a:cs typeface="+mn-ea"/>
              <a:sym typeface="Arial" panose="020B0604020202020204" pitchFamily="34" charset="0"/>
            </a:endParaRPr>
          </a:p>
        </p:txBody>
      </p:sp>
      <p:sp>
        <p:nvSpPr>
          <p:cNvPr id="30" name="文字方塊 29">
            <a:extLst>
              <a:ext uri="{FF2B5EF4-FFF2-40B4-BE49-F238E27FC236}">
                <a16:creationId xmlns:a16="http://schemas.microsoft.com/office/drawing/2014/main" id="{62588310-26DE-42A4-B53B-702DD192DFBC}"/>
              </a:ext>
            </a:extLst>
          </p:cNvPr>
          <p:cNvSpPr txBox="1"/>
          <p:nvPr/>
        </p:nvSpPr>
        <p:spPr>
          <a:xfrm>
            <a:off x="518474" y="1334728"/>
            <a:ext cx="10944274" cy="1400383"/>
          </a:xfrm>
          <a:prstGeom prst="rect">
            <a:avLst/>
          </a:prstGeom>
          <a:noFill/>
        </p:spPr>
        <p:txBody>
          <a:bodyPr wrap="square" rtlCol="0">
            <a:spAutoFit/>
          </a:bodyPr>
          <a:lstStyle/>
          <a:p>
            <a:pPr marL="850900" indent="-850900" algn="just">
              <a:spcAft>
                <a:spcPts val="600"/>
              </a:spcAft>
            </a:pPr>
            <a:r>
              <a:rPr lang="zh-TW" altLang="en-US" sz="2000" b="1" dirty="0">
                <a:solidFill>
                  <a:srgbClr val="328E6E"/>
                </a:solidFill>
                <a:latin typeface="Arial" panose="020B0604020202020204"/>
                <a:ea typeface="微軟正黑體" panose="020B0604030504040204" pitchFamily="34" charset="-120"/>
              </a:rPr>
              <a:t>目的：</a:t>
            </a:r>
            <a:r>
              <a:rPr lang="zh-TW" altLang="en-US" sz="2000" dirty="0">
                <a:solidFill>
                  <a:prstClr val="black"/>
                </a:solidFill>
                <a:latin typeface="Arial" panose="020B0604020202020204"/>
                <a:ea typeface="微軟正黑體" panose="020B0604030504040204" pitchFamily="34" charset="-120"/>
              </a:rPr>
              <a:t>落實排碳有價核心精神的同時，能避免碳洩漏風險、並降低列管對象因經營環境改變所面對的競爭力挑戰</a:t>
            </a:r>
            <a:endParaRPr lang="en-US" altLang="zh-TW" sz="2000" dirty="0">
              <a:solidFill>
                <a:prstClr val="black"/>
              </a:solidFill>
              <a:latin typeface="Arial" panose="020B0604020202020204"/>
              <a:ea typeface="微軟正黑體" panose="020B0604030504040204" pitchFamily="34" charset="-120"/>
            </a:endParaRPr>
          </a:p>
          <a:p>
            <a:pPr marL="889000" indent="-889000" algn="just">
              <a:spcAft>
                <a:spcPts val="600"/>
              </a:spcAft>
            </a:pPr>
            <a:r>
              <a:rPr lang="zh-TW" altLang="en-US" sz="2000" b="1" dirty="0">
                <a:solidFill>
                  <a:srgbClr val="328E6E"/>
                </a:solidFill>
                <a:latin typeface="Arial" panose="020B0604020202020204"/>
                <a:ea typeface="微軟正黑體" panose="020B0604030504040204" pitchFamily="34" charset="-120"/>
              </a:rPr>
              <a:t>作法：</a:t>
            </a:r>
            <a:r>
              <a:rPr lang="zh-TW" altLang="en-US" sz="2000" dirty="0">
                <a:solidFill>
                  <a:prstClr val="black"/>
                </a:solidFill>
                <a:latin typeface="Arial" panose="020B0604020202020204"/>
                <a:ea typeface="微軟正黑體" panose="020B0604030504040204" pitchFamily="34" charset="-120"/>
              </a:rPr>
              <a:t>透過</a:t>
            </a:r>
            <a:r>
              <a:rPr lang="zh-TW" altLang="en-US" sz="2000" b="1" dirty="0">
                <a:solidFill>
                  <a:prstClr val="black"/>
                </a:solidFill>
                <a:latin typeface="Arial" panose="020B0604020202020204"/>
                <a:ea typeface="微軟正黑體" panose="020B0604030504040204" pitchFamily="34" charset="-120"/>
              </a:rPr>
              <a:t>行業別認定及維護產業國際競爭力二個層次的考量</a:t>
            </a:r>
            <a:r>
              <a:rPr lang="zh-TW" altLang="en-US" sz="2000" dirty="0">
                <a:solidFill>
                  <a:prstClr val="black"/>
                </a:solidFill>
                <a:latin typeface="Arial" panose="020B0604020202020204"/>
                <a:ea typeface="微軟正黑體" panose="020B0604030504040204" pitchFamily="34" charset="-120"/>
              </a:rPr>
              <a:t>，以決定列管對象對於</a:t>
            </a:r>
            <a:r>
              <a:rPr lang="zh-TW" altLang="en-US" sz="2000" b="1" dirty="0">
                <a:solidFill>
                  <a:prstClr val="black"/>
                </a:solidFill>
                <a:latin typeface="Arial" panose="020B0604020202020204"/>
                <a:ea typeface="微軟正黑體" panose="020B0604030504040204" pitchFamily="34" charset="-120"/>
              </a:rPr>
              <a:t>高碳洩漏風險折扣之適用資格</a:t>
            </a:r>
            <a:endParaRPr lang="en-US" altLang="zh-TW" sz="2000" b="1" dirty="0">
              <a:solidFill>
                <a:prstClr val="black"/>
              </a:solidFill>
              <a:latin typeface="Arial" panose="020B0604020202020204"/>
              <a:ea typeface="微軟正黑體" panose="020B0604030504040204" pitchFamily="34" charset="-120"/>
            </a:endParaRPr>
          </a:p>
        </p:txBody>
      </p:sp>
      <p:sp>
        <p:nvSpPr>
          <p:cNvPr id="32" name="Bullet1">
            <a:extLst>
              <a:ext uri="{FF2B5EF4-FFF2-40B4-BE49-F238E27FC236}">
                <a16:creationId xmlns:a16="http://schemas.microsoft.com/office/drawing/2014/main" id="{D1A7F9C9-EF9C-44E5-898C-5EB5BED41D4C}"/>
              </a:ext>
            </a:extLst>
          </p:cNvPr>
          <p:cNvSpPr>
            <a:spLocks/>
          </p:cNvSpPr>
          <p:nvPr/>
        </p:nvSpPr>
        <p:spPr>
          <a:xfrm>
            <a:off x="861074" y="5884948"/>
            <a:ext cx="4853097" cy="446009"/>
          </a:xfrm>
          <a:prstGeom prst="plaque">
            <a:avLst>
              <a:gd name="adj" fmla="val 8540"/>
            </a:avLst>
          </a:prstGeom>
          <a:solidFill>
            <a:srgbClr val="328E6E"/>
          </a:solidFill>
          <a:ln w="12700" cap="flat" cmpd="sng" algn="ctr">
            <a:noFill/>
            <a:prstDash val="solid"/>
            <a:miter lim="800000"/>
          </a:ln>
          <a:effectLst/>
        </p:spPr>
        <p:txBody>
          <a:bodyPr wrap="square" lIns="91440" tIns="45720" rIns="91440" bIns="45720" rtlCol="0" anchor="ctr" anchorCtr="0">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zh-TW" altLang="en-US" sz="1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經審查後適用至</a:t>
            </a:r>
            <a:r>
              <a:rPr kumimoji="1" lang="en-US" altLang="zh-TW" sz="1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2030</a:t>
            </a:r>
            <a:r>
              <a:rPr kumimoji="1" lang="zh-TW" altLang="en-US" sz="1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年</a:t>
            </a:r>
            <a:endParaRPr kumimoji="1" lang="en-US" altLang="zh-CN" sz="1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endParaRPr>
          </a:p>
        </p:txBody>
      </p:sp>
      <p:sp>
        <p:nvSpPr>
          <p:cNvPr id="33" name="Bullet2">
            <a:extLst>
              <a:ext uri="{FF2B5EF4-FFF2-40B4-BE49-F238E27FC236}">
                <a16:creationId xmlns:a16="http://schemas.microsoft.com/office/drawing/2014/main" id="{FBD47AEA-F28B-4DFA-AE28-90D17516A520}"/>
              </a:ext>
            </a:extLst>
          </p:cNvPr>
          <p:cNvSpPr>
            <a:spLocks/>
          </p:cNvSpPr>
          <p:nvPr/>
        </p:nvSpPr>
        <p:spPr>
          <a:xfrm>
            <a:off x="6352826" y="5884948"/>
            <a:ext cx="4853097" cy="446009"/>
          </a:xfrm>
          <a:prstGeom prst="plaque">
            <a:avLst>
              <a:gd name="adj" fmla="val 8540"/>
            </a:avLst>
          </a:prstGeom>
          <a:solidFill>
            <a:srgbClr val="90C67C"/>
          </a:solidFill>
          <a:ln w="12700" cap="flat" cmpd="sng" algn="ctr">
            <a:noFill/>
            <a:prstDash val="solid"/>
            <a:miter lim="800000"/>
          </a:ln>
          <a:effectLst/>
        </p:spPr>
        <p:txBody>
          <a:bodyPr wrap="square" lIns="91440" tIns="45720" rIns="91440" bIns="45720" rtlCol="0" anchor="ctr" anchorCtr="0">
            <a:norm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zh-TW" altLang="en-US" sz="1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rPr>
              <a:t>每年提交申請，經審查後適用該年度</a:t>
            </a:r>
            <a:endParaRPr kumimoji="1" lang="en-US" altLang="zh-CN" sz="18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endParaRPr>
          </a:p>
        </p:txBody>
      </p:sp>
      <p:pic>
        <p:nvPicPr>
          <p:cNvPr id="17" name="圖片 16">
            <a:extLst>
              <a:ext uri="{FF2B5EF4-FFF2-40B4-BE49-F238E27FC236}">
                <a16:creationId xmlns:a16="http://schemas.microsoft.com/office/drawing/2014/main" id="{D148D905-9E57-4671-A217-D47CEBD85D03}"/>
              </a:ext>
            </a:extLst>
          </p:cNvPr>
          <p:cNvPicPr>
            <a:picLocks noChangeAspect="1"/>
          </p:cNvPicPr>
          <p:nvPr/>
        </p:nvPicPr>
        <p:blipFill>
          <a:blip r:embed="rId3"/>
          <a:stretch>
            <a:fillRect/>
          </a:stretch>
        </p:blipFill>
        <p:spPr>
          <a:xfrm>
            <a:off x="10561912" y="85397"/>
            <a:ext cx="1561516" cy="383530"/>
          </a:xfrm>
          <a:prstGeom prst="rect">
            <a:avLst/>
          </a:prstGeom>
        </p:spPr>
      </p:pic>
      <p:sp>
        <p:nvSpPr>
          <p:cNvPr id="22" name="標題 1">
            <a:extLst>
              <a:ext uri="{FF2B5EF4-FFF2-40B4-BE49-F238E27FC236}">
                <a16:creationId xmlns:a16="http://schemas.microsoft.com/office/drawing/2014/main" id="{7D9320BC-62D3-41E5-A9A9-4B0E045EAC31}"/>
              </a:ext>
            </a:extLst>
          </p:cNvPr>
          <p:cNvSpPr>
            <a:spLocks noGrp="1"/>
          </p:cNvSpPr>
          <p:nvPr>
            <p:ph type="title"/>
          </p:nvPr>
        </p:nvSpPr>
        <p:spPr>
          <a:xfrm>
            <a:off x="604249" y="462410"/>
            <a:ext cx="11464920" cy="830997"/>
          </a:xfrm>
          <a:noFill/>
        </p:spPr>
        <p:txBody>
          <a:bodyPr vert="horz" wrap="square" lIns="91440" tIns="45720" rIns="91440" bIns="45720" rtlCol="0"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Aft>
                <a:spcPct val="0"/>
              </a:spcAft>
            </a:pPr>
            <a:r>
              <a:rPr lang="zh-TW" altLang="en-US" sz="4800" b="1" spc="50" dirty="0">
                <a:ln w="11430"/>
                <a:solidFill>
                  <a:schemeClr val="tx1"/>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cs typeface="+mn-cs"/>
              </a:rPr>
              <a:t>碳費制度配套：高碳洩漏風險認定規劃</a:t>
            </a:r>
          </a:p>
        </p:txBody>
      </p:sp>
      <p:sp>
        <p:nvSpPr>
          <p:cNvPr id="19" name="投影片編號版面配置區 34">
            <a:extLst>
              <a:ext uri="{FF2B5EF4-FFF2-40B4-BE49-F238E27FC236}">
                <a16:creationId xmlns:a16="http://schemas.microsoft.com/office/drawing/2014/main" id="{B78DCAB4-225D-4E73-86E1-7D113C2227D7}"/>
              </a:ext>
            </a:extLst>
          </p:cNvPr>
          <p:cNvSpPr>
            <a:spLocks noGrp="1"/>
          </p:cNvSpPr>
          <p:nvPr>
            <p:ph type="sldNum" sz="quarter" idx="4"/>
          </p:nvPr>
        </p:nvSpPr>
        <p:spPr/>
        <p:txBody>
          <a:bodyPr/>
          <a:lstStyle/>
          <a:p>
            <a:fld id="{CD85BB92-323F-45CA-88E2-0F40363CC4E0}" type="slidenum">
              <a:rPr lang="zh-TW" altLang="en-US" sz="1600" smtClean="0">
                <a:solidFill>
                  <a:schemeClr val="tx1"/>
                </a:solidFill>
                <a:latin typeface="微軟正黑體" panose="020B0604030504040204" pitchFamily="34" charset="-120"/>
                <a:ea typeface="微軟正黑體" panose="020B0604030504040204" pitchFamily="34" charset="-120"/>
              </a:rPr>
              <a:t>12</a:t>
            </a:fld>
            <a:endParaRPr lang="zh-TW" altLang="en-US" sz="1600" dirty="0">
              <a:solidFill>
                <a:schemeClr val="tx1"/>
              </a:solidFill>
              <a:latin typeface="微軟正黑體" panose="020B0604030504040204" pitchFamily="34" charset="-120"/>
              <a:ea typeface="微軟正黑體" panose="020B0604030504040204" pitchFamily="34" charset="-120"/>
            </a:endParaRPr>
          </a:p>
        </p:txBody>
      </p:sp>
      <p:sp>
        <p:nvSpPr>
          <p:cNvPr id="20" name="文字方塊 19">
            <a:extLst>
              <a:ext uri="{FF2B5EF4-FFF2-40B4-BE49-F238E27FC236}">
                <a16:creationId xmlns:a16="http://schemas.microsoft.com/office/drawing/2014/main" id="{B63F2C53-17C2-4BB0-8C6A-44D3CDAF3AB3}"/>
              </a:ext>
            </a:extLst>
          </p:cNvPr>
          <p:cNvSpPr txBox="1"/>
          <p:nvPr/>
        </p:nvSpPr>
        <p:spPr>
          <a:xfrm>
            <a:off x="604248" y="6403271"/>
            <a:ext cx="10858500" cy="369332"/>
          </a:xfrm>
          <a:prstGeom prst="rect">
            <a:avLst/>
          </a:prstGeom>
          <a:solidFill>
            <a:schemeClr val="accent6">
              <a:lumMod val="20000"/>
              <a:lumOff val="80000"/>
            </a:schemeClr>
          </a:solidFill>
        </p:spPr>
        <p:txBody>
          <a:bodyPr wrap="square" rtlCol="0">
            <a:spAutoFit/>
          </a:bodyPr>
          <a:lstStyle/>
          <a:p>
            <a:pPr marL="850900" indent="-850900" algn="ctr">
              <a:spcAft>
                <a:spcPts val="600"/>
              </a:spcAft>
            </a:pPr>
            <a:r>
              <a:rPr lang="zh-TW" altLang="en-US" b="1" dirty="0">
                <a:solidFill>
                  <a:prstClr val="black"/>
                </a:solidFill>
                <a:latin typeface="Arial" panose="020B0604020202020204"/>
                <a:ea typeface="微軟正黑體" panose="020B0604030504040204" pitchFamily="34" charset="-120"/>
              </a:rPr>
              <a:t>本部刻正與經濟部研商高碳洩漏風險審核原則草案，後續將依法制作業程序，進行預告及召開研商會議</a:t>
            </a:r>
          </a:p>
        </p:txBody>
      </p:sp>
      <p:sp>
        <p:nvSpPr>
          <p:cNvPr id="21" name="箭號: 五邊形 20">
            <a:extLst>
              <a:ext uri="{FF2B5EF4-FFF2-40B4-BE49-F238E27FC236}">
                <a16:creationId xmlns:a16="http://schemas.microsoft.com/office/drawing/2014/main" id="{09833E76-29BE-491E-961A-1DBBC598F36D}"/>
              </a:ext>
            </a:extLst>
          </p:cNvPr>
          <p:cNvSpPr/>
          <p:nvPr/>
        </p:nvSpPr>
        <p:spPr>
          <a:xfrm>
            <a:off x="0" y="12386"/>
            <a:ext cx="612742" cy="431182"/>
          </a:xfrm>
          <a:prstGeom prst="homePlate">
            <a:avLst/>
          </a:prstGeom>
          <a:gradFill flip="none" rotWithShape="1">
            <a:gsLst>
              <a:gs pos="100000">
                <a:schemeClr val="bg1"/>
              </a:gs>
              <a:gs pos="0">
                <a:schemeClr val="accent5">
                  <a:lumMod val="20000"/>
                  <a:lumOff val="80000"/>
                </a:schemeClr>
              </a:gs>
              <a:gs pos="100000">
                <a:schemeClr val="accent5">
                  <a:lumMod val="20000"/>
                  <a:lumOff val="80000"/>
                  <a:shade val="67500"/>
                  <a:satMod val="115000"/>
                </a:schemeClr>
              </a:gs>
              <a:gs pos="100000">
                <a:schemeClr val="accent5">
                  <a:lumMod val="20000"/>
                  <a:lumOff val="80000"/>
                  <a:shade val="100000"/>
                  <a:satMod val="115000"/>
                </a:schemeClr>
              </a:gs>
            </a:gsLst>
            <a:path path="circle">
              <a:fillToRect t="100000" r="100000"/>
            </a:path>
            <a:tileRect l="-100000" b="-100000"/>
          </a:gradFill>
          <a:ln w="12700" cap="flat" cmpd="sng" algn="ctr">
            <a:noFill/>
            <a:prstDash val="solid"/>
            <a:miter lim="800000"/>
          </a:ln>
          <a:effectLst/>
        </p:spPr>
        <p:txBody>
          <a:bodyPr rtlCol="0" anchor="ctr"/>
          <a:lstStyle/>
          <a:p>
            <a:pPr algn="ctr" defTabSz="914377"/>
            <a:r>
              <a:rPr lang="zh-TW" altLang="en-US" sz="2000" b="1" kern="0" dirty="0">
                <a:latin typeface="Times New Roman" panose="02020603050405020304" pitchFamily="18" charset="0"/>
                <a:ea typeface="微軟正黑體"/>
                <a:cs typeface="Times New Roman" panose="02020603050405020304" pitchFamily="18" charset="0"/>
              </a:rPr>
              <a:t>肆</a:t>
            </a:r>
          </a:p>
        </p:txBody>
      </p:sp>
    </p:spTree>
    <p:extLst>
      <p:ext uri="{BB962C8B-B14F-4D97-AF65-F5344CB8AC3E}">
        <p14:creationId xmlns:p14="http://schemas.microsoft.com/office/powerpoint/2010/main" val="360634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標題 1">
            <a:extLst>
              <a:ext uri="{FF2B5EF4-FFF2-40B4-BE49-F238E27FC236}">
                <a16:creationId xmlns:a16="http://schemas.microsoft.com/office/drawing/2014/main" id="{AF6D083F-00F1-4B09-9301-0A181DC23BB6}"/>
              </a:ext>
            </a:extLst>
          </p:cNvPr>
          <p:cNvSpPr>
            <a:spLocks noGrp="1"/>
          </p:cNvSpPr>
          <p:nvPr>
            <p:ph type="title"/>
          </p:nvPr>
        </p:nvSpPr>
        <p:spPr>
          <a:xfrm>
            <a:off x="612742" y="454595"/>
            <a:ext cx="10611470" cy="830997"/>
          </a:xfr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Aft>
                <a:spcPct val="0"/>
              </a:spcAft>
            </a:pPr>
            <a:r>
              <a:rPr lang="zh-TW" altLang="en-US" sz="4800" b="1" spc="50" dirty="0">
                <a:ln w="11430"/>
                <a:solidFill>
                  <a:schemeClr val="tx1"/>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cs typeface="+mn-cs"/>
              </a:rPr>
              <a:t>臺版</a:t>
            </a:r>
            <a:r>
              <a:rPr lang="en-US" altLang="zh-TW" sz="4800" b="1" spc="50" dirty="0">
                <a:ln w="11430"/>
                <a:solidFill>
                  <a:schemeClr val="tx1"/>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cs typeface="+mn-cs"/>
              </a:rPr>
              <a:t>CBAM</a:t>
            </a:r>
            <a:r>
              <a:rPr lang="zh-TW" altLang="en-US" sz="4800" b="1" spc="50" dirty="0">
                <a:ln w="11430"/>
                <a:solidFill>
                  <a:schemeClr val="tx1"/>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cs typeface="+mn-cs"/>
              </a:rPr>
              <a:t>推動期程</a:t>
            </a:r>
          </a:p>
        </p:txBody>
      </p:sp>
      <p:sp>
        <p:nvSpPr>
          <p:cNvPr id="88" name="投影片編號版面配置區 2">
            <a:extLst>
              <a:ext uri="{FF2B5EF4-FFF2-40B4-BE49-F238E27FC236}">
                <a16:creationId xmlns:a16="http://schemas.microsoft.com/office/drawing/2014/main" id="{BB078A37-26CE-4743-82CF-1815E58666F5}"/>
              </a:ext>
            </a:extLst>
          </p:cNvPr>
          <p:cNvSpPr>
            <a:spLocks noGrp="1"/>
          </p:cNvSpPr>
          <p:nvPr>
            <p:ph type="sldNum" sz="quarter" idx="4"/>
          </p:nvPr>
        </p:nvSpPr>
        <p:spPr>
          <a:ln>
            <a:noFill/>
          </a:ln>
        </p:spPr>
        <p:txBody>
          <a:bodyPr lIns="0" rIns="0"/>
          <a:lstStyle/>
          <a:p>
            <a:pPr algn="ctr"/>
            <a:fld id="{428429D3-D0E3-4A75-96D4-68BB5A2F4E44}" type="slidenum">
              <a:rPr lang="zh-CN" altLang="en-US" sz="1600" b="1">
                <a:solidFill>
                  <a:schemeClr val="tx1">
                    <a:lumMod val="75000"/>
                    <a:lumOff val="25000"/>
                  </a:schemeClr>
                </a:solidFill>
              </a:rPr>
              <a:pPr algn="ctr"/>
              <a:t>13</a:t>
            </a:fld>
            <a:endParaRPr lang="zh-CN" altLang="en-US" sz="1600" b="1">
              <a:solidFill>
                <a:schemeClr val="tx1">
                  <a:lumMod val="75000"/>
                  <a:lumOff val="25000"/>
                </a:schemeClr>
              </a:solidFill>
            </a:endParaRPr>
          </a:p>
        </p:txBody>
      </p:sp>
      <p:sp>
        <p:nvSpPr>
          <p:cNvPr id="21" name="矩形 20">
            <a:extLst>
              <a:ext uri="{FF2B5EF4-FFF2-40B4-BE49-F238E27FC236}">
                <a16:creationId xmlns:a16="http://schemas.microsoft.com/office/drawing/2014/main" id="{76324CCD-13C4-4C01-962E-FEF41204A697}"/>
              </a:ext>
            </a:extLst>
          </p:cNvPr>
          <p:cNvSpPr/>
          <p:nvPr/>
        </p:nvSpPr>
        <p:spPr>
          <a:xfrm>
            <a:off x="708612" y="1529342"/>
            <a:ext cx="11293411" cy="438582"/>
          </a:xfrm>
          <a:prstGeom prst="rect">
            <a:avLst/>
          </a:prstGeom>
        </p:spPr>
        <p:txBody>
          <a:bodyPr wrap="square">
            <a:spAutoFit/>
          </a:bodyPr>
          <a:lstStyle/>
          <a:p>
            <a:pPr>
              <a:lnSpc>
                <a:spcPts val="2700"/>
              </a:lnSpc>
              <a:spcAft>
                <a:spcPts val="800"/>
              </a:spcAft>
            </a:pPr>
            <a:r>
              <a:rPr lang="zh-TW" altLang="zh-TW" sz="26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為避免碳洩漏及維護我國產業競爭力</a:t>
            </a:r>
            <a:r>
              <a:rPr lang="zh-TW" altLang="en-US" sz="26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，優先啟動「</a:t>
            </a:r>
            <a:r>
              <a:rPr lang="zh-TW" altLang="en-US" sz="2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臺版</a:t>
            </a:r>
            <a:r>
              <a:rPr lang="en-US" altLang="zh-TW" sz="2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CBAM</a:t>
            </a:r>
            <a:r>
              <a:rPr lang="zh-TW" altLang="en-US" sz="26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試申報制度</a:t>
            </a:r>
            <a:r>
              <a:rPr lang="zh-TW" altLang="en-US" sz="26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zh-TW" altLang="en-US" sz="2600" b="1" dirty="0">
              <a:latin typeface="微軟正黑體" panose="020B0604030504040204" pitchFamily="34" charset="-120"/>
              <a:ea typeface="微軟正黑體" panose="020B0604030504040204" pitchFamily="34" charset="-120"/>
            </a:endParaRPr>
          </a:p>
        </p:txBody>
      </p:sp>
      <p:sp>
        <p:nvSpPr>
          <p:cNvPr id="22" name="Freeform 20">
            <a:extLst>
              <a:ext uri="{FF2B5EF4-FFF2-40B4-BE49-F238E27FC236}">
                <a16:creationId xmlns:a16="http://schemas.microsoft.com/office/drawing/2014/main" id="{F940E2AC-DD4C-EE47-88EA-AB79E891FB81}"/>
              </a:ext>
            </a:extLst>
          </p:cNvPr>
          <p:cNvSpPr>
            <a:spLocks noChangeArrowheads="1"/>
          </p:cNvSpPr>
          <p:nvPr/>
        </p:nvSpPr>
        <p:spPr bwMode="auto">
          <a:xfrm>
            <a:off x="6105205" y="4204330"/>
            <a:ext cx="1471046" cy="475200"/>
          </a:xfrm>
          <a:custGeom>
            <a:avLst/>
            <a:gdLst>
              <a:gd name="T0" fmla="*/ 1358 w 1359"/>
              <a:gd name="T1" fmla="*/ 0 h 874"/>
              <a:gd name="T2" fmla="*/ 1358 w 1359"/>
              <a:gd name="T3" fmla="*/ 194 h 874"/>
              <a:gd name="T4" fmla="*/ 0 w 1359"/>
              <a:gd name="T5" fmla="*/ 873 h 874"/>
              <a:gd name="T6" fmla="*/ 0 w 1359"/>
              <a:gd name="T7" fmla="*/ 679 h 874"/>
              <a:gd name="T8" fmla="*/ 1358 w 1359"/>
              <a:gd name="T9" fmla="*/ 0 h 874"/>
            </a:gdLst>
            <a:ahLst/>
            <a:cxnLst>
              <a:cxn ang="0">
                <a:pos x="T0" y="T1"/>
              </a:cxn>
              <a:cxn ang="0">
                <a:pos x="T2" y="T3"/>
              </a:cxn>
              <a:cxn ang="0">
                <a:pos x="T4" y="T5"/>
              </a:cxn>
              <a:cxn ang="0">
                <a:pos x="T6" y="T7"/>
              </a:cxn>
              <a:cxn ang="0">
                <a:pos x="T8" y="T9"/>
              </a:cxn>
            </a:cxnLst>
            <a:rect l="0" t="0" r="r" b="b"/>
            <a:pathLst>
              <a:path w="1359" h="874">
                <a:moveTo>
                  <a:pt x="1358" y="0"/>
                </a:moveTo>
                <a:lnTo>
                  <a:pt x="1358" y="194"/>
                </a:lnTo>
                <a:lnTo>
                  <a:pt x="0" y="873"/>
                </a:lnTo>
                <a:lnTo>
                  <a:pt x="0" y="679"/>
                </a:lnTo>
                <a:lnTo>
                  <a:pt x="1358" y="0"/>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3" name="Freeform 21">
            <a:extLst>
              <a:ext uri="{FF2B5EF4-FFF2-40B4-BE49-F238E27FC236}">
                <a16:creationId xmlns:a16="http://schemas.microsoft.com/office/drawing/2014/main" id="{26605385-4172-3F40-AD2C-2DFDD5051995}"/>
              </a:ext>
            </a:extLst>
          </p:cNvPr>
          <p:cNvSpPr>
            <a:spLocks noChangeArrowheads="1"/>
          </p:cNvSpPr>
          <p:nvPr/>
        </p:nvSpPr>
        <p:spPr bwMode="auto">
          <a:xfrm>
            <a:off x="4275946" y="4204330"/>
            <a:ext cx="1471046" cy="475200"/>
          </a:xfrm>
          <a:custGeom>
            <a:avLst/>
            <a:gdLst>
              <a:gd name="T0" fmla="*/ 1359 w 1360"/>
              <a:gd name="T1" fmla="*/ 679 h 874"/>
              <a:gd name="T2" fmla="*/ 1359 w 1360"/>
              <a:gd name="T3" fmla="*/ 873 h 874"/>
              <a:gd name="T4" fmla="*/ 0 w 1360"/>
              <a:gd name="T5" fmla="*/ 194 h 874"/>
              <a:gd name="T6" fmla="*/ 0 w 1360"/>
              <a:gd name="T7" fmla="*/ 0 h 874"/>
              <a:gd name="T8" fmla="*/ 1359 w 1360"/>
              <a:gd name="T9" fmla="*/ 679 h 874"/>
            </a:gdLst>
            <a:ahLst/>
            <a:cxnLst>
              <a:cxn ang="0">
                <a:pos x="T0" y="T1"/>
              </a:cxn>
              <a:cxn ang="0">
                <a:pos x="T2" y="T3"/>
              </a:cxn>
              <a:cxn ang="0">
                <a:pos x="T4" y="T5"/>
              </a:cxn>
              <a:cxn ang="0">
                <a:pos x="T6" y="T7"/>
              </a:cxn>
              <a:cxn ang="0">
                <a:pos x="T8" y="T9"/>
              </a:cxn>
            </a:cxnLst>
            <a:rect l="0" t="0" r="r" b="b"/>
            <a:pathLst>
              <a:path w="1360" h="874">
                <a:moveTo>
                  <a:pt x="1359" y="679"/>
                </a:moveTo>
                <a:lnTo>
                  <a:pt x="1359" y="873"/>
                </a:lnTo>
                <a:lnTo>
                  <a:pt x="0" y="194"/>
                </a:lnTo>
                <a:lnTo>
                  <a:pt x="0" y="0"/>
                </a:lnTo>
                <a:lnTo>
                  <a:pt x="1359" y="679"/>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5" name="Freeform 23">
            <a:extLst>
              <a:ext uri="{FF2B5EF4-FFF2-40B4-BE49-F238E27FC236}">
                <a16:creationId xmlns:a16="http://schemas.microsoft.com/office/drawing/2014/main" id="{6D7A9AFD-E990-7549-98ED-921A453E5B73}"/>
              </a:ext>
            </a:extLst>
          </p:cNvPr>
          <p:cNvSpPr>
            <a:spLocks noChangeArrowheads="1"/>
          </p:cNvSpPr>
          <p:nvPr/>
        </p:nvSpPr>
        <p:spPr bwMode="auto">
          <a:xfrm>
            <a:off x="5746994" y="4573930"/>
            <a:ext cx="358211" cy="124800"/>
          </a:xfrm>
          <a:custGeom>
            <a:avLst/>
            <a:gdLst>
              <a:gd name="T0" fmla="*/ 300 w 329"/>
              <a:gd name="T1" fmla="*/ 12 h 229"/>
              <a:gd name="T2" fmla="*/ 275 w 329"/>
              <a:gd name="T3" fmla="*/ 20 h 229"/>
              <a:gd name="T4" fmla="*/ 253 w 329"/>
              <a:gd name="T5" fmla="*/ 25 h 229"/>
              <a:gd name="T6" fmla="*/ 230 w 329"/>
              <a:gd name="T7" fmla="*/ 29 h 229"/>
              <a:gd name="T8" fmla="*/ 204 w 329"/>
              <a:gd name="T9" fmla="*/ 32 h 229"/>
              <a:gd name="T10" fmla="*/ 183 w 329"/>
              <a:gd name="T11" fmla="*/ 34 h 229"/>
              <a:gd name="T12" fmla="*/ 148 w 329"/>
              <a:gd name="T13" fmla="*/ 34 h 229"/>
              <a:gd name="T14" fmla="*/ 121 w 329"/>
              <a:gd name="T15" fmla="*/ 32 h 229"/>
              <a:gd name="T16" fmla="*/ 99 w 329"/>
              <a:gd name="T17" fmla="*/ 30 h 229"/>
              <a:gd name="T18" fmla="*/ 79 w 329"/>
              <a:gd name="T19" fmla="*/ 26 h 229"/>
              <a:gd name="T20" fmla="*/ 59 w 329"/>
              <a:gd name="T21" fmla="*/ 22 h 229"/>
              <a:gd name="T22" fmla="*/ 39 w 329"/>
              <a:gd name="T23" fmla="*/ 16 h 229"/>
              <a:gd name="T24" fmla="*/ 17 w 329"/>
              <a:gd name="T25" fmla="*/ 8 h 229"/>
              <a:gd name="T26" fmla="*/ 0 w 329"/>
              <a:gd name="T27" fmla="*/ 194 h 229"/>
              <a:gd name="T28" fmla="*/ 18 w 329"/>
              <a:gd name="T29" fmla="*/ 203 h 229"/>
              <a:gd name="T30" fmla="*/ 39 w 329"/>
              <a:gd name="T31" fmla="*/ 210 h 229"/>
              <a:gd name="T32" fmla="*/ 48 w 329"/>
              <a:gd name="T33" fmla="*/ 213 h 229"/>
              <a:gd name="T34" fmla="*/ 63 w 329"/>
              <a:gd name="T35" fmla="*/ 217 h 229"/>
              <a:gd name="T36" fmla="*/ 79 w 329"/>
              <a:gd name="T37" fmla="*/ 221 h 229"/>
              <a:gd name="T38" fmla="*/ 93 w 329"/>
              <a:gd name="T39" fmla="*/ 222 h 229"/>
              <a:gd name="T40" fmla="*/ 100 w 329"/>
              <a:gd name="T41" fmla="*/ 224 h 229"/>
              <a:gd name="T42" fmla="*/ 120 w 329"/>
              <a:gd name="T43" fmla="*/ 226 h 229"/>
              <a:gd name="T44" fmla="*/ 138 w 329"/>
              <a:gd name="T45" fmla="*/ 228 h 229"/>
              <a:gd name="T46" fmla="*/ 148 w 329"/>
              <a:gd name="T47" fmla="*/ 228 h 229"/>
              <a:gd name="T48" fmla="*/ 163 w 329"/>
              <a:gd name="T49" fmla="*/ 228 h 229"/>
              <a:gd name="T50" fmla="*/ 183 w 329"/>
              <a:gd name="T51" fmla="*/ 228 h 229"/>
              <a:gd name="T52" fmla="*/ 202 w 329"/>
              <a:gd name="T53" fmla="*/ 227 h 229"/>
              <a:gd name="T54" fmla="*/ 228 w 329"/>
              <a:gd name="T55" fmla="*/ 223 h 229"/>
              <a:gd name="T56" fmla="*/ 251 w 329"/>
              <a:gd name="T57" fmla="*/ 220 h 229"/>
              <a:gd name="T58" fmla="*/ 272 w 329"/>
              <a:gd name="T59" fmla="*/ 215 h 229"/>
              <a:gd name="T60" fmla="*/ 293 w 329"/>
              <a:gd name="T61" fmla="*/ 209 h 229"/>
              <a:gd name="T62" fmla="*/ 313 w 329"/>
              <a:gd name="T63" fmla="*/ 201 h 229"/>
              <a:gd name="T64" fmla="*/ 328 w 329"/>
              <a:gd name="T65" fmla="*/ 194 h 229"/>
              <a:gd name="T66" fmla="*/ 313 w 329"/>
              <a:gd name="T67" fmla="*/ 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9" h="229">
                <a:moveTo>
                  <a:pt x="313" y="7"/>
                </a:moveTo>
                <a:cubicBezTo>
                  <a:pt x="308" y="9"/>
                  <a:pt x="304" y="10"/>
                  <a:pt x="300" y="12"/>
                </a:cubicBezTo>
                <a:cubicBezTo>
                  <a:pt x="298" y="13"/>
                  <a:pt x="295" y="14"/>
                  <a:pt x="293" y="14"/>
                </a:cubicBezTo>
                <a:cubicBezTo>
                  <a:pt x="287" y="16"/>
                  <a:pt x="281" y="18"/>
                  <a:pt x="275" y="20"/>
                </a:cubicBezTo>
                <a:cubicBezTo>
                  <a:pt x="274" y="20"/>
                  <a:pt x="273" y="20"/>
                  <a:pt x="272" y="20"/>
                </a:cubicBezTo>
                <a:cubicBezTo>
                  <a:pt x="266" y="22"/>
                  <a:pt x="259" y="23"/>
                  <a:pt x="253" y="25"/>
                </a:cubicBezTo>
                <a:cubicBezTo>
                  <a:pt x="253" y="25"/>
                  <a:pt x="252" y="25"/>
                  <a:pt x="251" y="25"/>
                </a:cubicBezTo>
                <a:cubicBezTo>
                  <a:pt x="244" y="27"/>
                  <a:pt x="237" y="28"/>
                  <a:pt x="230" y="29"/>
                </a:cubicBezTo>
                <a:cubicBezTo>
                  <a:pt x="229" y="30"/>
                  <a:pt x="228" y="30"/>
                  <a:pt x="228" y="30"/>
                </a:cubicBezTo>
                <a:cubicBezTo>
                  <a:pt x="220" y="31"/>
                  <a:pt x="212" y="32"/>
                  <a:pt x="204" y="32"/>
                </a:cubicBezTo>
                <a:cubicBezTo>
                  <a:pt x="201" y="33"/>
                  <a:pt x="198" y="33"/>
                  <a:pt x="195" y="33"/>
                </a:cubicBezTo>
                <a:cubicBezTo>
                  <a:pt x="190" y="33"/>
                  <a:pt x="186" y="33"/>
                  <a:pt x="183" y="34"/>
                </a:cubicBezTo>
                <a:cubicBezTo>
                  <a:pt x="176" y="34"/>
                  <a:pt x="170" y="34"/>
                  <a:pt x="163" y="34"/>
                </a:cubicBezTo>
                <a:cubicBezTo>
                  <a:pt x="159" y="34"/>
                  <a:pt x="153" y="34"/>
                  <a:pt x="148" y="34"/>
                </a:cubicBezTo>
                <a:cubicBezTo>
                  <a:pt x="145" y="33"/>
                  <a:pt x="143" y="33"/>
                  <a:pt x="140" y="33"/>
                </a:cubicBezTo>
                <a:cubicBezTo>
                  <a:pt x="133" y="33"/>
                  <a:pt x="127" y="33"/>
                  <a:pt x="121" y="32"/>
                </a:cubicBezTo>
                <a:lnTo>
                  <a:pt x="120" y="32"/>
                </a:lnTo>
                <a:cubicBezTo>
                  <a:pt x="113" y="32"/>
                  <a:pt x="105" y="30"/>
                  <a:pt x="99" y="30"/>
                </a:cubicBezTo>
                <a:cubicBezTo>
                  <a:pt x="97" y="29"/>
                  <a:pt x="94" y="28"/>
                  <a:pt x="93" y="28"/>
                </a:cubicBezTo>
                <a:cubicBezTo>
                  <a:pt x="88" y="28"/>
                  <a:pt x="83" y="27"/>
                  <a:pt x="79" y="26"/>
                </a:cubicBezTo>
                <a:cubicBezTo>
                  <a:pt x="76" y="25"/>
                  <a:pt x="73" y="25"/>
                  <a:pt x="70" y="24"/>
                </a:cubicBezTo>
                <a:cubicBezTo>
                  <a:pt x="67" y="23"/>
                  <a:pt x="63" y="22"/>
                  <a:pt x="59" y="22"/>
                </a:cubicBezTo>
                <a:cubicBezTo>
                  <a:pt x="56" y="20"/>
                  <a:pt x="52" y="20"/>
                  <a:pt x="48" y="19"/>
                </a:cubicBezTo>
                <a:cubicBezTo>
                  <a:pt x="46" y="18"/>
                  <a:pt x="42" y="17"/>
                  <a:pt x="39" y="16"/>
                </a:cubicBezTo>
                <a:cubicBezTo>
                  <a:pt x="33" y="14"/>
                  <a:pt x="26" y="11"/>
                  <a:pt x="19" y="9"/>
                </a:cubicBezTo>
                <a:cubicBezTo>
                  <a:pt x="19" y="9"/>
                  <a:pt x="18" y="8"/>
                  <a:pt x="17" y="8"/>
                </a:cubicBezTo>
                <a:cubicBezTo>
                  <a:pt x="11" y="6"/>
                  <a:pt x="6" y="3"/>
                  <a:pt x="0" y="0"/>
                </a:cubicBezTo>
                <a:lnTo>
                  <a:pt x="0" y="194"/>
                </a:lnTo>
                <a:cubicBezTo>
                  <a:pt x="6" y="197"/>
                  <a:pt x="11" y="200"/>
                  <a:pt x="17" y="202"/>
                </a:cubicBezTo>
                <a:cubicBezTo>
                  <a:pt x="18" y="202"/>
                  <a:pt x="18" y="203"/>
                  <a:pt x="18" y="203"/>
                </a:cubicBezTo>
                <a:cubicBezTo>
                  <a:pt x="19" y="203"/>
                  <a:pt x="19" y="203"/>
                  <a:pt x="19" y="203"/>
                </a:cubicBezTo>
                <a:cubicBezTo>
                  <a:pt x="26" y="206"/>
                  <a:pt x="33" y="208"/>
                  <a:pt x="39" y="210"/>
                </a:cubicBezTo>
                <a:cubicBezTo>
                  <a:pt x="40" y="211"/>
                  <a:pt x="41" y="211"/>
                  <a:pt x="42" y="211"/>
                </a:cubicBezTo>
                <a:cubicBezTo>
                  <a:pt x="44" y="212"/>
                  <a:pt x="46" y="212"/>
                  <a:pt x="48" y="213"/>
                </a:cubicBezTo>
                <a:cubicBezTo>
                  <a:pt x="52" y="214"/>
                  <a:pt x="56" y="215"/>
                  <a:pt x="59" y="216"/>
                </a:cubicBezTo>
                <a:cubicBezTo>
                  <a:pt x="60" y="216"/>
                  <a:pt x="61" y="216"/>
                  <a:pt x="63" y="217"/>
                </a:cubicBezTo>
                <a:cubicBezTo>
                  <a:pt x="65" y="217"/>
                  <a:pt x="68" y="218"/>
                  <a:pt x="70" y="219"/>
                </a:cubicBezTo>
                <a:cubicBezTo>
                  <a:pt x="73" y="219"/>
                  <a:pt x="76" y="220"/>
                  <a:pt x="79" y="221"/>
                </a:cubicBezTo>
                <a:cubicBezTo>
                  <a:pt x="80" y="221"/>
                  <a:pt x="81" y="221"/>
                  <a:pt x="82" y="221"/>
                </a:cubicBezTo>
                <a:cubicBezTo>
                  <a:pt x="85" y="222"/>
                  <a:pt x="89" y="222"/>
                  <a:pt x="93" y="222"/>
                </a:cubicBezTo>
                <a:cubicBezTo>
                  <a:pt x="94" y="223"/>
                  <a:pt x="97" y="223"/>
                  <a:pt x="99" y="223"/>
                </a:cubicBezTo>
                <a:lnTo>
                  <a:pt x="100" y="224"/>
                </a:lnTo>
                <a:cubicBezTo>
                  <a:pt x="107" y="225"/>
                  <a:pt x="113" y="225"/>
                  <a:pt x="119" y="226"/>
                </a:cubicBezTo>
                <a:cubicBezTo>
                  <a:pt x="120" y="226"/>
                  <a:pt x="120" y="226"/>
                  <a:pt x="120" y="226"/>
                </a:cubicBezTo>
                <a:cubicBezTo>
                  <a:pt x="120" y="226"/>
                  <a:pt x="121" y="226"/>
                  <a:pt x="121" y="227"/>
                </a:cubicBezTo>
                <a:cubicBezTo>
                  <a:pt x="127" y="227"/>
                  <a:pt x="132" y="227"/>
                  <a:pt x="138" y="228"/>
                </a:cubicBezTo>
                <a:cubicBezTo>
                  <a:pt x="138" y="228"/>
                  <a:pt x="139" y="228"/>
                  <a:pt x="140" y="228"/>
                </a:cubicBezTo>
                <a:cubicBezTo>
                  <a:pt x="143" y="228"/>
                  <a:pt x="145" y="228"/>
                  <a:pt x="148" y="228"/>
                </a:cubicBezTo>
                <a:cubicBezTo>
                  <a:pt x="151" y="228"/>
                  <a:pt x="154" y="228"/>
                  <a:pt x="158" y="228"/>
                </a:cubicBezTo>
                <a:cubicBezTo>
                  <a:pt x="160" y="228"/>
                  <a:pt x="162" y="228"/>
                  <a:pt x="163" y="228"/>
                </a:cubicBezTo>
                <a:cubicBezTo>
                  <a:pt x="169" y="228"/>
                  <a:pt x="174" y="228"/>
                  <a:pt x="179" y="228"/>
                </a:cubicBezTo>
                <a:cubicBezTo>
                  <a:pt x="180" y="228"/>
                  <a:pt x="181" y="228"/>
                  <a:pt x="183" y="228"/>
                </a:cubicBezTo>
                <a:cubicBezTo>
                  <a:pt x="186" y="228"/>
                  <a:pt x="190" y="227"/>
                  <a:pt x="195" y="227"/>
                </a:cubicBezTo>
                <a:cubicBezTo>
                  <a:pt x="197" y="227"/>
                  <a:pt x="200" y="227"/>
                  <a:pt x="202" y="227"/>
                </a:cubicBezTo>
                <a:cubicBezTo>
                  <a:pt x="203" y="227"/>
                  <a:pt x="204" y="227"/>
                  <a:pt x="204" y="227"/>
                </a:cubicBezTo>
                <a:cubicBezTo>
                  <a:pt x="212" y="226"/>
                  <a:pt x="220" y="225"/>
                  <a:pt x="228" y="223"/>
                </a:cubicBezTo>
                <a:cubicBezTo>
                  <a:pt x="228" y="223"/>
                  <a:pt x="229" y="223"/>
                  <a:pt x="230" y="223"/>
                </a:cubicBezTo>
                <a:cubicBezTo>
                  <a:pt x="237" y="222"/>
                  <a:pt x="244" y="221"/>
                  <a:pt x="251" y="220"/>
                </a:cubicBezTo>
                <a:cubicBezTo>
                  <a:pt x="252" y="220"/>
                  <a:pt x="253" y="219"/>
                  <a:pt x="253" y="219"/>
                </a:cubicBezTo>
                <a:cubicBezTo>
                  <a:pt x="259" y="218"/>
                  <a:pt x="266" y="217"/>
                  <a:pt x="272" y="215"/>
                </a:cubicBezTo>
                <a:cubicBezTo>
                  <a:pt x="273" y="214"/>
                  <a:pt x="274" y="214"/>
                  <a:pt x="275" y="214"/>
                </a:cubicBezTo>
                <a:cubicBezTo>
                  <a:pt x="281" y="212"/>
                  <a:pt x="287" y="211"/>
                  <a:pt x="293" y="209"/>
                </a:cubicBezTo>
                <a:cubicBezTo>
                  <a:pt x="295" y="208"/>
                  <a:pt x="298" y="207"/>
                  <a:pt x="300" y="206"/>
                </a:cubicBezTo>
                <a:cubicBezTo>
                  <a:pt x="304" y="205"/>
                  <a:pt x="308" y="203"/>
                  <a:pt x="313" y="201"/>
                </a:cubicBezTo>
                <a:lnTo>
                  <a:pt x="315" y="200"/>
                </a:lnTo>
                <a:cubicBezTo>
                  <a:pt x="319" y="198"/>
                  <a:pt x="324" y="197"/>
                  <a:pt x="328" y="194"/>
                </a:cubicBezTo>
                <a:lnTo>
                  <a:pt x="328" y="0"/>
                </a:lnTo>
                <a:cubicBezTo>
                  <a:pt x="323" y="3"/>
                  <a:pt x="318" y="4"/>
                  <a:pt x="313" y="7"/>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6" name="Freeform 3">
            <a:extLst>
              <a:ext uri="{FF2B5EF4-FFF2-40B4-BE49-F238E27FC236}">
                <a16:creationId xmlns:a16="http://schemas.microsoft.com/office/drawing/2014/main" id="{E1950176-BF40-3246-97AA-C36BCD987176}"/>
              </a:ext>
            </a:extLst>
          </p:cNvPr>
          <p:cNvSpPr>
            <a:spLocks noChangeArrowheads="1"/>
          </p:cNvSpPr>
          <p:nvPr/>
        </p:nvSpPr>
        <p:spPr bwMode="auto">
          <a:xfrm>
            <a:off x="2446459" y="3371529"/>
            <a:ext cx="3166572" cy="796799"/>
          </a:xfrm>
          <a:custGeom>
            <a:avLst/>
            <a:gdLst>
              <a:gd name="T0" fmla="*/ 2908 w 2922"/>
              <a:gd name="T1" fmla="*/ 1465 h 1466"/>
              <a:gd name="T2" fmla="*/ 0 w 2922"/>
              <a:gd name="T3" fmla="*/ 28 h 1466"/>
              <a:gd name="T4" fmla="*/ 13 w 2922"/>
              <a:gd name="T5" fmla="*/ 0 h 1466"/>
              <a:gd name="T6" fmla="*/ 2921 w 2922"/>
              <a:gd name="T7" fmla="*/ 1438 h 1466"/>
              <a:gd name="T8" fmla="*/ 2908 w 2922"/>
              <a:gd name="T9" fmla="*/ 1465 h 1466"/>
            </a:gdLst>
            <a:ahLst/>
            <a:cxnLst>
              <a:cxn ang="0">
                <a:pos x="T0" y="T1"/>
              </a:cxn>
              <a:cxn ang="0">
                <a:pos x="T2" y="T3"/>
              </a:cxn>
              <a:cxn ang="0">
                <a:pos x="T4" y="T5"/>
              </a:cxn>
              <a:cxn ang="0">
                <a:pos x="T6" y="T7"/>
              </a:cxn>
              <a:cxn ang="0">
                <a:pos x="T8" y="T9"/>
              </a:cxn>
            </a:cxnLst>
            <a:rect l="0" t="0" r="r" b="b"/>
            <a:pathLst>
              <a:path w="2922" h="1466">
                <a:moveTo>
                  <a:pt x="2908" y="1465"/>
                </a:moveTo>
                <a:lnTo>
                  <a:pt x="0" y="28"/>
                </a:lnTo>
                <a:lnTo>
                  <a:pt x="13" y="0"/>
                </a:lnTo>
                <a:lnTo>
                  <a:pt x="2921" y="1438"/>
                </a:lnTo>
                <a:lnTo>
                  <a:pt x="2908" y="1465"/>
                </a:lnTo>
              </a:path>
            </a:pathLst>
          </a:custGeom>
          <a:solidFill>
            <a:srgbClr val="35CA78"/>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7" name="Freeform 6">
            <a:extLst>
              <a:ext uri="{FF2B5EF4-FFF2-40B4-BE49-F238E27FC236}">
                <a16:creationId xmlns:a16="http://schemas.microsoft.com/office/drawing/2014/main" id="{55F7E659-EA54-614A-8BFD-C7B2A651E1B8}"/>
              </a:ext>
            </a:extLst>
          </p:cNvPr>
          <p:cNvSpPr>
            <a:spLocks noChangeArrowheads="1"/>
          </p:cNvSpPr>
          <p:nvPr/>
        </p:nvSpPr>
        <p:spPr bwMode="auto">
          <a:xfrm>
            <a:off x="6273543" y="3371529"/>
            <a:ext cx="3166572" cy="796799"/>
          </a:xfrm>
          <a:custGeom>
            <a:avLst/>
            <a:gdLst>
              <a:gd name="T0" fmla="*/ 14 w 2923"/>
              <a:gd name="T1" fmla="*/ 1465 h 1466"/>
              <a:gd name="T2" fmla="*/ 0 w 2923"/>
              <a:gd name="T3" fmla="*/ 1438 h 1466"/>
              <a:gd name="T4" fmla="*/ 2908 w 2923"/>
              <a:gd name="T5" fmla="*/ 0 h 1466"/>
              <a:gd name="T6" fmla="*/ 2922 w 2923"/>
              <a:gd name="T7" fmla="*/ 28 h 1466"/>
              <a:gd name="T8" fmla="*/ 14 w 2923"/>
              <a:gd name="T9" fmla="*/ 1465 h 1466"/>
            </a:gdLst>
            <a:ahLst/>
            <a:cxnLst>
              <a:cxn ang="0">
                <a:pos x="T0" y="T1"/>
              </a:cxn>
              <a:cxn ang="0">
                <a:pos x="T2" y="T3"/>
              </a:cxn>
              <a:cxn ang="0">
                <a:pos x="T4" y="T5"/>
              </a:cxn>
              <a:cxn ang="0">
                <a:pos x="T6" y="T7"/>
              </a:cxn>
              <a:cxn ang="0">
                <a:pos x="T8" y="T9"/>
              </a:cxn>
            </a:cxnLst>
            <a:rect l="0" t="0" r="r" b="b"/>
            <a:pathLst>
              <a:path w="2923" h="1466">
                <a:moveTo>
                  <a:pt x="14" y="1465"/>
                </a:moveTo>
                <a:lnTo>
                  <a:pt x="0" y="1438"/>
                </a:lnTo>
                <a:lnTo>
                  <a:pt x="2908" y="0"/>
                </a:lnTo>
                <a:lnTo>
                  <a:pt x="2922" y="28"/>
                </a:lnTo>
                <a:lnTo>
                  <a:pt x="14" y="1465"/>
                </a:lnTo>
              </a:path>
            </a:pathLst>
          </a:custGeom>
          <a:solidFill>
            <a:srgbClr val="23A4A7"/>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8" name="Freeform 7">
            <a:extLst>
              <a:ext uri="{FF2B5EF4-FFF2-40B4-BE49-F238E27FC236}">
                <a16:creationId xmlns:a16="http://schemas.microsoft.com/office/drawing/2014/main" id="{4882DEE2-147A-4843-B99E-0AAAC1EB176A}"/>
              </a:ext>
            </a:extLst>
          </p:cNvPr>
          <p:cNvSpPr>
            <a:spLocks noChangeArrowheads="1"/>
          </p:cNvSpPr>
          <p:nvPr/>
        </p:nvSpPr>
        <p:spPr bwMode="auto">
          <a:xfrm>
            <a:off x="3747599" y="3378730"/>
            <a:ext cx="76418" cy="151199"/>
          </a:xfrm>
          <a:custGeom>
            <a:avLst/>
            <a:gdLst>
              <a:gd name="T0" fmla="*/ 67 w 69"/>
              <a:gd name="T1" fmla="*/ 10 h 278"/>
              <a:gd name="T2" fmla="*/ 67 w 69"/>
              <a:gd name="T3" fmla="*/ 12 h 278"/>
              <a:gd name="T4" fmla="*/ 64 w 69"/>
              <a:gd name="T5" fmla="*/ 22 h 278"/>
              <a:gd name="T6" fmla="*/ 62 w 69"/>
              <a:gd name="T7" fmla="*/ 25 h 278"/>
              <a:gd name="T8" fmla="*/ 59 w 69"/>
              <a:gd name="T9" fmla="*/ 32 h 278"/>
              <a:gd name="T10" fmla="*/ 57 w 69"/>
              <a:gd name="T11" fmla="*/ 36 h 278"/>
              <a:gd name="T12" fmla="*/ 52 w 69"/>
              <a:gd name="T13" fmla="*/ 42 h 278"/>
              <a:gd name="T14" fmla="*/ 49 w 69"/>
              <a:gd name="T15" fmla="*/ 47 h 278"/>
              <a:gd name="T16" fmla="*/ 44 w 69"/>
              <a:gd name="T17" fmla="*/ 52 h 278"/>
              <a:gd name="T18" fmla="*/ 38 w 69"/>
              <a:gd name="T19" fmla="*/ 57 h 278"/>
              <a:gd name="T20" fmla="*/ 31 w 69"/>
              <a:gd name="T21" fmla="*/ 63 h 278"/>
              <a:gd name="T22" fmla="*/ 29 w 69"/>
              <a:gd name="T23" fmla="*/ 65 h 278"/>
              <a:gd name="T24" fmla="*/ 17 w 69"/>
              <a:gd name="T25" fmla="*/ 73 h 278"/>
              <a:gd name="T26" fmla="*/ 14 w 69"/>
              <a:gd name="T27" fmla="*/ 75 h 278"/>
              <a:gd name="T28" fmla="*/ 0 w 69"/>
              <a:gd name="T29" fmla="*/ 82 h 278"/>
              <a:gd name="T30" fmla="*/ 0 w 69"/>
              <a:gd name="T31" fmla="*/ 277 h 278"/>
              <a:gd name="T32" fmla="*/ 14 w 69"/>
              <a:gd name="T33" fmla="*/ 268 h 278"/>
              <a:gd name="T34" fmla="*/ 17 w 69"/>
              <a:gd name="T35" fmla="*/ 267 h 278"/>
              <a:gd name="T36" fmla="*/ 19 w 69"/>
              <a:gd name="T37" fmla="*/ 266 h 278"/>
              <a:gd name="T38" fmla="*/ 29 w 69"/>
              <a:gd name="T39" fmla="*/ 259 h 278"/>
              <a:gd name="T40" fmla="*/ 31 w 69"/>
              <a:gd name="T41" fmla="*/ 258 h 278"/>
              <a:gd name="T42" fmla="*/ 35 w 69"/>
              <a:gd name="T43" fmla="*/ 254 h 278"/>
              <a:gd name="T44" fmla="*/ 38 w 69"/>
              <a:gd name="T45" fmla="*/ 251 h 278"/>
              <a:gd name="T46" fmla="*/ 44 w 69"/>
              <a:gd name="T47" fmla="*/ 246 h 278"/>
              <a:gd name="T48" fmla="*/ 46 w 69"/>
              <a:gd name="T49" fmla="*/ 243 h 278"/>
              <a:gd name="T50" fmla="*/ 49 w 69"/>
              <a:gd name="T51" fmla="*/ 240 h 278"/>
              <a:gd name="T52" fmla="*/ 52 w 69"/>
              <a:gd name="T53" fmla="*/ 236 h 278"/>
              <a:gd name="T54" fmla="*/ 54 w 69"/>
              <a:gd name="T55" fmla="*/ 234 h 278"/>
              <a:gd name="T56" fmla="*/ 57 w 69"/>
              <a:gd name="T57" fmla="*/ 230 h 278"/>
              <a:gd name="T58" fmla="*/ 59 w 69"/>
              <a:gd name="T59" fmla="*/ 226 h 278"/>
              <a:gd name="T60" fmla="*/ 60 w 69"/>
              <a:gd name="T61" fmla="*/ 225 h 278"/>
              <a:gd name="T62" fmla="*/ 62 w 69"/>
              <a:gd name="T63" fmla="*/ 219 h 278"/>
              <a:gd name="T64" fmla="*/ 64 w 69"/>
              <a:gd name="T65" fmla="*/ 216 h 278"/>
              <a:gd name="T66" fmla="*/ 64 w 69"/>
              <a:gd name="T67" fmla="*/ 215 h 278"/>
              <a:gd name="T68" fmla="*/ 67 w 69"/>
              <a:gd name="T69" fmla="*/ 206 h 278"/>
              <a:gd name="T70" fmla="*/ 67 w 69"/>
              <a:gd name="T71" fmla="*/ 204 h 278"/>
              <a:gd name="T72" fmla="*/ 68 w 69"/>
              <a:gd name="T73" fmla="*/ 196 h 278"/>
              <a:gd name="T74" fmla="*/ 68 w 69"/>
              <a:gd name="T75" fmla="*/ 195 h 278"/>
              <a:gd name="T76" fmla="*/ 68 w 69"/>
              <a:gd name="T77" fmla="*/ 0 h 278"/>
              <a:gd name="T78" fmla="*/ 67 w 69"/>
              <a:gd name="T79" fmla="*/ 1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278">
                <a:moveTo>
                  <a:pt x="67" y="10"/>
                </a:moveTo>
                <a:cubicBezTo>
                  <a:pt x="67" y="10"/>
                  <a:pt x="67" y="11"/>
                  <a:pt x="67" y="12"/>
                </a:cubicBezTo>
                <a:cubicBezTo>
                  <a:pt x="66" y="15"/>
                  <a:pt x="65" y="19"/>
                  <a:pt x="64" y="22"/>
                </a:cubicBezTo>
                <a:cubicBezTo>
                  <a:pt x="63" y="23"/>
                  <a:pt x="63" y="24"/>
                  <a:pt x="62" y="25"/>
                </a:cubicBezTo>
                <a:cubicBezTo>
                  <a:pt x="62" y="28"/>
                  <a:pt x="60" y="30"/>
                  <a:pt x="59" y="32"/>
                </a:cubicBezTo>
                <a:cubicBezTo>
                  <a:pt x="58" y="33"/>
                  <a:pt x="57" y="34"/>
                  <a:pt x="57" y="36"/>
                </a:cubicBezTo>
                <a:cubicBezTo>
                  <a:pt x="55" y="38"/>
                  <a:pt x="53" y="40"/>
                  <a:pt x="52" y="42"/>
                </a:cubicBezTo>
                <a:cubicBezTo>
                  <a:pt x="51" y="43"/>
                  <a:pt x="50" y="45"/>
                  <a:pt x="49" y="47"/>
                </a:cubicBezTo>
                <a:cubicBezTo>
                  <a:pt x="47" y="48"/>
                  <a:pt x="46" y="50"/>
                  <a:pt x="44" y="52"/>
                </a:cubicBezTo>
                <a:cubicBezTo>
                  <a:pt x="42" y="53"/>
                  <a:pt x="40" y="55"/>
                  <a:pt x="38" y="57"/>
                </a:cubicBezTo>
                <a:cubicBezTo>
                  <a:pt x="36" y="59"/>
                  <a:pt x="33" y="61"/>
                  <a:pt x="31" y="63"/>
                </a:cubicBezTo>
                <a:cubicBezTo>
                  <a:pt x="30" y="64"/>
                  <a:pt x="30" y="64"/>
                  <a:pt x="29" y="65"/>
                </a:cubicBezTo>
                <a:cubicBezTo>
                  <a:pt x="25" y="67"/>
                  <a:pt x="21" y="70"/>
                  <a:pt x="17" y="73"/>
                </a:cubicBezTo>
                <a:cubicBezTo>
                  <a:pt x="16" y="73"/>
                  <a:pt x="15" y="74"/>
                  <a:pt x="14" y="75"/>
                </a:cubicBezTo>
                <a:cubicBezTo>
                  <a:pt x="10" y="77"/>
                  <a:pt x="5" y="80"/>
                  <a:pt x="0" y="82"/>
                </a:cubicBezTo>
                <a:lnTo>
                  <a:pt x="0" y="277"/>
                </a:lnTo>
                <a:cubicBezTo>
                  <a:pt x="5" y="274"/>
                  <a:pt x="10" y="272"/>
                  <a:pt x="14" y="268"/>
                </a:cubicBezTo>
                <a:cubicBezTo>
                  <a:pt x="15" y="268"/>
                  <a:pt x="16" y="267"/>
                  <a:pt x="17" y="267"/>
                </a:cubicBezTo>
                <a:lnTo>
                  <a:pt x="19" y="266"/>
                </a:lnTo>
                <a:cubicBezTo>
                  <a:pt x="23" y="263"/>
                  <a:pt x="26" y="261"/>
                  <a:pt x="29" y="259"/>
                </a:cubicBezTo>
                <a:cubicBezTo>
                  <a:pt x="30" y="258"/>
                  <a:pt x="30" y="258"/>
                  <a:pt x="31" y="258"/>
                </a:cubicBezTo>
                <a:cubicBezTo>
                  <a:pt x="32" y="256"/>
                  <a:pt x="34" y="255"/>
                  <a:pt x="35" y="254"/>
                </a:cubicBezTo>
                <a:cubicBezTo>
                  <a:pt x="36" y="253"/>
                  <a:pt x="37" y="252"/>
                  <a:pt x="38" y="251"/>
                </a:cubicBezTo>
                <a:cubicBezTo>
                  <a:pt x="40" y="250"/>
                  <a:pt x="42" y="248"/>
                  <a:pt x="44" y="246"/>
                </a:cubicBezTo>
                <a:cubicBezTo>
                  <a:pt x="44" y="245"/>
                  <a:pt x="46" y="245"/>
                  <a:pt x="46" y="243"/>
                </a:cubicBezTo>
                <a:cubicBezTo>
                  <a:pt x="47" y="243"/>
                  <a:pt x="47" y="242"/>
                  <a:pt x="49" y="240"/>
                </a:cubicBezTo>
                <a:cubicBezTo>
                  <a:pt x="50" y="239"/>
                  <a:pt x="51" y="238"/>
                  <a:pt x="52" y="236"/>
                </a:cubicBezTo>
                <a:cubicBezTo>
                  <a:pt x="53" y="236"/>
                  <a:pt x="53" y="235"/>
                  <a:pt x="54" y="234"/>
                </a:cubicBezTo>
                <a:cubicBezTo>
                  <a:pt x="55" y="232"/>
                  <a:pt x="55" y="231"/>
                  <a:pt x="57" y="230"/>
                </a:cubicBezTo>
                <a:cubicBezTo>
                  <a:pt x="57" y="229"/>
                  <a:pt x="58" y="227"/>
                  <a:pt x="59" y="226"/>
                </a:cubicBezTo>
                <a:lnTo>
                  <a:pt x="60" y="225"/>
                </a:lnTo>
                <a:cubicBezTo>
                  <a:pt x="61" y="223"/>
                  <a:pt x="62" y="221"/>
                  <a:pt x="62" y="219"/>
                </a:cubicBezTo>
                <a:cubicBezTo>
                  <a:pt x="63" y="219"/>
                  <a:pt x="63" y="217"/>
                  <a:pt x="64" y="216"/>
                </a:cubicBezTo>
                <a:lnTo>
                  <a:pt x="64" y="215"/>
                </a:lnTo>
                <a:cubicBezTo>
                  <a:pt x="65" y="212"/>
                  <a:pt x="66" y="209"/>
                  <a:pt x="67" y="206"/>
                </a:cubicBezTo>
                <a:cubicBezTo>
                  <a:pt x="67" y="206"/>
                  <a:pt x="67" y="205"/>
                  <a:pt x="67" y="204"/>
                </a:cubicBezTo>
                <a:cubicBezTo>
                  <a:pt x="68" y="202"/>
                  <a:pt x="68" y="199"/>
                  <a:pt x="68" y="196"/>
                </a:cubicBezTo>
                <a:cubicBezTo>
                  <a:pt x="68" y="195"/>
                  <a:pt x="68" y="195"/>
                  <a:pt x="68" y="195"/>
                </a:cubicBezTo>
                <a:lnTo>
                  <a:pt x="68" y="0"/>
                </a:lnTo>
                <a:cubicBezTo>
                  <a:pt x="68" y="4"/>
                  <a:pt x="68" y="7"/>
                  <a:pt x="67" y="10"/>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9" name="Freeform 9">
            <a:extLst>
              <a:ext uri="{FF2B5EF4-FFF2-40B4-BE49-F238E27FC236}">
                <a16:creationId xmlns:a16="http://schemas.microsoft.com/office/drawing/2014/main" id="{D2861421-ECFF-C948-B529-9CF5981942AA}"/>
              </a:ext>
            </a:extLst>
          </p:cNvPr>
          <p:cNvSpPr>
            <a:spLocks noChangeArrowheads="1"/>
          </p:cNvSpPr>
          <p:nvPr/>
        </p:nvSpPr>
        <p:spPr bwMode="auto">
          <a:xfrm>
            <a:off x="375655" y="3378730"/>
            <a:ext cx="76418" cy="151199"/>
          </a:xfrm>
          <a:custGeom>
            <a:avLst/>
            <a:gdLst>
              <a:gd name="T0" fmla="*/ 0 w 69"/>
              <a:gd name="T1" fmla="*/ 195 h 278"/>
              <a:gd name="T2" fmla="*/ 0 w 69"/>
              <a:gd name="T3" fmla="*/ 0 h 278"/>
              <a:gd name="T4" fmla="*/ 68 w 69"/>
              <a:gd name="T5" fmla="*/ 82 h 278"/>
              <a:gd name="T6" fmla="*/ 68 w 69"/>
              <a:gd name="T7" fmla="*/ 277 h 278"/>
              <a:gd name="T8" fmla="*/ 0 w 69"/>
              <a:gd name="T9" fmla="*/ 195 h 278"/>
            </a:gdLst>
            <a:ahLst/>
            <a:cxnLst>
              <a:cxn ang="0">
                <a:pos x="T0" y="T1"/>
              </a:cxn>
              <a:cxn ang="0">
                <a:pos x="T2" y="T3"/>
              </a:cxn>
              <a:cxn ang="0">
                <a:pos x="T4" y="T5"/>
              </a:cxn>
              <a:cxn ang="0">
                <a:pos x="T6" y="T7"/>
              </a:cxn>
              <a:cxn ang="0">
                <a:pos x="T8" y="T9"/>
              </a:cxn>
            </a:cxnLst>
            <a:rect l="0" t="0" r="r" b="b"/>
            <a:pathLst>
              <a:path w="69" h="278">
                <a:moveTo>
                  <a:pt x="0" y="195"/>
                </a:moveTo>
                <a:lnTo>
                  <a:pt x="0" y="0"/>
                </a:lnTo>
                <a:cubicBezTo>
                  <a:pt x="0" y="30"/>
                  <a:pt x="22" y="59"/>
                  <a:pt x="68" y="82"/>
                </a:cubicBezTo>
                <a:lnTo>
                  <a:pt x="68" y="277"/>
                </a:lnTo>
                <a:cubicBezTo>
                  <a:pt x="22" y="254"/>
                  <a:pt x="0" y="224"/>
                  <a:pt x="0" y="195"/>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0" name="Freeform 10">
            <a:extLst>
              <a:ext uri="{FF2B5EF4-FFF2-40B4-BE49-F238E27FC236}">
                <a16:creationId xmlns:a16="http://schemas.microsoft.com/office/drawing/2014/main" id="{C5D95A94-446A-7642-A95B-85C10D8EE961}"/>
              </a:ext>
            </a:extLst>
          </p:cNvPr>
          <p:cNvSpPr>
            <a:spLocks noChangeArrowheads="1"/>
          </p:cNvSpPr>
          <p:nvPr/>
        </p:nvSpPr>
        <p:spPr bwMode="auto">
          <a:xfrm>
            <a:off x="2276553" y="3421930"/>
            <a:ext cx="1471046" cy="475200"/>
          </a:xfrm>
          <a:custGeom>
            <a:avLst/>
            <a:gdLst>
              <a:gd name="T0" fmla="*/ 1359 w 1360"/>
              <a:gd name="T1" fmla="*/ 0 h 875"/>
              <a:gd name="T2" fmla="*/ 1359 w 1360"/>
              <a:gd name="T3" fmla="*/ 195 h 875"/>
              <a:gd name="T4" fmla="*/ 0 w 1360"/>
              <a:gd name="T5" fmla="*/ 874 h 875"/>
              <a:gd name="T6" fmla="*/ 0 w 1360"/>
              <a:gd name="T7" fmla="*/ 679 h 875"/>
              <a:gd name="T8" fmla="*/ 1359 w 1360"/>
              <a:gd name="T9" fmla="*/ 0 h 875"/>
            </a:gdLst>
            <a:ahLst/>
            <a:cxnLst>
              <a:cxn ang="0">
                <a:pos x="T0" y="T1"/>
              </a:cxn>
              <a:cxn ang="0">
                <a:pos x="T2" y="T3"/>
              </a:cxn>
              <a:cxn ang="0">
                <a:pos x="T4" y="T5"/>
              </a:cxn>
              <a:cxn ang="0">
                <a:pos x="T6" y="T7"/>
              </a:cxn>
              <a:cxn ang="0">
                <a:pos x="T8" y="T9"/>
              </a:cxn>
            </a:cxnLst>
            <a:rect l="0" t="0" r="r" b="b"/>
            <a:pathLst>
              <a:path w="1360" h="875">
                <a:moveTo>
                  <a:pt x="1359" y="0"/>
                </a:moveTo>
                <a:lnTo>
                  <a:pt x="1359" y="195"/>
                </a:lnTo>
                <a:lnTo>
                  <a:pt x="0" y="874"/>
                </a:lnTo>
                <a:lnTo>
                  <a:pt x="0" y="679"/>
                </a:lnTo>
                <a:lnTo>
                  <a:pt x="1359" y="0"/>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1" name="Freeform 11">
            <a:extLst>
              <a:ext uri="{FF2B5EF4-FFF2-40B4-BE49-F238E27FC236}">
                <a16:creationId xmlns:a16="http://schemas.microsoft.com/office/drawing/2014/main" id="{7D985101-007A-CC4B-8E51-A60673ADAE87}"/>
              </a:ext>
            </a:extLst>
          </p:cNvPr>
          <p:cNvSpPr>
            <a:spLocks noChangeArrowheads="1"/>
          </p:cNvSpPr>
          <p:nvPr/>
        </p:nvSpPr>
        <p:spPr bwMode="auto">
          <a:xfrm>
            <a:off x="452073" y="3421930"/>
            <a:ext cx="1471046" cy="475200"/>
          </a:xfrm>
          <a:custGeom>
            <a:avLst/>
            <a:gdLst>
              <a:gd name="T0" fmla="*/ 1358 w 1359"/>
              <a:gd name="T1" fmla="*/ 679 h 875"/>
              <a:gd name="T2" fmla="*/ 1358 w 1359"/>
              <a:gd name="T3" fmla="*/ 874 h 875"/>
              <a:gd name="T4" fmla="*/ 0 w 1359"/>
              <a:gd name="T5" fmla="*/ 195 h 875"/>
              <a:gd name="T6" fmla="*/ 0 w 1359"/>
              <a:gd name="T7" fmla="*/ 0 h 875"/>
              <a:gd name="T8" fmla="*/ 1358 w 1359"/>
              <a:gd name="T9" fmla="*/ 679 h 875"/>
            </a:gdLst>
            <a:ahLst/>
            <a:cxnLst>
              <a:cxn ang="0">
                <a:pos x="T0" y="T1"/>
              </a:cxn>
              <a:cxn ang="0">
                <a:pos x="T2" y="T3"/>
              </a:cxn>
              <a:cxn ang="0">
                <a:pos x="T4" y="T5"/>
              </a:cxn>
              <a:cxn ang="0">
                <a:pos x="T6" y="T7"/>
              </a:cxn>
              <a:cxn ang="0">
                <a:pos x="T8" y="T9"/>
              </a:cxn>
            </a:cxnLst>
            <a:rect l="0" t="0" r="r" b="b"/>
            <a:pathLst>
              <a:path w="1359" h="875">
                <a:moveTo>
                  <a:pt x="1358" y="679"/>
                </a:moveTo>
                <a:lnTo>
                  <a:pt x="1358" y="874"/>
                </a:lnTo>
                <a:lnTo>
                  <a:pt x="0" y="195"/>
                </a:lnTo>
                <a:lnTo>
                  <a:pt x="0" y="0"/>
                </a:lnTo>
                <a:lnTo>
                  <a:pt x="1358" y="679"/>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2" name="Freeform 12">
            <a:extLst>
              <a:ext uri="{FF2B5EF4-FFF2-40B4-BE49-F238E27FC236}">
                <a16:creationId xmlns:a16="http://schemas.microsoft.com/office/drawing/2014/main" id="{B99BDC3A-7D62-AF4F-98DE-5984EB7F832D}"/>
              </a:ext>
            </a:extLst>
          </p:cNvPr>
          <p:cNvSpPr>
            <a:spLocks noChangeArrowheads="1"/>
          </p:cNvSpPr>
          <p:nvPr/>
        </p:nvSpPr>
        <p:spPr bwMode="auto">
          <a:xfrm>
            <a:off x="351773" y="2946730"/>
            <a:ext cx="3496124" cy="866399"/>
          </a:xfrm>
          <a:custGeom>
            <a:avLst/>
            <a:gdLst>
              <a:gd name="T0" fmla="*/ 1614 w 3228"/>
              <a:gd name="T1" fmla="*/ 0 h 1592"/>
              <a:gd name="T2" fmla="*/ 1777 w 3228"/>
              <a:gd name="T3" fmla="*/ 34 h 1592"/>
              <a:gd name="T4" fmla="*/ 3136 w 3228"/>
              <a:gd name="T5" fmla="*/ 713 h 1592"/>
              <a:gd name="T6" fmla="*/ 3136 w 3228"/>
              <a:gd name="T7" fmla="*/ 877 h 1592"/>
              <a:gd name="T8" fmla="*/ 1777 w 3228"/>
              <a:gd name="T9" fmla="*/ 1556 h 1592"/>
              <a:gd name="T10" fmla="*/ 1614 w 3228"/>
              <a:gd name="T11" fmla="*/ 1591 h 1592"/>
              <a:gd name="T12" fmla="*/ 1449 w 3228"/>
              <a:gd name="T13" fmla="*/ 1556 h 1592"/>
              <a:gd name="T14" fmla="*/ 91 w 3228"/>
              <a:gd name="T15" fmla="*/ 877 h 1592"/>
              <a:gd name="T16" fmla="*/ 91 w 3228"/>
              <a:gd name="T17" fmla="*/ 713 h 1592"/>
              <a:gd name="T18" fmla="*/ 1449 w 3228"/>
              <a:gd name="T19" fmla="*/ 34 h 1592"/>
              <a:gd name="T20" fmla="*/ 1614 w 3228"/>
              <a:gd name="T21" fmla="*/ 0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8" h="1592">
                <a:moveTo>
                  <a:pt x="1614" y="0"/>
                </a:moveTo>
                <a:cubicBezTo>
                  <a:pt x="1673" y="0"/>
                  <a:pt x="1732" y="12"/>
                  <a:pt x="1777" y="34"/>
                </a:cubicBezTo>
                <a:lnTo>
                  <a:pt x="3136" y="713"/>
                </a:lnTo>
                <a:cubicBezTo>
                  <a:pt x="3227" y="758"/>
                  <a:pt x="3227" y="832"/>
                  <a:pt x="3136" y="877"/>
                </a:cubicBezTo>
                <a:lnTo>
                  <a:pt x="1777" y="1556"/>
                </a:lnTo>
                <a:cubicBezTo>
                  <a:pt x="1732" y="1579"/>
                  <a:pt x="1673" y="1591"/>
                  <a:pt x="1614" y="1591"/>
                </a:cubicBezTo>
                <a:cubicBezTo>
                  <a:pt x="1554" y="1591"/>
                  <a:pt x="1495" y="1579"/>
                  <a:pt x="1449" y="1556"/>
                </a:cubicBezTo>
                <a:lnTo>
                  <a:pt x="91" y="877"/>
                </a:lnTo>
                <a:cubicBezTo>
                  <a:pt x="0" y="832"/>
                  <a:pt x="0" y="758"/>
                  <a:pt x="91" y="713"/>
                </a:cubicBezTo>
                <a:lnTo>
                  <a:pt x="1449" y="34"/>
                </a:lnTo>
                <a:cubicBezTo>
                  <a:pt x="1495" y="12"/>
                  <a:pt x="1554" y="0"/>
                  <a:pt x="1614" y="0"/>
                </a:cubicBezTo>
              </a:path>
            </a:pathLst>
          </a:custGeom>
          <a:solidFill>
            <a:srgbClr val="FFFFFF">
              <a:lumMod val="9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3" name="Freeform 13">
            <a:extLst>
              <a:ext uri="{FF2B5EF4-FFF2-40B4-BE49-F238E27FC236}">
                <a16:creationId xmlns:a16="http://schemas.microsoft.com/office/drawing/2014/main" id="{FB02258A-E0B7-B54C-9EF2-1F7FF40C7A00}"/>
              </a:ext>
            </a:extLst>
          </p:cNvPr>
          <p:cNvSpPr>
            <a:spLocks noChangeArrowheads="1"/>
          </p:cNvSpPr>
          <p:nvPr/>
        </p:nvSpPr>
        <p:spPr bwMode="auto">
          <a:xfrm>
            <a:off x="1923120" y="3791530"/>
            <a:ext cx="358207" cy="124800"/>
          </a:xfrm>
          <a:custGeom>
            <a:avLst/>
            <a:gdLst>
              <a:gd name="T0" fmla="*/ 300 w 329"/>
              <a:gd name="T1" fmla="*/ 12 h 230"/>
              <a:gd name="T2" fmla="*/ 276 w 329"/>
              <a:gd name="T3" fmla="*/ 20 h 230"/>
              <a:gd name="T4" fmla="*/ 254 w 329"/>
              <a:gd name="T5" fmla="*/ 26 h 230"/>
              <a:gd name="T6" fmla="*/ 230 w 329"/>
              <a:gd name="T7" fmla="*/ 30 h 230"/>
              <a:gd name="T8" fmla="*/ 205 w 329"/>
              <a:gd name="T9" fmla="*/ 33 h 230"/>
              <a:gd name="T10" fmla="*/ 183 w 329"/>
              <a:gd name="T11" fmla="*/ 34 h 230"/>
              <a:gd name="T12" fmla="*/ 148 w 329"/>
              <a:gd name="T13" fmla="*/ 34 h 230"/>
              <a:gd name="T14" fmla="*/ 122 w 329"/>
              <a:gd name="T15" fmla="*/ 32 h 230"/>
              <a:gd name="T16" fmla="*/ 100 w 329"/>
              <a:gd name="T17" fmla="*/ 30 h 230"/>
              <a:gd name="T18" fmla="*/ 79 w 329"/>
              <a:gd name="T19" fmla="*/ 26 h 230"/>
              <a:gd name="T20" fmla="*/ 60 w 329"/>
              <a:gd name="T21" fmla="*/ 22 h 230"/>
              <a:gd name="T22" fmla="*/ 40 w 329"/>
              <a:gd name="T23" fmla="*/ 16 h 230"/>
              <a:gd name="T24" fmla="*/ 18 w 329"/>
              <a:gd name="T25" fmla="*/ 8 h 230"/>
              <a:gd name="T26" fmla="*/ 0 w 329"/>
              <a:gd name="T27" fmla="*/ 195 h 230"/>
              <a:gd name="T28" fmla="*/ 20 w 329"/>
              <a:gd name="T29" fmla="*/ 204 h 230"/>
              <a:gd name="T30" fmla="*/ 42 w 329"/>
              <a:gd name="T31" fmla="*/ 212 h 230"/>
              <a:gd name="T32" fmla="*/ 60 w 329"/>
              <a:gd name="T33" fmla="*/ 216 h 230"/>
              <a:gd name="T34" fmla="*/ 71 w 329"/>
              <a:gd name="T35" fmla="*/ 219 h 230"/>
              <a:gd name="T36" fmla="*/ 83 w 329"/>
              <a:gd name="T37" fmla="*/ 221 h 230"/>
              <a:gd name="T38" fmla="*/ 100 w 329"/>
              <a:gd name="T39" fmla="*/ 224 h 230"/>
              <a:gd name="T40" fmla="*/ 120 w 329"/>
              <a:gd name="T41" fmla="*/ 227 h 230"/>
              <a:gd name="T42" fmla="*/ 139 w 329"/>
              <a:gd name="T43" fmla="*/ 228 h 230"/>
              <a:gd name="T44" fmla="*/ 148 w 329"/>
              <a:gd name="T45" fmla="*/ 228 h 230"/>
              <a:gd name="T46" fmla="*/ 165 w 329"/>
              <a:gd name="T47" fmla="*/ 229 h 230"/>
              <a:gd name="T48" fmla="*/ 183 w 329"/>
              <a:gd name="T49" fmla="*/ 228 h 230"/>
              <a:gd name="T50" fmla="*/ 202 w 329"/>
              <a:gd name="T51" fmla="*/ 227 h 230"/>
              <a:gd name="T52" fmla="*/ 229 w 329"/>
              <a:gd name="T53" fmla="*/ 224 h 230"/>
              <a:gd name="T54" fmla="*/ 252 w 329"/>
              <a:gd name="T55" fmla="*/ 220 h 230"/>
              <a:gd name="T56" fmla="*/ 273 w 329"/>
              <a:gd name="T57" fmla="*/ 215 h 230"/>
              <a:gd name="T58" fmla="*/ 293 w 329"/>
              <a:gd name="T59" fmla="*/ 209 h 230"/>
              <a:gd name="T60" fmla="*/ 314 w 329"/>
              <a:gd name="T61" fmla="*/ 202 h 230"/>
              <a:gd name="T62" fmla="*/ 328 w 329"/>
              <a:gd name="T63" fmla="*/ 195 h 230"/>
              <a:gd name="T64" fmla="*/ 314 w 329"/>
              <a:gd name="T65" fmla="*/ 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9" h="230">
                <a:moveTo>
                  <a:pt x="314" y="7"/>
                </a:moveTo>
                <a:cubicBezTo>
                  <a:pt x="309" y="9"/>
                  <a:pt x="304" y="11"/>
                  <a:pt x="300" y="12"/>
                </a:cubicBezTo>
                <a:cubicBezTo>
                  <a:pt x="298" y="13"/>
                  <a:pt x="296" y="14"/>
                  <a:pt x="293" y="15"/>
                </a:cubicBezTo>
                <a:cubicBezTo>
                  <a:pt x="288" y="17"/>
                  <a:pt x="282" y="19"/>
                  <a:pt x="276" y="20"/>
                </a:cubicBezTo>
                <a:cubicBezTo>
                  <a:pt x="275" y="21"/>
                  <a:pt x="273" y="21"/>
                  <a:pt x="273" y="21"/>
                </a:cubicBezTo>
                <a:cubicBezTo>
                  <a:pt x="267" y="23"/>
                  <a:pt x="260" y="24"/>
                  <a:pt x="254" y="26"/>
                </a:cubicBezTo>
                <a:cubicBezTo>
                  <a:pt x="253" y="26"/>
                  <a:pt x="252" y="26"/>
                  <a:pt x="252" y="26"/>
                </a:cubicBezTo>
                <a:cubicBezTo>
                  <a:pt x="245" y="27"/>
                  <a:pt x="237" y="29"/>
                  <a:pt x="230" y="30"/>
                </a:cubicBezTo>
                <a:lnTo>
                  <a:pt x="229" y="30"/>
                </a:lnTo>
                <a:cubicBezTo>
                  <a:pt x="221" y="31"/>
                  <a:pt x="213" y="32"/>
                  <a:pt x="205" y="33"/>
                </a:cubicBezTo>
                <a:cubicBezTo>
                  <a:pt x="202" y="33"/>
                  <a:pt x="199" y="33"/>
                  <a:pt x="195" y="34"/>
                </a:cubicBezTo>
                <a:cubicBezTo>
                  <a:pt x="191" y="34"/>
                  <a:pt x="187" y="34"/>
                  <a:pt x="183" y="34"/>
                </a:cubicBezTo>
                <a:cubicBezTo>
                  <a:pt x="177" y="34"/>
                  <a:pt x="171" y="35"/>
                  <a:pt x="165" y="35"/>
                </a:cubicBezTo>
                <a:cubicBezTo>
                  <a:pt x="159" y="35"/>
                  <a:pt x="154" y="34"/>
                  <a:pt x="148" y="34"/>
                </a:cubicBezTo>
                <a:cubicBezTo>
                  <a:pt x="145" y="34"/>
                  <a:pt x="143" y="34"/>
                  <a:pt x="141" y="34"/>
                </a:cubicBezTo>
                <a:cubicBezTo>
                  <a:pt x="135" y="34"/>
                  <a:pt x="128" y="33"/>
                  <a:pt x="122" y="32"/>
                </a:cubicBezTo>
                <a:cubicBezTo>
                  <a:pt x="121" y="32"/>
                  <a:pt x="120" y="32"/>
                  <a:pt x="120" y="32"/>
                </a:cubicBezTo>
                <a:cubicBezTo>
                  <a:pt x="113" y="32"/>
                  <a:pt x="106" y="31"/>
                  <a:pt x="100" y="30"/>
                </a:cubicBezTo>
                <a:cubicBezTo>
                  <a:pt x="97" y="29"/>
                  <a:pt x="96" y="29"/>
                  <a:pt x="93" y="29"/>
                </a:cubicBezTo>
                <a:cubicBezTo>
                  <a:pt x="89" y="28"/>
                  <a:pt x="84" y="27"/>
                  <a:pt x="79" y="26"/>
                </a:cubicBezTo>
                <a:cubicBezTo>
                  <a:pt x="77" y="26"/>
                  <a:pt x="74" y="25"/>
                  <a:pt x="71" y="24"/>
                </a:cubicBezTo>
                <a:cubicBezTo>
                  <a:pt x="67" y="24"/>
                  <a:pt x="63" y="23"/>
                  <a:pt x="60" y="22"/>
                </a:cubicBezTo>
                <a:cubicBezTo>
                  <a:pt x="56" y="21"/>
                  <a:pt x="52" y="20"/>
                  <a:pt x="50" y="19"/>
                </a:cubicBezTo>
                <a:cubicBezTo>
                  <a:pt x="46" y="18"/>
                  <a:pt x="43" y="17"/>
                  <a:pt x="40" y="16"/>
                </a:cubicBezTo>
                <a:cubicBezTo>
                  <a:pt x="33" y="14"/>
                  <a:pt x="26" y="12"/>
                  <a:pt x="20" y="9"/>
                </a:cubicBezTo>
                <a:cubicBezTo>
                  <a:pt x="20" y="9"/>
                  <a:pt x="19" y="9"/>
                  <a:pt x="18" y="8"/>
                </a:cubicBezTo>
                <a:cubicBezTo>
                  <a:pt x="12" y="6"/>
                  <a:pt x="6" y="4"/>
                  <a:pt x="0" y="0"/>
                </a:cubicBezTo>
                <a:lnTo>
                  <a:pt x="0" y="195"/>
                </a:lnTo>
                <a:cubicBezTo>
                  <a:pt x="6" y="197"/>
                  <a:pt x="12" y="200"/>
                  <a:pt x="18" y="203"/>
                </a:cubicBezTo>
                <a:cubicBezTo>
                  <a:pt x="19" y="203"/>
                  <a:pt x="20" y="204"/>
                  <a:pt x="20" y="204"/>
                </a:cubicBezTo>
                <a:cubicBezTo>
                  <a:pt x="26" y="206"/>
                  <a:pt x="33" y="208"/>
                  <a:pt x="40" y="210"/>
                </a:cubicBezTo>
                <a:cubicBezTo>
                  <a:pt x="41" y="211"/>
                  <a:pt x="41" y="211"/>
                  <a:pt x="42" y="212"/>
                </a:cubicBezTo>
                <a:cubicBezTo>
                  <a:pt x="45" y="212"/>
                  <a:pt x="47" y="213"/>
                  <a:pt x="50" y="213"/>
                </a:cubicBezTo>
                <a:cubicBezTo>
                  <a:pt x="52" y="214"/>
                  <a:pt x="56" y="215"/>
                  <a:pt x="60" y="216"/>
                </a:cubicBezTo>
                <a:cubicBezTo>
                  <a:pt x="61" y="216"/>
                  <a:pt x="62" y="217"/>
                  <a:pt x="63" y="217"/>
                </a:cubicBezTo>
                <a:cubicBezTo>
                  <a:pt x="65" y="218"/>
                  <a:pt x="68" y="218"/>
                  <a:pt x="71" y="219"/>
                </a:cubicBezTo>
                <a:cubicBezTo>
                  <a:pt x="74" y="219"/>
                  <a:pt x="77" y="220"/>
                  <a:pt x="79" y="221"/>
                </a:cubicBezTo>
                <a:cubicBezTo>
                  <a:pt x="81" y="221"/>
                  <a:pt x="81" y="221"/>
                  <a:pt x="83" y="221"/>
                </a:cubicBezTo>
                <a:cubicBezTo>
                  <a:pt x="86" y="222"/>
                  <a:pt x="89" y="223"/>
                  <a:pt x="93" y="223"/>
                </a:cubicBezTo>
                <a:cubicBezTo>
                  <a:pt x="96" y="223"/>
                  <a:pt x="97" y="224"/>
                  <a:pt x="100" y="224"/>
                </a:cubicBezTo>
                <a:lnTo>
                  <a:pt x="101" y="224"/>
                </a:lnTo>
                <a:cubicBezTo>
                  <a:pt x="107" y="225"/>
                  <a:pt x="114" y="226"/>
                  <a:pt x="120" y="227"/>
                </a:cubicBezTo>
                <a:cubicBezTo>
                  <a:pt x="120" y="227"/>
                  <a:pt x="121" y="227"/>
                  <a:pt x="122" y="227"/>
                </a:cubicBezTo>
                <a:cubicBezTo>
                  <a:pt x="128" y="227"/>
                  <a:pt x="133" y="227"/>
                  <a:pt x="139" y="228"/>
                </a:cubicBezTo>
                <a:cubicBezTo>
                  <a:pt x="139" y="228"/>
                  <a:pt x="140" y="228"/>
                  <a:pt x="141" y="228"/>
                </a:cubicBezTo>
                <a:cubicBezTo>
                  <a:pt x="143" y="228"/>
                  <a:pt x="145" y="228"/>
                  <a:pt x="148" y="228"/>
                </a:cubicBezTo>
                <a:cubicBezTo>
                  <a:pt x="152" y="229"/>
                  <a:pt x="155" y="229"/>
                  <a:pt x="158" y="229"/>
                </a:cubicBezTo>
                <a:cubicBezTo>
                  <a:pt x="160" y="229"/>
                  <a:pt x="163" y="229"/>
                  <a:pt x="165" y="229"/>
                </a:cubicBezTo>
                <a:cubicBezTo>
                  <a:pt x="169" y="229"/>
                  <a:pt x="174" y="229"/>
                  <a:pt x="180" y="229"/>
                </a:cubicBezTo>
                <a:cubicBezTo>
                  <a:pt x="180" y="229"/>
                  <a:pt x="182" y="228"/>
                  <a:pt x="183" y="228"/>
                </a:cubicBezTo>
                <a:cubicBezTo>
                  <a:pt x="187" y="228"/>
                  <a:pt x="191" y="228"/>
                  <a:pt x="195" y="227"/>
                </a:cubicBezTo>
                <a:cubicBezTo>
                  <a:pt x="198" y="227"/>
                  <a:pt x="200" y="227"/>
                  <a:pt x="202" y="227"/>
                </a:cubicBezTo>
                <a:cubicBezTo>
                  <a:pt x="204" y="227"/>
                  <a:pt x="204" y="227"/>
                  <a:pt x="205" y="227"/>
                </a:cubicBezTo>
                <a:cubicBezTo>
                  <a:pt x="213" y="226"/>
                  <a:pt x="221" y="225"/>
                  <a:pt x="229" y="224"/>
                </a:cubicBezTo>
                <a:lnTo>
                  <a:pt x="230" y="224"/>
                </a:lnTo>
                <a:cubicBezTo>
                  <a:pt x="237" y="223"/>
                  <a:pt x="245" y="222"/>
                  <a:pt x="252" y="220"/>
                </a:cubicBezTo>
                <a:cubicBezTo>
                  <a:pt x="252" y="220"/>
                  <a:pt x="253" y="220"/>
                  <a:pt x="254" y="219"/>
                </a:cubicBezTo>
                <a:cubicBezTo>
                  <a:pt x="260" y="218"/>
                  <a:pt x="267" y="217"/>
                  <a:pt x="273" y="215"/>
                </a:cubicBezTo>
                <a:cubicBezTo>
                  <a:pt x="274" y="215"/>
                  <a:pt x="275" y="214"/>
                  <a:pt x="276" y="214"/>
                </a:cubicBezTo>
                <a:cubicBezTo>
                  <a:pt x="282" y="213"/>
                  <a:pt x="288" y="211"/>
                  <a:pt x="293" y="209"/>
                </a:cubicBezTo>
                <a:cubicBezTo>
                  <a:pt x="296" y="208"/>
                  <a:pt x="298" y="207"/>
                  <a:pt x="300" y="207"/>
                </a:cubicBezTo>
                <a:cubicBezTo>
                  <a:pt x="304" y="205"/>
                  <a:pt x="309" y="204"/>
                  <a:pt x="314" y="202"/>
                </a:cubicBezTo>
                <a:cubicBezTo>
                  <a:pt x="314" y="201"/>
                  <a:pt x="315" y="201"/>
                  <a:pt x="315" y="200"/>
                </a:cubicBezTo>
                <a:cubicBezTo>
                  <a:pt x="320" y="199"/>
                  <a:pt x="324" y="197"/>
                  <a:pt x="328" y="195"/>
                </a:cubicBezTo>
                <a:lnTo>
                  <a:pt x="328" y="0"/>
                </a:lnTo>
                <a:cubicBezTo>
                  <a:pt x="323" y="3"/>
                  <a:pt x="319" y="5"/>
                  <a:pt x="314" y="7"/>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4" name="Freeform 14">
            <a:extLst>
              <a:ext uri="{FF2B5EF4-FFF2-40B4-BE49-F238E27FC236}">
                <a16:creationId xmlns:a16="http://schemas.microsoft.com/office/drawing/2014/main" id="{9FEF86BB-C1A8-C14D-B381-3A5B4A62C4FE}"/>
              </a:ext>
            </a:extLst>
          </p:cNvPr>
          <p:cNvSpPr>
            <a:spLocks noChangeArrowheads="1"/>
          </p:cNvSpPr>
          <p:nvPr/>
        </p:nvSpPr>
        <p:spPr bwMode="auto">
          <a:xfrm>
            <a:off x="1646104" y="3323529"/>
            <a:ext cx="907464" cy="108001"/>
          </a:xfrm>
          <a:custGeom>
            <a:avLst/>
            <a:gdLst>
              <a:gd name="T0" fmla="*/ 839 w 840"/>
              <a:gd name="T1" fmla="*/ 99 h 200"/>
              <a:gd name="T2" fmla="*/ 420 w 840"/>
              <a:gd name="T3" fmla="*/ 199 h 200"/>
              <a:gd name="T4" fmla="*/ 0 w 840"/>
              <a:gd name="T5" fmla="*/ 99 h 200"/>
              <a:gd name="T6" fmla="*/ 420 w 840"/>
              <a:gd name="T7" fmla="*/ 0 h 200"/>
              <a:gd name="T8" fmla="*/ 839 w 840"/>
              <a:gd name="T9" fmla="*/ 99 h 200"/>
            </a:gdLst>
            <a:ahLst/>
            <a:cxnLst>
              <a:cxn ang="0">
                <a:pos x="T0" y="T1"/>
              </a:cxn>
              <a:cxn ang="0">
                <a:pos x="T2" y="T3"/>
              </a:cxn>
              <a:cxn ang="0">
                <a:pos x="T4" y="T5"/>
              </a:cxn>
              <a:cxn ang="0">
                <a:pos x="T6" y="T7"/>
              </a:cxn>
              <a:cxn ang="0">
                <a:pos x="T8" y="T9"/>
              </a:cxn>
            </a:cxnLst>
            <a:rect l="0" t="0" r="r" b="b"/>
            <a:pathLst>
              <a:path w="840" h="200">
                <a:moveTo>
                  <a:pt x="839" y="99"/>
                </a:moveTo>
                <a:cubicBezTo>
                  <a:pt x="839" y="154"/>
                  <a:pt x="651" y="199"/>
                  <a:pt x="420" y="199"/>
                </a:cubicBezTo>
                <a:cubicBezTo>
                  <a:pt x="188" y="199"/>
                  <a:pt x="0" y="154"/>
                  <a:pt x="0" y="99"/>
                </a:cubicBezTo>
                <a:cubicBezTo>
                  <a:pt x="0" y="45"/>
                  <a:pt x="188" y="0"/>
                  <a:pt x="420" y="0"/>
                </a:cubicBezTo>
                <a:cubicBezTo>
                  <a:pt x="651" y="0"/>
                  <a:pt x="839" y="45"/>
                  <a:pt x="839" y="99"/>
                </a:cubicBez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5" name="Freeform 15">
            <a:extLst>
              <a:ext uri="{FF2B5EF4-FFF2-40B4-BE49-F238E27FC236}">
                <a16:creationId xmlns:a16="http://schemas.microsoft.com/office/drawing/2014/main" id="{E034EB4C-75D0-3448-B6D9-8A773D2EF3BF}"/>
              </a:ext>
            </a:extLst>
          </p:cNvPr>
          <p:cNvSpPr>
            <a:spLocks noChangeArrowheads="1"/>
          </p:cNvSpPr>
          <p:nvPr/>
        </p:nvSpPr>
        <p:spPr bwMode="auto">
          <a:xfrm>
            <a:off x="1381800" y="2260330"/>
            <a:ext cx="1418508" cy="1118400"/>
          </a:xfrm>
          <a:custGeom>
            <a:avLst/>
            <a:gdLst>
              <a:gd name="T0" fmla="*/ 1779 w 1780"/>
              <a:gd name="T1" fmla="*/ 890 h 2054"/>
              <a:gd name="T2" fmla="*/ 890 w 1780"/>
              <a:gd name="T3" fmla="*/ 0 h 2054"/>
              <a:gd name="T4" fmla="*/ 0 w 1780"/>
              <a:gd name="T5" fmla="*/ 890 h 2054"/>
              <a:gd name="T6" fmla="*/ 722 w 1780"/>
              <a:gd name="T7" fmla="*/ 1763 h 2054"/>
              <a:gd name="T8" fmla="*/ 890 w 1780"/>
              <a:gd name="T9" fmla="*/ 2053 h 2054"/>
              <a:gd name="T10" fmla="*/ 1057 w 1780"/>
              <a:gd name="T11" fmla="*/ 1763 h 2054"/>
              <a:gd name="T12" fmla="*/ 1779 w 1780"/>
              <a:gd name="T13" fmla="*/ 890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90"/>
                </a:moveTo>
                <a:cubicBezTo>
                  <a:pt x="1779" y="398"/>
                  <a:pt x="1380" y="0"/>
                  <a:pt x="890" y="0"/>
                </a:cubicBezTo>
                <a:cubicBezTo>
                  <a:pt x="398" y="0"/>
                  <a:pt x="0" y="398"/>
                  <a:pt x="0" y="890"/>
                </a:cubicBezTo>
                <a:cubicBezTo>
                  <a:pt x="0" y="1324"/>
                  <a:pt x="311" y="1685"/>
                  <a:pt x="722" y="1763"/>
                </a:cubicBezTo>
                <a:lnTo>
                  <a:pt x="890" y="2053"/>
                </a:lnTo>
                <a:lnTo>
                  <a:pt x="1057" y="1763"/>
                </a:lnTo>
                <a:cubicBezTo>
                  <a:pt x="1468" y="1685"/>
                  <a:pt x="1779" y="1324"/>
                  <a:pt x="1779" y="890"/>
                </a:cubicBezTo>
              </a:path>
            </a:pathLst>
          </a:custGeom>
          <a:solidFill>
            <a:srgbClr val="35CA78"/>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6" name="TextBox 58">
            <a:extLst>
              <a:ext uri="{FF2B5EF4-FFF2-40B4-BE49-F238E27FC236}">
                <a16:creationId xmlns:a16="http://schemas.microsoft.com/office/drawing/2014/main" id="{164C5DB1-FDFB-4248-8637-F6CB3A854487}"/>
              </a:ext>
            </a:extLst>
          </p:cNvPr>
          <p:cNvSpPr txBox="1"/>
          <p:nvPr/>
        </p:nvSpPr>
        <p:spPr>
          <a:xfrm>
            <a:off x="1532202" y="2502455"/>
            <a:ext cx="1088467" cy="461665"/>
          </a:xfrm>
          <a:prstGeom prst="rect">
            <a:avLst/>
          </a:prstGeom>
          <a:noFill/>
        </p:spPr>
        <p:txBody>
          <a:bodyPr wrap="square" rtlCol="0" anchor="ctr">
            <a:spAutoFit/>
          </a:bodyPr>
          <a:lstStyle/>
          <a:p>
            <a:pPr algn="ctr" defTabSz="1828434"/>
            <a:r>
              <a:rPr lang="en-US" altLang="zh-TW" sz="2400" b="1" dirty="0">
                <a:solidFill>
                  <a:srgbClr val="FFFFFF"/>
                </a:solidFill>
                <a:latin typeface="微軟正黑體" panose="020B0604030504040204" pitchFamily="34" charset="-120"/>
                <a:ea typeface="微軟正黑體" panose="020B0604030504040204" pitchFamily="34" charset="-120"/>
                <a:cs typeface="Poppins" pitchFamily="2" charset="77"/>
              </a:rPr>
              <a:t>114</a:t>
            </a:r>
            <a:r>
              <a:rPr lang="zh-TW" altLang="en-US" sz="2400" b="1" dirty="0">
                <a:solidFill>
                  <a:srgbClr val="FFFFFF"/>
                </a:solidFill>
                <a:latin typeface="微軟正黑體" panose="020B0604030504040204" pitchFamily="34" charset="-120"/>
                <a:ea typeface="微軟正黑體" panose="020B0604030504040204" pitchFamily="34" charset="-120"/>
                <a:cs typeface="Poppins" pitchFamily="2" charset="77"/>
              </a:rPr>
              <a:t>年</a:t>
            </a:r>
            <a:endParaRPr lang="en-US" sz="2400" b="1" dirty="0">
              <a:solidFill>
                <a:srgbClr val="FFFFFF"/>
              </a:solidFill>
              <a:latin typeface="微軟正黑體" panose="020B0604030504040204" pitchFamily="34" charset="-120"/>
              <a:ea typeface="微軟正黑體" panose="020B0604030504040204" pitchFamily="34" charset="-120"/>
              <a:cs typeface="Poppins" pitchFamily="2" charset="77"/>
            </a:endParaRPr>
          </a:p>
        </p:txBody>
      </p:sp>
      <p:sp>
        <p:nvSpPr>
          <p:cNvPr id="37" name="Freeform 17">
            <a:extLst>
              <a:ext uri="{FF2B5EF4-FFF2-40B4-BE49-F238E27FC236}">
                <a16:creationId xmlns:a16="http://schemas.microsoft.com/office/drawing/2014/main" id="{FC5DA19B-60C8-9247-BEAB-521A03AD2248}"/>
              </a:ext>
            </a:extLst>
          </p:cNvPr>
          <p:cNvSpPr>
            <a:spLocks noChangeArrowheads="1"/>
          </p:cNvSpPr>
          <p:nvPr/>
        </p:nvSpPr>
        <p:spPr bwMode="auto">
          <a:xfrm>
            <a:off x="7576251" y="4161130"/>
            <a:ext cx="76418" cy="151199"/>
          </a:xfrm>
          <a:custGeom>
            <a:avLst/>
            <a:gdLst>
              <a:gd name="T0" fmla="*/ 67 w 69"/>
              <a:gd name="T1" fmla="*/ 10 h 277"/>
              <a:gd name="T2" fmla="*/ 67 w 69"/>
              <a:gd name="T3" fmla="*/ 11 h 277"/>
              <a:gd name="T4" fmla="*/ 64 w 69"/>
              <a:gd name="T5" fmla="*/ 21 h 277"/>
              <a:gd name="T6" fmla="*/ 63 w 69"/>
              <a:gd name="T7" fmla="*/ 24 h 277"/>
              <a:gd name="T8" fmla="*/ 59 w 69"/>
              <a:gd name="T9" fmla="*/ 32 h 277"/>
              <a:gd name="T10" fmla="*/ 56 w 69"/>
              <a:gd name="T11" fmla="*/ 35 h 277"/>
              <a:gd name="T12" fmla="*/ 52 w 69"/>
              <a:gd name="T13" fmla="*/ 41 h 277"/>
              <a:gd name="T14" fmla="*/ 49 w 69"/>
              <a:gd name="T15" fmla="*/ 46 h 277"/>
              <a:gd name="T16" fmla="*/ 44 w 69"/>
              <a:gd name="T17" fmla="*/ 51 h 277"/>
              <a:gd name="T18" fmla="*/ 38 w 69"/>
              <a:gd name="T19" fmla="*/ 57 h 277"/>
              <a:gd name="T20" fmla="*/ 31 w 69"/>
              <a:gd name="T21" fmla="*/ 63 h 277"/>
              <a:gd name="T22" fmla="*/ 29 w 69"/>
              <a:gd name="T23" fmla="*/ 64 h 277"/>
              <a:gd name="T24" fmla="*/ 17 w 69"/>
              <a:gd name="T25" fmla="*/ 73 h 277"/>
              <a:gd name="T26" fmla="*/ 14 w 69"/>
              <a:gd name="T27" fmla="*/ 74 h 277"/>
              <a:gd name="T28" fmla="*/ 0 w 69"/>
              <a:gd name="T29" fmla="*/ 82 h 277"/>
              <a:gd name="T30" fmla="*/ 0 w 69"/>
              <a:gd name="T31" fmla="*/ 276 h 277"/>
              <a:gd name="T32" fmla="*/ 14 w 69"/>
              <a:gd name="T33" fmla="*/ 268 h 277"/>
              <a:gd name="T34" fmla="*/ 17 w 69"/>
              <a:gd name="T35" fmla="*/ 266 h 277"/>
              <a:gd name="T36" fmla="*/ 20 w 69"/>
              <a:gd name="T37" fmla="*/ 265 h 277"/>
              <a:gd name="T38" fmla="*/ 29 w 69"/>
              <a:gd name="T39" fmla="*/ 259 h 277"/>
              <a:gd name="T40" fmla="*/ 31 w 69"/>
              <a:gd name="T41" fmla="*/ 257 h 277"/>
              <a:gd name="T42" fmla="*/ 36 w 69"/>
              <a:gd name="T43" fmla="*/ 254 h 277"/>
              <a:gd name="T44" fmla="*/ 38 w 69"/>
              <a:gd name="T45" fmla="*/ 251 h 277"/>
              <a:gd name="T46" fmla="*/ 44 w 69"/>
              <a:gd name="T47" fmla="*/ 246 h 277"/>
              <a:gd name="T48" fmla="*/ 46 w 69"/>
              <a:gd name="T49" fmla="*/ 243 h 277"/>
              <a:gd name="T50" fmla="*/ 49 w 69"/>
              <a:gd name="T51" fmla="*/ 240 h 277"/>
              <a:gd name="T52" fmla="*/ 52 w 69"/>
              <a:gd name="T53" fmla="*/ 236 h 277"/>
              <a:gd name="T54" fmla="*/ 54 w 69"/>
              <a:gd name="T55" fmla="*/ 234 h 277"/>
              <a:gd name="T56" fmla="*/ 56 w 69"/>
              <a:gd name="T57" fmla="*/ 230 h 277"/>
              <a:gd name="T58" fmla="*/ 59 w 69"/>
              <a:gd name="T59" fmla="*/ 225 h 277"/>
              <a:gd name="T60" fmla="*/ 60 w 69"/>
              <a:gd name="T61" fmla="*/ 224 h 277"/>
              <a:gd name="T62" fmla="*/ 63 w 69"/>
              <a:gd name="T63" fmla="*/ 219 h 277"/>
              <a:gd name="T64" fmla="*/ 64 w 69"/>
              <a:gd name="T65" fmla="*/ 216 h 277"/>
              <a:gd name="T66" fmla="*/ 65 w 69"/>
              <a:gd name="T67" fmla="*/ 215 h 277"/>
              <a:gd name="T68" fmla="*/ 67 w 69"/>
              <a:gd name="T69" fmla="*/ 205 h 277"/>
              <a:gd name="T70" fmla="*/ 67 w 69"/>
              <a:gd name="T71" fmla="*/ 204 h 277"/>
              <a:gd name="T72" fmla="*/ 68 w 69"/>
              <a:gd name="T73" fmla="*/ 196 h 277"/>
              <a:gd name="T74" fmla="*/ 68 w 69"/>
              <a:gd name="T75" fmla="*/ 194 h 277"/>
              <a:gd name="T76" fmla="*/ 68 w 69"/>
              <a:gd name="T77" fmla="*/ 0 h 277"/>
              <a:gd name="T78" fmla="*/ 67 w 69"/>
              <a:gd name="T79" fmla="*/ 1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277">
                <a:moveTo>
                  <a:pt x="67" y="10"/>
                </a:moveTo>
                <a:lnTo>
                  <a:pt x="67" y="11"/>
                </a:lnTo>
                <a:cubicBezTo>
                  <a:pt x="66" y="14"/>
                  <a:pt x="65" y="18"/>
                  <a:pt x="64" y="21"/>
                </a:cubicBezTo>
                <a:cubicBezTo>
                  <a:pt x="64" y="23"/>
                  <a:pt x="63" y="24"/>
                  <a:pt x="63" y="24"/>
                </a:cubicBezTo>
                <a:cubicBezTo>
                  <a:pt x="61" y="27"/>
                  <a:pt x="61" y="29"/>
                  <a:pt x="59" y="32"/>
                </a:cubicBezTo>
                <a:cubicBezTo>
                  <a:pt x="59" y="33"/>
                  <a:pt x="58" y="34"/>
                  <a:pt x="56" y="35"/>
                </a:cubicBezTo>
                <a:cubicBezTo>
                  <a:pt x="55" y="38"/>
                  <a:pt x="54" y="40"/>
                  <a:pt x="52" y="41"/>
                </a:cubicBezTo>
                <a:cubicBezTo>
                  <a:pt x="52" y="43"/>
                  <a:pt x="50" y="45"/>
                  <a:pt x="49" y="46"/>
                </a:cubicBezTo>
                <a:cubicBezTo>
                  <a:pt x="47" y="47"/>
                  <a:pt x="46" y="49"/>
                  <a:pt x="44" y="51"/>
                </a:cubicBezTo>
                <a:cubicBezTo>
                  <a:pt x="43" y="53"/>
                  <a:pt x="41" y="55"/>
                  <a:pt x="38" y="57"/>
                </a:cubicBezTo>
                <a:cubicBezTo>
                  <a:pt x="36" y="59"/>
                  <a:pt x="34" y="60"/>
                  <a:pt x="31" y="63"/>
                </a:cubicBezTo>
                <a:cubicBezTo>
                  <a:pt x="30" y="63"/>
                  <a:pt x="30" y="63"/>
                  <a:pt x="29" y="64"/>
                </a:cubicBezTo>
                <a:cubicBezTo>
                  <a:pt x="25" y="67"/>
                  <a:pt x="22" y="70"/>
                  <a:pt x="17" y="73"/>
                </a:cubicBezTo>
                <a:cubicBezTo>
                  <a:pt x="16" y="73"/>
                  <a:pt x="15" y="73"/>
                  <a:pt x="14" y="74"/>
                </a:cubicBezTo>
                <a:cubicBezTo>
                  <a:pt x="10" y="77"/>
                  <a:pt x="5" y="80"/>
                  <a:pt x="0" y="82"/>
                </a:cubicBezTo>
                <a:lnTo>
                  <a:pt x="0" y="276"/>
                </a:lnTo>
                <a:cubicBezTo>
                  <a:pt x="5" y="274"/>
                  <a:pt x="10" y="271"/>
                  <a:pt x="14" y="268"/>
                </a:cubicBezTo>
                <a:cubicBezTo>
                  <a:pt x="15" y="268"/>
                  <a:pt x="16" y="267"/>
                  <a:pt x="17" y="266"/>
                </a:cubicBezTo>
                <a:cubicBezTo>
                  <a:pt x="18" y="266"/>
                  <a:pt x="19" y="266"/>
                  <a:pt x="20" y="265"/>
                </a:cubicBezTo>
                <a:cubicBezTo>
                  <a:pt x="23" y="263"/>
                  <a:pt x="26" y="260"/>
                  <a:pt x="29" y="259"/>
                </a:cubicBezTo>
                <a:cubicBezTo>
                  <a:pt x="30" y="258"/>
                  <a:pt x="30" y="257"/>
                  <a:pt x="31" y="257"/>
                </a:cubicBezTo>
                <a:cubicBezTo>
                  <a:pt x="33" y="255"/>
                  <a:pt x="34" y="254"/>
                  <a:pt x="36" y="254"/>
                </a:cubicBezTo>
                <a:cubicBezTo>
                  <a:pt x="37" y="253"/>
                  <a:pt x="38" y="252"/>
                  <a:pt x="38" y="251"/>
                </a:cubicBezTo>
                <a:cubicBezTo>
                  <a:pt x="41" y="249"/>
                  <a:pt x="43" y="248"/>
                  <a:pt x="44" y="246"/>
                </a:cubicBezTo>
                <a:cubicBezTo>
                  <a:pt x="45" y="244"/>
                  <a:pt x="46" y="244"/>
                  <a:pt x="46" y="243"/>
                </a:cubicBezTo>
                <a:cubicBezTo>
                  <a:pt x="47" y="242"/>
                  <a:pt x="48" y="241"/>
                  <a:pt x="49" y="240"/>
                </a:cubicBezTo>
                <a:cubicBezTo>
                  <a:pt x="50" y="239"/>
                  <a:pt x="52" y="237"/>
                  <a:pt x="52" y="236"/>
                </a:cubicBezTo>
                <a:cubicBezTo>
                  <a:pt x="53" y="235"/>
                  <a:pt x="54" y="234"/>
                  <a:pt x="54" y="234"/>
                </a:cubicBezTo>
                <a:cubicBezTo>
                  <a:pt x="55" y="232"/>
                  <a:pt x="56" y="231"/>
                  <a:pt x="56" y="230"/>
                </a:cubicBezTo>
                <a:cubicBezTo>
                  <a:pt x="58" y="229"/>
                  <a:pt x="59" y="227"/>
                  <a:pt x="59" y="225"/>
                </a:cubicBezTo>
                <a:cubicBezTo>
                  <a:pt x="60" y="225"/>
                  <a:pt x="60" y="225"/>
                  <a:pt x="60" y="224"/>
                </a:cubicBezTo>
                <a:cubicBezTo>
                  <a:pt x="61" y="223"/>
                  <a:pt x="62" y="220"/>
                  <a:pt x="63" y="219"/>
                </a:cubicBezTo>
                <a:cubicBezTo>
                  <a:pt x="63" y="218"/>
                  <a:pt x="64" y="216"/>
                  <a:pt x="64" y="216"/>
                </a:cubicBezTo>
                <a:cubicBezTo>
                  <a:pt x="64" y="215"/>
                  <a:pt x="65" y="215"/>
                  <a:pt x="65" y="215"/>
                </a:cubicBezTo>
                <a:cubicBezTo>
                  <a:pt x="66" y="212"/>
                  <a:pt x="66" y="208"/>
                  <a:pt x="67" y="205"/>
                </a:cubicBezTo>
                <a:lnTo>
                  <a:pt x="67" y="204"/>
                </a:lnTo>
                <a:cubicBezTo>
                  <a:pt x="67" y="201"/>
                  <a:pt x="68" y="198"/>
                  <a:pt x="68" y="196"/>
                </a:cubicBezTo>
                <a:cubicBezTo>
                  <a:pt x="68" y="195"/>
                  <a:pt x="68" y="194"/>
                  <a:pt x="68" y="194"/>
                </a:cubicBezTo>
                <a:lnTo>
                  <a:pt x="68" y="0"/>
                </a:lnTo>
                <a:cubicBezTo>
                  <a:pt x="68" y="3"/>
                  <a:pt x="67" y="7"/>
                  <a:pt x="67" y="10"/>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8" name="Freeform 19">
            <a:extLst>
              <a:ext uri="{FF2B5EF4-FFF2-40B4-BE49-F238E27FC236}">
                <a16:creationId xmlns:a16="http://schemas.microsoft.com/office/drawing/2014/main" id="{243A89C4-5E99-7B40-B988-CB9F10052A78}"/>
              </a:ext>
            </a:extLst>
          </p:cNvPr>
          <p:cNvSpPr>
            <a:spLocks noChangeArrowheads="1"/>
          </p:cNvSpPr>
          <p:nvPr/>
        </p:nvSpPr>
        <p:spPr bwMode="auto">
          <a:xfrm>
            <a:off x="4204306" y="4161130"/>
            <a:ext cx="76418" cy="151199"/>
          </a:xfrm>
          <a:custGeom>
            <a:avLst/>
            <a:gdLst>
              <a:gd name="T0" fmla="*/ 0 w 69"/>
              <a:gd name="T1" fmla="*/ 194 h 277"/>
              <a:gd name="T2" fmla="*/ 0 w 69"/>
              <a:gd name="T3" fmla="*/ 0 h 277"/>
              <a:gd name="T4" fmla="*/ 68 w 69"/>
              <a:gd name="T5" fmla="*/ 82 h 277"/>
              <a:gd name="T6" fmla="*/ 68 w 69"/>
              <a:gd name="T7" fmla="*/ 276 h 277"/>
              <a:gd name="T8" fmla="*/ 0 w 69"/>
              <a:gd name="T9" fmla="*/ 194 h 277"/>
            </a:gdLst>
            <a:ahLst/>
            <a:cxnLst>
              <a:cxn ang="0">
                <a:pos x="T0" y="T1"/>
              </a:cxn>
              <a:cxn ang="0">
                <a:pos x="T2" y="T3"/>
              </a:cxn>
              <a:cxn ang="0">
                <a:pos x="T4" y="T5"/>
              </a:cxn>
              <a:cxn ang="0">
                <a:pos x="T6" y="T7"/>
              </a:cxn>
              <a:cxn ang="0">
                <a:pos x="T8" y="T9"/>
              </a:cxn>
            </a:cxnLst>
            <a:rect l="0" t="0" r="r" b="b"/>
            <a:pathLst>
              <a:path w="69" h="277">
                <a:moveTo>
                  <a:pt x="0" y="194"/>
                </a:moveTo>
                <a:lnTo>
                  <a:pt x="0" y="0"/>
                </a:lnTo>
                <a:cubicBezTo>
                  <a:pt x="0" y="30"/>
                  <a:pt x="23" y="59"/>
                  <a:pt x="68" y="82"/>
                </a:cubicBezTo>
                <a:lnTo>
                  <a:pt x="68" y="276"/>
                </a:lnTo>
                <a:cubicBezTo>
                  <a:pt x="23" y="254"/>
                  <a:pt x="0" y="224"/>
                  <a:pt x="0" y="194"/>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9" name="Freeform 22">
            <a:extLst>
              <a:ext uri="{FF2B5EF4-FFF2-40B4-BE49-F238E27FC236}">
                <a16:creationId xmlns:a16="http://schemas.microsoft.com/office/drawing/2014/main" id="{164BF1A4-84FE-5D4A-8BA9-739D435E1BF2}"/>
              </a:ext>
            </a:extLst>
          </p:cNvPr>
          <p:cNvSpPr>
            <a:spLocks noChangeArrowheads="1"/>
          </p:cNvSpPr>
          <p:nvPr/>
        </p:nvSpPr>
        <p:spPr bwMode="auto">
          <a:xfrm>
            <a:off x="4180425" y="3729129"/>
            <a:ext cx="3496124" cy="866399"/>
          </a:xfrm>
          <a:custGeom>
            <a:avLst/>
            <a:gdLst>
              <a:gd name="T0" fmla="*/ 1611 w 3226"/>
              <a:gd name="T1" fmla="*/ 0 h 1591"/>
              <a:gd name="T2" fmla="*/ 1776 w 3226"/>
              <a:gd name="T3" fmla="*/ 33 h 1591"/>
              <a:gd name="T4" fmla="*/ 3134 w 3226"/>
              <a:gd name="T5" fmla="*/ 713 h 1591"/>
              <a:gd name="T6" fmla="*/ 3134 w 3226"/>
              <a:gd name="T7" fmla="*/ 877 h 1591"/>
              <a:gd name="T8" fmla="*/ 1776 w 3226"/>
              <a:gd name="T9" fmla="*/ 1556 h 1591"/>
              <a:gd name="T10" fmla="*/ 1611 w 3226"/>
              <a:gd name="T11" fmla="*/ 1590 h 1591"/>
              <a:gd name="T12" fmla="*/ 1448 w 3226"/>
              <a:gd name="T13" fmla="*/ 1556 h 1591"/>
              <a:gd name="T14" fmla="*/ 89 w 3226"/>
              <a:gd name="T15" fmla="*/ 877 h 1591"/>
              <a:gd name="T16" fmla="*/ 89 w 3226"/>
              <a:gd name="T17" fmla="*/ 713 h 1591"/>
              <a:gd name="T18" fmla="*/ 1448 w 3226"/>
              <a:gd name="T19" fmla="*/ 33 h 1591"/>
              <a:gd name="T20" fmla="*/ 1611 w 3226"/>
              <a:gd name="T21" fmla="*/ 0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6" h="1591">
                <a:moveTo>
                  <a:pt x="1611" y="0"/>
                </a:moveTo>
                <a:cubicBezTo>
                  <a:pt x="1672" y="0"/>
                  <a:pt x="1731" y="11"/>
                  <a:pt x="1776" y="33"/>
                </a:cubicBezTo>
                <a:lnTo>
                  <a:pt x="3134" y="713"/>
                </a:lnTo>
                <a:cubicBezTo>
                  <a:pt x="3225" y="758"/>
                  <a:pt x="3225" y="831"/>
                  <a:pt x="3134" y="877"/>
                </a:cubicBezTo>
                <a:lnTo>
                  <a:pt x="1776" y="1556"/>
                </a:lnTo>
                <a:cubicBezTo>
                  <a:pt x="1731" y="1579"/>
                  <a:pt x="1672" y="1590"/>
                  <a:pt x="1611" y="1590"/>
                </a:cubicBezTo>
                <a:cubicBezTo>
                  <a:pt x="1552" y="1590"/>
                  <a:pt x="1493" y="1579"/>
                  <a:pt x="1448" y="1556"/>
                </a:cubicBezTo>
                <a:lnTo>
                  <a:pt x="89" y="877"/>
                </a:lnTo>
                <a:cubicBezTo>
                  <a:pt x="0" y="831"/>
                  <a:pt x="0" y="758"/>
                  <a:pt x="89" y="713"/>
                </a:cubicBezTo>
                <a:lnTo>
                  <a:pt x="1448" y="33"/>
                </a:lnTo>
                <a:cubicBezTo>
                  <a:pt x="1493" y="11"/>
                  <a:pt x="1552" y="0"/>
                  <a:pt x="1611" y="0"/>
                </a:cubicBezTo>
              </a:path>
            </a:pathLst>
          </a:custGeom>
          <a:solidFill>
            <a:srgbClr val="FFFFFF">
              <a:lumMod val="9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0" name="Freeform 24">
            <a:extLst>
              <a:ext uri="{FF2B5EF4-FFF2-40B4-BE49-F238E27FC236}">
                <a16:creationId xmlns:a16="http://schemas.microsoft.com/office/drawing/2014/main" id="{2D5BBA90-D1A5-9F42-AC88-49D4F3D80F1A}"/>
              </a:ext>
            </a:extLst>
          </p:cNvPr>
          <p:cNvSpPr>
            <a:spLocks noChangeArrowheads="1"/>
          </p:cNvSpPr>
          <p:nvPr/>
        </p:nvSpPr>
        <p:spPr bwMode="auto">
          <a:xfrm>
            <a:off x="5469978" y="4105929"/>
            <a:ext cx="907464" cy="108001"/>
          </a:xfrm>
          <a:custGeom>
            <a:avLst/>
            <a:gdLst>
              <a:gd name="T0" fmla="*/ 839 w 840"/>
              <a:gd name="T1" fmla="*/ 99 h 199"/>
              <a:gd name="T2" fmla="*/ 419 w 840"/>
              <a:gd name="T3" fmla="*/ 198 h 199"/>
              <a:gd name="T4" fmla="*/ 0 w 840"/>
              <a:gd name="T5" fmla="*/ 99 h 199"/>
              <a:gd name="T6" fmla="*/ 419 w 840"/>
              <a:gd name="T7" fmla="*/ 0 h 199"/>
              <a:gd name="T8" fmla="*/ 839 w 840"/>
              <a:gd name="T9" fmla="*/ 99 h 199"/>
            </a:gdLst>
            <a:ahLst/>
            <a:cxnLst>
              <a:cxn ang="0">
                <a:pos x="T0" y="T1"/>
              </a:cxn>
              <a:cxn ang="0">
                <a:pos x="T2" y="T3"/>
              </a:cxn>
              <a:cxn ang="0">
                <a:pos x="T4" y="T5"/>
              </a:cxn>
              <a:cxn ang="0">
                <a:pos x="T6" y="T7"/>
              </a:cxn>
              <a:cxn ang="0">
                <a:pos x="T8" y="T9"/>
              </a:cxn>
            </a:cxnLst>
            <a:rect l="0" t="0" r="r" b="b"/>
            <a:pathLst>
              <a:path w="840" h="199">
                <a:moveTo>
                  <a:pt x="839" y="99"/>
                </a:moveTo>
                <a:cubicBezTo>
                  <a:pt x="839" y="154"/>
                  <a:pt x="651" y="198"/>
                  <a:pt x="419" y="198"/>
                </a:cubicBezTo>
                <a:cubicBezTo>
                  <a:pt x="188" y="198"/>
                  <a:pt x="0" y="154"/>
                  <a:pt x="0" y="99"/>
                </a:cubicBezTo>
                <a:cubicBezTo>
                  <a:pt x="0" y="44"/>
                  <a:pt x="188" y="0"/>
                  <a:pt x="419" y="0"/>
                </a:cubicBezTo>
                <a:cubicBezTo>
                  <a:pt x="651" y="0"/>
                  <a:pt x="839" y="44"/>
                  <a:pt x="839" y="99"/>
                </a:cubicBez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1" name="Freeform 25">
            <a:extLst>
              <a:ext uri="{FF2B5EF4-FFF2-40B4-BE49-F238E27FC236}">
                <a16:creationId xmlns:a16="http://schemas.microsoft.com/office/drawing/2014/main" id="{A2847BDE-3FDD-B04C-843E-1FBD0EAC7BF0}"/>
              </a:ext>
            </a:extLst>
          </p:cNvPr>
          <p:cNvSpPr>
            <a:spLocks noChangeArrowheads="1"/>
          </p:cNvSpPr>
          <p:nvPr/>
        </p:nvSpPr>
        <p:spPr bwMode="auto">
          <a:xfrm>
            <a:off x="5210452" y="3042730"/>
            <a:ext cx="1418508" cy="1118400"/>
          </a:xfrm>
          <a:custGeom>
            <a:avLst/>
            <a:gdLst>
              <a:gd name="T0" fmla="*/ 1779 w 1780"/>
              <a:gd name="T1" fmla="*/ 889 h 2054"/>
              <a:gd name="T2" fmla="*/ 889 w 1780"/>
              <a:gd name="T3" fmla="*/ 0 h 2054"/>
              <a:gd name="T4" fmla="*/ 0 w 1780"/>
              <a:gd name="T5" fmla="*/ 889 h 2054"/>
              <a:gd name="T6" fmla="*/ 722 w 1780"/>
              <a:gd name="T7" fmla="*/ 1763 h 2054"/>
              <a:gd name="T8" fmla="*/ 889 w 1780"/>
              <a:gd name="T9" fmla="*/ 2053 h 2054"/>
              <a:gd name="T10" fmla="*/ 1057 w 1780"/>
              <a:gd name="T11" fmla="*/ 1763 h 2054"/>
              <a:gd name="T12" fmla="*/ 1779 w 1780"/>
              <a:gd name="T13" fmla="*/ 889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89"/>
                </a:moveTo>
                <a:cubicBezTo>
                  <a:pt x="1779" y="398"/>
                  <a:pt x="1381" y="0"/>
                  <a:pt x="889" y="0"/>
                </a:cubicBezTo>
                <a:cubicBezTo>
                  <a:pt x="399" y="0"/>
                  <a:pt x="0" y="398"/>
                  <a:pt x="0" y="889"/>
                </a:cubicBezTo>
                <a:cubicBezTo>
                  <a:pt x="0" y="1323"/>
                  <a:pt x="311" y="1685"/>
                  <a:pt x="722" y="1763"/>
                </a:cubicBezTo>
                <a:lnTo>
                  <a:pt x="889" y="2053"/>
                </a:lnTo>
                <a:lnTo>
                  <a:pt x="1057" y="1763"/>
                </a:lnTo>
                <a:cubicBezTo>
                  <a:pt x="1468" y="1685"/>
                  <a:pt x="1779" y="1323"/>
                  <a:pt x="1779" y="889"/>
                </a:cubicBezTo>
              </a:path>
            </a:pathLst>
          </a:custGeom>
          <a:solidFill>
            <a:srgbClr val="23A4A7"/>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2" name="Freeform 27">
            <a:extLst>
              <a:ext uri="{FF2B5EF4-FFF2-40B4-BE49-F238E27FC236}">
                <a16:creationId xmlns:a16="http://schemas.microsoft.com/office/drawing/2014/main" id="{C98FCF60-2B11-1541-A568-3FFE6F4FB5E9}"/>
              </a:ext>
            </a:extLst>
          </p:cNvPr>
          <p:cNvSpPr>
            <a:spLocks noChangeArrowheads="1"/>
          </p:cNvSpPr>
          <p:nvPr/>
        </p:nvSpPr>
        <p:spPr bwMode="auto">
          <a:xfrm>
            <a:off x="11404900" y="3378730"/>
            <a:ext cx="76418" cy="151199"/>
          </a:xfrm>
          <a:custGeom>
            <a:avLst/>
            <a:gdLst>
              <a:gd name="T0" fmla="*/ 68 w 70"/>
              <a:gd name="T1" fmla="*/ 10 h 278"/>
              <a:gd name="T2" fmla="*/ 68 w 70"/>
              <a:gd name="T3" fmla="*/ 12 h 278"/>
              <a:gd name="T4" fmla="*/ 64 w 70"/>
              <a:gd name="T5" fmla="*/ 22 h 278"/>
              <a:gd name="T6" fmla="*/ 63 w 70"/>
              <a:gd name="T7" fmla="*/ 25 h 278"/>
              <a:gd name="T8" fmla="*/ 60 w 70"/>
              <a:gd name="T9" fmla="*/ 32 h 278"/>
              <a:gd name="T10" fmla="*/ 57 w 70"/>
              <a:gd name="T11" fmla="*/ 36 h 278"/>
              <a:gd name="T12" fmla="*/ 53 w 70"/>
              <a:gd name="T13" fmla="*/ 42 h 278"/>
              <a:gd name="T14" fmla="*/ 49 w 70"/>
              <a:gd name="T15" fmla="*/ 47 h 278"/>
              <a:gd name="T16" fmla="*/ 44 w 70"/>
              <a:gd name="T17" fmla="*/ 52 h 278"/>
              <a:gd name="T18" fmla="*/ 39 w 70"/>
              <a:gd name="T19" fmla="*/ 57 h 278"/>
              <a:gd name="T20" fmla="*/ 32 w 70"/>
              <a:gd name="T21" fmla="*/ 63 h 278"/>
              <a:gd name="T22" fmla="*/ 30 w 70"/>
              <a:gd name="T23" fmla="*/ 65 h 278"/>
              <a:gd name="T24" fmla="*/ 17 w 70"/>
              <a:gd name="T25" fmla="*/ 73 h 278"/>
              <a:gd name="T26" fmla="*/ 15 w 70"/>
              <a:gd name="T27" fmla="*/ 75 h 278"/>
              <a:gd name="T28" fmla="*/ 0 w 70"/>
              <a:gd name="T29" fmla="*/ 82 h 278"/>
              <a:gd name="T30" fmla="*/ 0 w 70"/>
              <a:gd name="T31" fmla="*/ 277 h 278"/>
              <a:gd name="T32" fmla="*/ 15 w 70"/>
              <a:gd name="T33" fmla="*/ 268 h 278"/>
              <a:gd name="T34" fmla="*/ 17 w 70"/>
              <a:gd name="T35" fmla="*/ 267 h 278"/>
              <a:gd name="T36" fmla="*/ 20 w 70"/>
              <a:gd name="T37" fmla="*/ 266 h 278"/>
              <a:gd name="T38" fmla="*/ 30 w 70"/>
              <a:gd name="T39" fmla="*/ 259 h 278"/>
              <a:gd name="T40" fmla="*/ 32 w 70"/>
              <a:gd name="T41" fmla="*/ 258 h 278"/>
              <a:gd name="T42" fmla="*/ 36 w 70"/>
              <a:gd name="T43" fmla="*/ 254 h 278"/>
              <a:gd name="T44" fmla="*/ 39 w 70"/>
              <a:gd name="T45" fmla="*/ 251 h 278"/>
              <a:gd name="T46" fmla="*/ 44 w 70"/>
              <a:gd name="T47" fmla="*/ 246 h 278"/>
              <a:gd name="T48" fmla="*/ 47 w 70"/>
              <a:gd name="T49" fmla="*/ 243 h 278"/>
              <a:gd name="T50" fmla="*/ 49 w 70"/>
              <a:gd name="T51" fmla="*/ 240 h 278"/>
              <a:gd name="T52" fmla="*/ 53 w 70"/>
              <a:gd name="T53" fmla="*/ 236 h 278"/>
              <a:gd name="T54" fmla="*/ 55 w 70"/>
              <a:gd name="T55" fmla="*/ 234 h 278"/>
              <a:gd name="T56" fmla="*/ 57 w 70"/>
              <a:gd name="T57" fmla="*/ 230 h 278"/>
              <a:gd name="T58" fmla="*/ 60 w 70"/>
              <a:gd name="T59" fmla="*/ 226 h 278"/>
              <a:gd name="T60" fmla="*/ 61 w 70"/>
              <a:gd name="T61" fmla="*/ 225 h 278"/>
              <a:gd name="T62" fmla="*/ 63 w 70"/>
              <a:gd name="T63" fmla="*/ 219 h 278"/>
              <a:gd name="T64" fmla="*/ 64 w 70"/>
              <a:gd name="T65" fmla="*/ 216 h 278"/>
              <a:gd name="T66" fmla="*/ 64 w 70"/>
              <a:gd name="T67" fmla="*/ 215 h 278"/>
              <a:gd name="T68" fmla="*/ 68 w 70"/>
              <a:gd name="T69" fmla="*/ 206 h 278"/>
              <a:gd name="T70" fmla="*/ 68 w 70"/>
              <a:gd name="T71" fmla="*/ 204 h 278"/>
              <a:gd name="T72" fmla="*/ 69 w 70"/>
              <a:gd name="T73" fmla="*/ 196 h 278"/>
              <a:gd name="T74" fmla="*/ 69 w 70"/>
              <a:gd name="T75" fmla="*/ 195 h 278"/>
              <a:gd name="T76" fmla="*/ 69 w 70"/>
              <a:gd name="T77" fmla="*/ 0 h 278"/>
              <a:gd name="T78" fmla="*/ 68 w 70"/>
              <a:gd name="T79" fmla="*/ 1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0" h="278">
                <a:moveTo>
                  <a:pt x="68" y="10"/>
                </a:moveTo>
                <a:cubicBezTo>
                  <a:pt x="68" y="10"/>
                  <a:pt x="68" y="11"/>
                  <a:pt x="68" y="12"/>
                </a:cubicBezTo>
                <a:cubicBezTo>
                  <a:pt x="67" y="15"/>
                  <a:pt x="66" y="19"/>
                  <a:pt x="64" y="22"/>
                </a:cubicBezTo>
                <a:cubicBezTo>
                  <a:pt x="64" y="23"/>
                  <a:pt x="63" y="24"/>
                  <a:pt x="63" y="25"/>
                </a:cubicBezTo>
                <a:cubicBezTo>
                  <a:pt x="62" y="28"/>
                  <a:pt x="61" y="30"/>
                  <a:pt x="60" y="32"/>
                </a:cubicBezTo>
                <a:cubicBezTo>
                  <a:pt x="59" y="33"/>
                  <a:pt x="58" y="34"/>
                  <a:pt x="57" y="36"/>
                </a:cubicBezTo>
                <a:cubicBezTo>
                  <a:pt x="56" y="38"/>
                  <a:pt x="54" y="40"/>
                  <a:pt x="53" y="42"/>
                </a:cubicBezTo>
                <a:cubicBezTo>
                  <a:pt x="52" y="43"/>
                  <a:pt x="51" y="45"/>
                  <a:pt x="49" y="47"/>
                </a:cubicBezTo>
                <a:cubicBezTo>
                  <a:pt x="47" y="48"/>
                  <a:pt x="46" y="50"/>
                  <a:pt x="44" y="52"/>
                </a:cubicBezTo>
                <a:cubicBezTo>
                  <a:pt x="42" y="53"/>
                  <a:pt x="41" y="55"/>
                  <a:pt x="39" y="57"/>
                </a:cubicBezTo>
                <a:cubicBezTo>
                  <a:pt x="36" y="59"/>
                  <a:pt x="34" y="61"/>
                  <a:pt x="32" y="63"/>
                </a:cubicBezTo>
                <a:cubicBezTo>
                  <a:pt x="31" y="64"/>
                  <a:pt x="30" y="64"/>
                  <a:pt x="30" y="65"/>
                </a:cubicBezTo>
                <a:cubicBezTo>
                  <a:pt x="26" y="67"/>
                  <a:pt x="22" y="70"/>
                  <a:pt x="17" y="73"/>
                </a:cubicBezTo>
                <a:cubicBezTo>
                  <a:pt x="17" y="73"/>
                  <a:pt x="16" y="74"/>
                  <a:pt x="15" y="75"/>
                </a:cubicBezTo>
                <a:cubicBezTo>
                  <a:pt x="10" y="77"/>
                  <a:pt x="6" y="80"/>
                  <a:pt x="0" y="82"/>
                </a:cubicBezTo>
                <a:lnTo>
                  <a:pt x="0" y="277"/>
                </a:lnTo>
                <a:cubicBezTo>
                  <a:pt x="6" y="274"/>
                  <a:pt x="10" y="272"/>
                  <a:pt x="15" y="268"/>
                </a:cubicBezTo>
                <a:cubicBezTo>
                  <a:pt x="16" y="268"/>
                  <a:pt x="17" y="267"/>
                  <a:pt x="17" y="267"/>
                </a:cubicBezTo>
                <a:cubicBezTo>
                  <a:pt x="19" y="267"/>
                  <a:pt x="19" y="266"/>
                  <a:pt x="20" y="266"/>
                </a:cubicBezTo>
                <a:cubicBezTo>
                  <a:pt x="23" y="263"/>
                  <a:pt x="27" y="261"/>
                  <a:pt x="30" y="259"/>
                </a:cubicBezTo>
                <a:cubicBezTo>
                  <a:pt x="30" y="258"/>
                  <a:pt x="31" y="258"/>
                  <a:pt x="32" y="258"/>
                </a:cubicBezTo>
                <a:cubicBezTo>
                  <a:pt x="33" y="256"/>
                  <a:pt x="35" y="255"/>
                  <a:pt x="36" y="254"/>
                </a:cubicBezTo>
                <a:cubicBezTo>
                  <a:pt x="37" y="253"/>
                  <a:pt x="38" y="252"/>
                  <a:pt x="39" y="251"/>
                </a:cubicBezTo>
                <a:cubicBezTo>
                  <a:pt x="41" y="250"/>
                  <a:pt x="42" y="248"/>
                  <a:pt x="44" y="246"/>
                </a:cubicBezTo>
                <a:cubicBezTo>
                  <a:pt x="45" y="245"/>
                  <a:pt x="46" y="245"/>
                  <a:pt x="47" y="243"/>
                </a:cubicBezTo>
                <a:cubicBezTo>
                  <a:pt x="47" y="243"/>
                  <a:pt x="49" y="242"/>
                  <a:pt x="49" y="240"/>
                </a:cubicBezTo>
                <a:cubicBezTo>
                  <a:pt x="51" y="239"/>
                  <a:pt x="52" y="238"/>
                  <a:pt x="53" y="236"/>
                </a:cubicBezTo>
                <a:cubicBezTo>
                  <a:pt x="53" y="236"/>
                  <a:pt x="54" y="235"/>
                  <a:pt x="55" y="234"/>
                </a:cubicBezTo>
                <a:cubicBezTo>
                  <a:pt x="55" y="232"/>
                  <a:pt x="57" y="231"/>
                  <a:pt x="57" y="230"/>
                </a:cubicBezTo>
                <a:cubicBezTo>
                  <a:pt x="58" y="229"/>
                  <a:pt x="59" y="227"/>
                  <a:pt x="60" y="226"/>
                </a:cubicBezTo>
                <a:cubicBezTo>
                  <a:pt x="60" y="226"/>
                  <a:pt x="60" y="225"/>
                  <a:pt x="61" y="225"/>
                </a:cubicBezTo>
                <a:cubicBezTo>
                  <a:pt x="62" y="223"/>
                  <a:pt x="62" y="221"/>
                  <a:pt x="63" y="219"/>
                </a:cubicBezTo>
                <a:cubicBezTo>
                  <a:pt x="63" y="219"/>
                  <a:pt x="64" y="217"/>
                  <a:pt x="64" y="216"/>
                </a:cubicBezTo>
                <a:lnTo>
                  <a:pt x="64" y="215"/>
                </a:lnTo>
                <a:cubicBezTo>
                  <a:pt x="66" y="212"/>
                  <a:pt x="67" y="209"/>
                  <a:pt x="68" y="206"/>
                </a:cubicBezTo>
                <a:cubicBezTo>
                  <a:pt x="68" y="206"/>
                  <a:pt x="68" y="205"/>
                  <a:pt x="68" y="204"/>
                </a:cubicBezTo>
                <a:cubicBezTo>
                  <a:pt x="68" y="202"/>
                  <a:pt x="68" y="199"/>
                  <a:pt x="69" y="196"/>
                </a:cubicBezTo>
                <a:cubicBezTo>
                  <a:pt x="69" y="195"/>
                  <a:pt x="69" y="195"/>
                  <a:pt x="69" y="195"/>
                </a:cubicBezTo>
                <a:lnTo>
                  <a:pt x="69" y="0"/>
                </a:lnTo>
                <a:cubicBezTo>
                  <a:pt x="69" y="4"/>
                  <a:pt x="68" y="7"/>
                  <a:pt x="68" y="10"/>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3" name="Freeform 29">
            <a:extLst>
              <a:ext uri="{FF2B5EF4-FFF2-40B4-BE49-F238E27FC236}">
                <a16:creationId xmlns:a16="http://schemas.microsoft.com/office/drawing/2014/main" id="{61D37DAA-8DE6-E949-A45D-3F992C21C244}"/>
              </a:ext>
            </a:extLst>
          </p:cNvPr>
          <p:cNvSpPr>
            <a:spLocks noChangeArrowheads="1"/>
          </p:cNvSpPr>
          <p:nvPr/>
        </p:nvSpPr>
        <p:spPr bwMode="auto">
          <a:xfrm>
            <a:off x="8032956" y="3378730"/>
            <a:ext cx="76418" cy="151199"/>
          </a:xfrm>
          <a:custGeom>
            <a:avLst/>
            <a:gdLst>
              <a:gd name="T0" fmla="*/ 0 w 70"/>
              <a:gd name="T1" fmla="*/ 195 h 278"/>
              <a:gd name="T2" fmla="*/ 0 w 70"/>
              <a:gd name="T3" fmla="*/ 0 h 278"/>
              <a:gd name="T4" fmla="*/ 69 w 70"/>
              <a:gd name="T5" fmla="*/ 82 h 278"/>
              <a:gd name="T6" fmla="*/ 69 w 70"/>
              <a:gd name="T7" fmla="*/ 277 h 278"/>
              <a:gd name="T8" fmla="*/ 0 w 70"/>
              <a:gd name="T9" fmla="*/ 195 h 278"/>
            </a:gdLst>
            <a:ahLst/>
            <a:cxnLst>
              <a:cxn ang="0">
                <a:pos x="T0" y="T1"/>
              </a:cxn>
              <a:cxn ang="0">
                <a:pos x="T2" y="T3"/>
              </a:cxn>
              <a:cxn ang="0">
                <a:pos x="T4" y="T5"/>
              </a:cxn>
              <a:cxn ang="0">
                <a:pos x="T6" y="T7"/>
              </a:cxn>
              <a:cxn ang="0">
                <a:pos x="T8" y="T9"/>
              </a:cxn>
            </a:cxnLst>
            <a:rect l="0" t="0" r="r" b="b"/>
            <a:pathLst>
              <a:path w="70" h="278">
                <a:moveTo>
                  <a:pt x="0" y="195"/>
                </a:moveTo>
                <a:lnTo>
                  <a:pt x="0" y="0"/>
                </a:lnTo>
                <a:cubicBezTo>
                  <a:pt x="0" y="30"/>
                  <a:pt x="23" y="59"/>
                  <a:pt x="69" y="82"/>
                </a:cubicBezTo>
                <a:lnTo>
                  <a:pt x="69" y="277"/>
                </a:lnTo>
                <a:cubicBezTo>
                  <a:pt x="23" y="254"/>
                  <a:pt x="0" y="224"/>
                  <a:pt x="0" y="195"/>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4" name="Freeform 30">
            <a:extLst>
              <a:ext uri="{FF2B5EF4-FFF2-40B4-BE49-F238E27FC236}">
                <a16:creationId xmlns:a16="http://schemas.microsoft.com/office/drawing/2014/main" id="{C9BAB828-188A-7549-ABF8-2E6C5803EF0D}"/>
              </a:ext>
            </a:extLst>
          </p:cNvPr>
          <p:cNvSpPr>
            <a:spLocks noChangeArrowheads="1"/>
          </p:cNvSpPr>
          <p:nvPr/>
        </p:nvSpPr>
        <p:spPr bwMode="auto">
          <a:xfrm>
            <a:off x="9933854" y="3421930"/>
            <a:ext cx="1471046" cy="475200"/>
          </a:xfrm>
          <a:custGeom>
            <a:avLst/>
            <a:gdLst>
              <a:gd name="T0" fmla="*/ 1358 w 1359"/>
              <a:gd name="T1" fmla="*/ 0 h 875"/>
              <a:gd name="T2" fmla="*/ 1358 w 1359"/>
              <a:gd name="T3" fmla="*/ 195 h 875"/>
              <a:gd name="T4" fmla="*/ 0 w 1359"/>
              <a:gd name="T5" fmla="*/ 874 h 875"/>
              <a:gd name="T6" fmla="*/ 0 w 1359"/>
              <a:gd name="T7" fmla="*/ 679 h 875"/>
              <a:gd name="T8" fmla="*/ 1358 w 1359"/>
              <a:gd name="T9" fmla="*/ 0 h 875"/>
            </a:gdLst>
            <a:ahLst/>
            <a:cxnLst>
              <a:cxn ang="0">
                <a:pos x="T0" y="T1"/>
              </a:cxn>
              <a:cxn ang="0">
                <a:pos x="T2" y="T3"/>
              </a:cxn>
              <a:cxn ang="0">
                <a:pos x="T4" y="T5"/>
              </a:cxn>
              <a:cxn ang="0">
                <a:pos x="T6" y="T7"/>
              </a:cxn>
              <a:cxn ang="0">
                <a:pos x="T8" y="T9"/>
              </a:cxn>
            </a:cxnLst>
            <a:rect l="0" t="0" r="r" b="b"/>
            <a:pathLst>
              <a:path w="1359" h="875">
                <a:moveTo>
                  <a:pt x="1358" y="0"/>
                </a:moveTo>
                <a:lnTo>
                  <a:pt x="1358" y="195"/>
                </a:lnTo>
                <a:lnTo>
                  <a:pt x="0" y="874"/>
                </a:lnTo>
                <a:lnTo>
                  <a:pt x="0" y="679"/>
                </a:lnTo>
                <a:lnTo>
                  <a:pt x="1358" y="0"/>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5" name="Freeform 31">
            <a:extLst>
              <a:ext uri="{FF2B5EF4-FFF2-40B4-BE49-F238E27FC236}">
                <a16:creationId xmlns:a16="http://schemas.microsoft.com/office/drawing/2014/main" id="{DC9FD03C-3223-B148-A18B-74A0D0B6B381}"/>
              </a:ext>
            </a:extLst>
          </p:cNvPr>
          <p:cNvSpPr>
            <a:spLocks noChangeArrowheads="1"/>
          </p:cNvSpPr>
          <p:nvPr/>
        </p:nvSpPr>
        <p:spPr bwMode="auto">
          <a:xfrm>
            <a:off x="8109374" y="3421930"/>
            <a:ext cx="1471046" cy="475200"/>
          </a:xfrm>
          <a:custGeom>
            <a:avLst/>
            <a:gdLst>
              <a:gd name="T0" fmla="*/ 1358 w 1359"/>
              <a:gd name="T1" fmla="*/ 679 h 875"/>
              <a:gd name="T2" fmla="*/ 1358 w 1359"/>
              <a:gd name="T3" fmla="*/ 874 h 875"/>
              <a:gd name="T4" fmla="*/ 0 w 1359"/>
              <a:gd name="T5" fmla="*/ 195 h 875"/>
              <a:gd name="T6" fmla="*/ 0 w 1359"/>
              <a:gd name="T7" fmla="*/ 0 h 875"/>
              <a:gd name="T8" fmla="*/ 1358 w 1359"/>
              <a:gd name="T9" fmla="*/ 679 h 875"/>
            </a:gdLst>
            <a:ahLst/>
            <a:cxnLst>
              <a:cxn ang="0">
                <a:pos x="T0" y="T1"/>
              </a:cxn>
              <a:cxn ang="0">
                <a:pos x="T2" y="T3"/>
              </a:cxn>
              <a:cxn ang="0">
                <a:pos x="T4" y="T5"/>
              </a:cxn>
              <a:cxn ang="0">
                <a:pos x="T6" y="T7"/>
              </a:cxn>
              <a:cxn ang="0">
                <a:pos x="T8" y="T9"/>
              </a:cxn>
            </a:cxnLst>
            <a:rect l="0" t="0" r="r" b="b"/>
            <a:pathLst>
              <a:path w="1359" h="875">
                <a:moveTo>
                  <a:pt x="1358" y="679"/>
                </a:moveTo>
                <a:lnTo>
                  <a:pt x="1358" y="874"/>
                </a:lnTo>
                <a:lnTo>
                  <a:pt x="0" y="195"/>
                </a:lnTo>
                <a:lnTo>
                  <a:pt x="0" y="0"/>
                </a:lnTo>
                <a:lnTo>
                  <a:pt x="1358" y="679"/>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6" name="Freeform 32">
            <a:extLst>
              <a:ext uri="{FF2B5EF4-FFF2-40B4-BE49-F238E27FC236}">
                <a16:creationId xmlns:a16="http://schemas.microsoft.com/office/drawing/2014/main" id="{62BD6E5C-E2E8-DA4A-B19F-7A916027F6D1}"/>
              </a:ext>
            </a:extLst>
          </p:cNvPr>
          <p:cNvSpPr>
            <a:spLocks noChangeArrowheads="1"/>
          </p:cNvSpPr>
          <p:nvPr/>
        </p:nvSpPr>
        <p:spPr bwMode="auto">
          <a:xfrm>
            <a:off x="8009076" y="2946730"/>
            <a:ext cx="3496124" cy="866399"/>
          </a:xfrm>
          <a:custGeom>
            <a:avLst/>
            <a:gdLst>
              <a:gd name="T0" fmla="*/ 1613 w 3227"/>
              <a:gd name="T1" fmla="*/ 0 h 1592"/>
              <a:gd name="T2" fmla="*/ 1777 w 3227"/>
              <a:gd name="T3" fmla="*/ 34 h 1592"/>
              <a:gd name="T4" fmla="*/ 3135 w 3227"/>
              <a:gd name="T5" fmla="*/ 713 h 1592"/>
              <a:gd name="T6" fmla="*/ 3135 w 3227"/>
              <a:gd name="T7" fmla="*/ 877 h 1592"/>
              <a:gd name="T8" fmla="*/ 1777 w 3227"/>
              <a:gd name="T9" fmla="*/ 1556 h 1592"/>
              <a:gd name="T10" fmla="*/ 1613 w 3227"/>
              <a:gd name="T11" fmla="*/ 1591 h 1592"/>
              <a:gd name="T12" fmla="*/ 1449 w 3227"/>
              <a:gd name="T13" fmla="*/ 1556 h 1592"/>
              <a:gd name="T14" fmla="*/ 91 w 3227"/>
              <a:gd name="T15" fmla="*/ 877 h 1592"/>
              <a:gd name="T16" fmla="*/ 91 w 3227"/>
              <a:gd name="T17" fmla="*/ 713 h 1592"/>
              <a:gd name="T18" fmla="*/ 1449 w 3227"/>
              <a:gd name="T19" fmla="*/ 34 h 1592"/>
              <a:gd name="T20" fmla="*/ 1613 w 3227"/>
              <a:gd name="T21" fmla="*/ 0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7" h="1592">
                <a:moveTo>
                  <a:pt x="1613" y="0"/>
                </a:moveTo>
                <a:cubicBezTo>
                  <a:pt x="1672" y="0"/>
                  <a:pt x="1732" y="12"/>
                  <a:pt x="1777" y="34"/>
                </a:cubicBezTo>
                <a:lnTo>
                  <a:pt x="3135" y="713"/>
                </a:lnTo>
                <a:cubicBezTo>
                  <a:pt x="3226" y="758"/>
                  <a:pt x="3226" y="832"/>
                  <a:pt x="3135" y="877"/>
                </a:cubicBezTo>
                <a:lnTo>
                  <a:pt x="1777" y="1556"/>
                </a:lnTo>
                <a:cubicBezTo>
                  <a:pt x="1732" y="1579"/>
                  <a:pt x="1672" y="1591"/>
                  <a:pt x="1613" y="1591"/>
                </a:cubicBezTo>
                <a:cubicBezTo>
                  <a:pt x="1554" y="1591"/>
                  <a:pt x="1494" y="1579"/>
                  <a:pt x="1449" y="1556"/>
                </a:cubicBezTo>
                <a:lnTo>
                  <a:pt x="91" y="877"/>
                </a:lnTo>
                <a:cubicBezTo>
                  <a:pt x="0" y="832"/>
                  <a:pt x="0" y="758"/>
                  <a:pt x="91" y="713"/>
                </a:cubicBezTo>
                <a:lnTo>
                  <a:pt x="1449" y="34"/>
                </a:lnTo>
                <a:cubicBezTo>
                  <a:pt x="1494" y="12"/>
                  <a:pt x="1554" y="0"/>
                  <a:pt x="1613" y="0"/>
                </a:cubicBezTo>
              </a:path>
            </a:pathLst>
          </a:custGeom>
          <a:solidFill>
            <a:srgbClr val="FFFFFF">
              <a:lumMod val="9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7" name="Freeform 33">
            <a:extLst>
              <a:ext uri="{FF2B5EF4-FFF2-40B4-BE49-F238E27FC236}">
                <a16:creationId xmlns:a16="http://schemas.microsoft.com/office/drawing/2014/main" id="{B662BAC9-5FB3-964F-B4E3-729D2DCB6EF3}"/>
              </a:ext>
            </a:extLst>
          </p:cNvPr>
          <p:cNvSpPr>
            <a:spLocks noChangeArrowheads="1"/>
          </p:cNvSpPr>
          <p:nvPr/>
        </p:nvSpPr>
        <p:spPr bwMode="auto">
          <a:xfrm>
            <a:off x="9580420" y="3791530"/>
            <a:ext cx="358211" cy="124800"/>
          </a:xfrm>
          <a:custGeom>
            <a:avLst/>
            <a:gdLst>
              <a:gd name="T0" fmla="*/ 300 w 329"/>
              <a:gd name="T1" fmla="*/ 12 h 230"/>
              <a:gd name="T2" fmla="*/ 275 w 329"/>
              <a:gd name="T3" fmla="*/ 20 h 230"/>
              <a:gd name="T4" fmla="*/ 254 w 329"/>
              <a:gd name="T5" fmla="*/ 26 h 230"/>
              <a:gd name="T6" fmla="*/ 230 w 329"/>
              <a:gd name="T7" fmla="*/ 30 h 230"/>
              <a:gd name="T8" fmla="*/ 205 w 329"/>
              <a:gd name="T9" fmla="*/ 33 h 230"/>
              <a:gd name="T10" fmla="*/ 182 w 329"/>
              <a:gd name="T11" fmla="*/ 34 h 230"/>
              <a:gd name="T12" fmla="*/ 148 w 329"/>
              <a:gd name="T13" fmla="*/ 34 h 230"/>
              <a:gd name="T14" fmla="*/ 121 w 329"/>
              <a:gd name="T15" fmla="*/ 32 h 230"/>
              <a:gd name="T16" fmla="*/ 99 w 329"/>
              <a:gd name="T17" fmla="*/ 30 h 230"/>
              <a:gd name="T18" fmla="*/ 79 w 329"/>
              <a:gd name="T19" fmla="*/ 26 h 230"/>
              <a:gd name="T20" fmla="*/ 60 w 329"/>
              <a:gd name="T21" fmla="*/ 22 h 230"/>
              <a:gd name="T22" fmla="*/ 40 w 329"/>
              <a:gd name="T23" fmla="*/ 16 h 230"/>
              <a:gd name="T24" fmla="*/ 18 w 329"/>
              <a:gd name="T25" fmla="*/ 8 h 230"/>
              <a:gd name="T26" fmla="*/ 0 w 329"/>
              <a:gd name="T27" fmla="*/ 195 h 230"/>
              <a:gd name="T28" fmla="*/ 20 w 329"/>
              <a:gd name="T29" fmla="*/ 204 h 230"/>
              <a:gd name="T30" fmla="*/ 42 w 329"/>
              <a:gd name="T31" fmla="*/ 212 h 230"/>
              <a:gd name="T32" fmla="*/ 60 w 329"/>
              <a:gd name="T33" fmla="*/ 216 h 230"/>
              <a:gd name="T34" fmla="*/ 71 w 329"/>
              <a:gd name="T35" fmla="*/ 219 h 230"/>
              <a:gd name="T36" fmla="*/ 82 w 329"/>
              <a:gd name="T37" fmla="*/ 221 h 230"/>
              <a:gd name="T38" fmla="*/ 99 w 329"/>
              <a:gd name="T39" fmla="*/ 224 h 230"/>
              <a:gd name="T40" fmla="*/ 119 w 329"/>
              <a:gd name="T41" fmla="*/ 227 h 230"/>
              <a:gd name="T42" fmla="*/ 138 w 329"/>
              <a:gd name="T43" fmla="*/ 228 h 230"/>
              <a:gd name="T44" fmla="*/ 148 w 329"/>
              <a:gd name="T45" fmla="*/ 228 h 230"/>
              <a:gd name="T46" fmla="*/ 164 w 329"/>
              <a:gd name="T47" fmla="*/ 229 h 230"/>
              <a:gd name="T48" fmla="*/ 182 w 329"/>
              <a:gd name="T49" fmla="*/ 228 h 230"/>
              <a:gd name="T50" fmla="*/ 202 w 329"/>
              <a:gd name="T51" fmla="*/ 227 h 230"/>
              <a:gd name="T52" fmla="*/ 228 w 329"/>
              <a:gd name="T53" fmla="*/ 224 h 230"/>
              <a:gd name="T54" fmla="*/ 230 w 329"/>
              <a:gd name="T55" fmla="*/ 224 h 230"/>
              <a:gd name="T56" fmla="*/ 254 w 329"/>
              <a:gd name="T57" fmla="*/ 219 h 230"/>
              <a:gd name="T58" fmla="*/ 275 w 329"/>
              <a:gd name="T59" fmla="*/ 214 h 230"/>
              <a:gd name="T60" fmla="*/ 300 w 329"/>
              <a:gd name="T61" fmla="*/ 207 h 230"/>
              <a:gd name="T62" fmla="*/ 315 w 329"/>
              <a:gd name="T63" fmla="*/ 200 h 230"/>
              <a:gd name="T64" fmla="*/ 328 w 329"/>
              <a:gd name="T65" fmla="*/ 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9" h="230">
                <a:moveTo>
                  <a:pt x="313" y="7"/>
                </a:moveTo>
                <a:cubicBezTo>
                  <a:pt x="309" y="9"/>
                  <a:pt x="305" y="11"/>
                  <a:pt x="300" y="12"/>
                </a:cubicBezTo>
                <a:cubicBezTo>
                  <a:pt x="298" y="13"/>
                  <a:pt x="296" y="14"/>
                  <a:pt x="293" y="15"/>
                </a:cubicBezTo>
                <a:cubicBezTo>
                  <a:pt x="288" y="17"/>
                  <a:pt x="281" y="19"/>
                  <a:pt x="275" y="20"/>
                </a:cubicBezTo>
                <a:cubicBezTo>
                  <a:pt x="274" y="21"/>
                  <a:pt x="274" y="21"/>
                  <a:pt x="272" y="21"/>
                </a:cubicBezTo>
                <a:cubicBezTo>
                  <a:pt x="266" y="23"/>
                  <a:pt x="260" y="24"/>
                  <a:pt x="254" y="26"/>
                </a:cubicBezTo>
                <a:cubicBezTo>
                  <a:pt x="253" y="26"/>
                  <a:pt x="252" y="26"/>
                  <a:pt x="251" y="26"/>
                </a:cubicBezTo>
                <a:cubicBezTo>
                  <a:pt x="244" y="27"/>
                  <a:pt x="238" y="29"/>
                  <a:pt x="230" y="30"/>
                </a:cubicBezTo>
                <a:cubicBezTo>
                  <a:pt x="229" y="30"/>
                  <a:pt x="229" y="30"/>
                  <a:pt x="228" y="30"/>
                </a:cubicBezTo>
                <a:cubicBezTo>
                  <a:pt x="220" y="31"/>
                  <a:pt x="213" y="32"/>
                  <a:pt x="205" y="33"/>
                </a:cubicBezTo>
                <a:cubicBezTo>
                  <a:pt x="201" y="33"/>
                  <a:pt x="198" y="33"/>
                  <a:pt x="195" y="34"/>
                </a:cubicBezTo>
                <a:cubicBezTo>
                  <a:pt x="191" y="34"/>
                  <a:pt x="187" y="34"/>
                  <a:pt x="182" y="34"/>
                </a:cubicBezTo>
                <a:cubicBezTo>
                  <a:pt x="176" y="34"/>
                  <a:pt x="170" y="35"/>
                  <a:pt x="164" y="35"/>
                </a:cubicBezTo>
                <a:cubicBezTo>
                  <a:pt x="159" y="35"/>
                  <a:pt x="153" y="34"/>
                  <a:pt x="148" y="34"/>
                </a:cubicBezTo>
                <a:cubicBezTo>
                  <a:pt x="145" y="34"/>
                  <a:pt x="143" y="34"/>
                  <a:pt x="140" y="34"/>
                </a:cubicBezTo>
                <a:cubicBezTo>
                  <a:pt x="134" y="34"/>
                  <a:pt x="128" y="33"/>
                  <a:pt x="121" y="32"/>
                </a:cubicBezTo>
                <a:cubicBezTo>
                  <a:pt x="121" y="32"/>
                  <a:pt x="120" y="32"/>
                  <a:pt x="119" y="32"/>
                </a:cubicBezTo>
                <a:cubicBezTo>
                  <a:pt x="113" y="32"/>
                  <a:pt x="106" y="31"/>
                  <a:pt x="99" y="30"/>
                </a:cubicBezTo>
                <a:cubicBezTo>
                  <a:pt x="97" y="29"/>
                  <a:pt x="95" y="29"/>
                  <a:pt x="93" y="29"/>
                </a:cubicBezTo>
                <a:cubicBezTo>
                  <a:pt x="88" y="28"/>
                  <a:pt x="84" y="27"/>
                  <a:pt x="79" y="26"/>
                </a:cubicBezTo>
                <a:cubicBezTo>
                  <a:pt x="77" y="26"/>
                  <a:pt x="73" y="25"/>
                  <a:pt x="71" y="24"/>
                </a:cubicBezTo>
                <a:cubicBezTo>
                  <a:pt x="67" y="24"/>
                  <a:pt x="63" y="23"/>
                  <a:pt x="60" y="22"/>
                </a:cubicBezTo>
                <a:cubicBezTo>
                  <a:pt x="56" y="21"/>
                  <a:pt x="52" y="20"/>
                  <a:pt x="49" y="19"/>
                </a:cubicBezTo>
                <a:cubicBezTo>
                  <a:pt x="46" y="18"/>
                  <a:pt x="43" y="17"/>
                  <a:pt x="40" y="16"/>
                </a:cubicBezTo>
                <a:cubicBezTo>
                  <a:pt x="33" y="14"/>
                  <a:pt x="27" y="12"/>
                  <a:pt x="20" y="9"/>
                </a:cubicBezTo>
                <a:cubicBezTo>
                  <a:pt x="19" y="9"/>
                  <a:pt x="19" y="9"/>
                  <a:pt x="18" y="8"/>
                </a:cubicBezTo>
                <a:cubicBezTo>
                  <a:pt x="12" y="6"/>
                  <a:pt x="6" y="4"/>
                  <a:pt x="0" y="0"/>
                </a:cubicBezTo>
                <a:lnTo>
                  <a:pt x="0" y="195"/>
                </a:lnTo>
                <a:cubicBezTo>
                  <a:pt x="6" y="197"/>
                  <a:pt x="12" y="200"/>
                  <a:pt x="18" y="203"/>
                </a:cubicBezTo>
                <a:cubicBezTo>
                  <a:pt x="19" y="203"/>
                  <a:pt x="19" y="204"/>
                  <a:pt x="20" y="204"/>
                </a:cubicBezTo>
                <a:cubicBezTo>
                  <a:pt x="27" y="206"/>
                  <a:pt x="33" y="208"/>
                  <a:pt x="40" y="210"/>
                </a:cubicBezTo>
                <a:cubicBezTo>
                  <a:pt x="41" y="211"/>
                  <a:pt x="41" y="211"/>
                  <a:pt x="42" y="212"/>
                </a:cubicBezTo>
                <a:cubicBezTo>
                  <a:pt x="44" y="212"/>
                  <a:pt x="47" y="213"/>
                  <a:pt x="49" y="213"/>
                </a:cubicBezTo>
                <a:cubicBezTo>
                  <a:pt x="52" y="214"/>
                  <a:pt x="56" y="215"/>
                  <a:pt x="60" y="216"/>
                </a:cubicBezTo>
                <a:cubicBezTo>
                  <a:pt x="61" y="216"/>
                  <a:pt x="61" y="217"/>
                  <a:pt x="62" y="217"/>
                </a:cubicBezTo>
                <a:cubicBezTo>
                  <a:pt x="66" y="218"/>
                  <a:pt x="68" y="218"/>
                  <a:pt x="71" y="219"/>
                </a:cubicBezTo>
                <a:cubicBezTo>
                  <a:pt x="73" y="219"/>
                  <a:pt x="77" y="220"/>
                  <a:pt x="79" y="221"/>
                </a:cubicBezTo>
                <a:cubicBezTo>
                  <a:pt x="80" y="221"/>
                  <a:pt x="81" y="221"/>
                  <a:pt x="82" y="221"/>
                </a:cubicBezTo>
                <a:cubicBezTo>
                  <a:pt x="85" y="222"/>
                  <a:pt x="89" y="223"/>
                  <a:pt x="93" y="223"/>
                </a:cubicBezTo>
                <a:cubicBezTo>
                  <a:pt x="95" y="223"/>
                  <a:pt x="97" y="224"/>
                  <a:pt x="99" y="224"/>
                </a:cubicBezTo>
                <a:cubicBezTo>
                  <a:pt x="100" y="224"/>
                  <a:pt x="101" y="224"/>
                  <a:pt x="101" y="224"/>
                </a:cubicBezTo>
                <a:cubicBezTo>
                  <a:pt x="107" y="225"/>
                  <a:pt x="113" y="226"/>
                  <a:pt x="119" y="227"/>
                </a:cubicBezTo>
                <a:cubicBezTo>
                  <a:pt x="120" y="227"/>
                  <a:pt x="121" y="227"/>
                  <a:pt x="121" y="227"/>
                </a:cubicBezTo>
                <a:cubicBezTo>
                  <a:pt x="127" y="227"/>
                  <a:pt x="133" y="227"/>
                  <a:pt x="138" y="228"/>
                </a:cubicBezTo>
                <a:cubicBezTo>
                  <a:pt x="139" y="228"/>
                  <a:pt x="140" y="228"/>
                  <a:pt x="140" y="228"/>
                </a:cubicBezTo>
                <a:cubicBezTo>
                  <a:pt x="143" y="228"/>
                  <a:pt x="145" y="228"/>
                  <a:pt x="148" y="228"/>
                </a:cubicBezTo>
                <a:cubicBezTo>
                  <a:pt x="151" y="229"/>
                  <a:pt x="155" y="229"/>
                  <a:pt x="158" y="229"/>
                </a:cubicBezTo>
                <a:cubicBezTo>
                  <a:pt x="160" y="229"/>
                  <a:pt x="162" y="229"/>
                  <a:pt x="164" y="229"/>
                </a:cubicBezTo>
                <a:cubicBezTo>
                  <a:pt x="169" y="229"/>
                  <a:pt x="174" y="229"/>
                  <a:pt x="179" y="229"/>
                </a:cubicBezTo>
                <a:cubicBezTo>
                  <a:pt x="181" y="229"/>
                  <a:pt x="181" y="228"/>
                  <a:pt x="182" y="228"/>
                </a:cubicBezTo>
                <a:cubicBezTo>
                  <a:pt x="187" y="228"/>
                  <a:pt x="191" y="228"/>
                  <a:pt x="195" y="227"/>
                </a:cubicBezTo>
                <a:cubicBezTo>
                  <a:pt x="197" y="227"/>
                  <a:pt x="200" y="227"/>
                  <a:pt x="202" y="227"/>
                </a:cubicBezTo>
                <a:cubicBezTo>
                  <a:pt x="203" y="227"/>
                  <a:pt x="204" y="227"/>
                  <a:pt x="205" y="227"/>
                </a:cubicBezTo>
                <a:cubicBezTo>
                  <a:pt x="213" y="226"/>
                  <a:pt x="220" y="225"/>
                  <a:pt x="228" y="224"/>
                </a:cubicBezTo>
                <a:cubicBezTo>
                  <a:pt x="229" y="224"/>
                  <a:pt x="229" y="224"/>
                  <a:pt x="229" y="224"/>
                </a:cubicBezTo>
                <a:lnTo>
                  <a:pt x="230" y="224"/>
                </a:lnTo>
                <a:cubicBezTo>
                  <a:pt x="238" y="223"/>
                  <a:pt x="244" y="222"/>
                  <a:pt x="251" y="220"/>
                </a:cubicBezTo>
                <a:cubicBezTo>
                  <a:pt x="252" y="220"/>
                  <a:pt x="253" y="220"/>
                  <a:pt x="254" y="219"/>
                </a:cubicBezTo>
                <a:cubicBezTo>
                  <a:pt x="260" y="218"/>
                  <a:pt x="266" y="217"/>
                  <a:pt x="272" y="215"/>
                </a:cubicBezTo>
                <a:cubicBezTo>
                  <a:pt x="274" y="215"/>
                  <a:pt x="274" y="214"/>
                  <a:pt x="275" y="214"/>
                </a:cubicBezTo>
                <a:cubicBezTo>
                  <a:pt x="281" y="213"/>
                  <a:pt x="288" y="211"/>
                  <a:pt x="293" y="209"/>
                </a:cubicBezTo>
                <a:cubicBezTo>
                  <a:pt x="296" y="208"/>
                  <a:pt x="298" y="207"/>
                  <a:pt x="300" y="207"/>
                </a:cubicBezTo>
                <a:cubicBezTo>
                  <a:pt x="305" y="205"/>
                  <a:pt x="309" y="204"/>
                  <a:pt x="313" y="202"/>
                </a:cubicBezTo>
                <a:cubicBezTo>
                  <a:pt x="314" y="201"/>
                  <a:pt x="314" y="201"/>
                  <a:pt x="315" y="200"/>
                </a:cubicBezTo>
                <a:cubicBezTo>
                  <a:pt x="320" y="199"/>
                  <a:pt x="324" y="197"/>
                  <a:pt x="328" y="195"/>
                </a:cubicBezTo>
                <a:lnTo>
                  <a:pt x="328" y="0"/>
                </a:lnTo>
                <a:cubicBezTo>
                  <a:pt x="323" y="3"/>
                  <a:pt x="318" y="5"/>
                  <a:pt x="313" y="7"/>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8" name="Freeform 34">
            <a:extLst>
              <a:ext uri="{FF2B5EF4-FFF2-40B4-BE49-F238E27FC236}">
                <a16:creationId xmlns:a16="http://schemas.microsoft.com/office/drawing/2014/main" id="{61CBF10C-CD35-AA45-AA4F-28372B87B7AC}"/>
              </a:ext>
            </a:extLst>
          </p:cNvPr>
          <p:cNvSpPr>
            <a:spLocks noChangeArrowheads="1"/>
          </p:cNvSpPr>
          <p:nvPr/>
        </p:nvSpPr>
        <p:spPr bwMode="auto">
          <a:xfrm>
            <a:off x="9303405" y="3323529"/>
            <a:ext cx="907464" cy="108001"/>
          </a:xfrm>
          <a:custGeom>
            <a:avLst/>
            <a:gdLst>
              <a:gd name="T0" fmla="*/ 839 w 840"/>
              <a:gd name="T1" fmla="*/ 99 h 200"/>
              <a:gd name="T2" fmla="*/ 419 w 840"/>
              <a:gd name="T3" fmla="*/ 199 h 200"/>
              <a:gd name="T4" fmla="*/ 0 w 840"/>
              <a:gd name="T5" fmla="*/ 99 h 200"/>
              <a:gd name="T6" fmla="*/ 419 w 840"/>
              <a:gd name="T7" fmla="*/ 0 h 200"/>
              <a:gd name="T8" fmla="*/ 839 w 840"/>
              <a:gd name="T9" fmla="*/ 99 h 200"/>
            </a:gdLst>
            <a:ahLst/>
            <a:cxnLst>
              <a:cxn ang="0">
                <a:pos x="T0" y="T1"/>
              </a:cxn>
              <a:cxn ang="0">
                <a:pos x="T2" y="T3"/>
              </a:cxn>
              <a:cxn ang="0">
                <a:pos x="T4" y="T5"/>
              </a:cxn>
              <a:cxn ang="0">
                <a:pos x="T6" y="T7"/>
              </a:cxn>
              <a:cxn ang="0">
                <a:pos x="T8" y="T9"/>
              </a:cxn>
            </a:cxnLst>
            <a:rect l="0" t="0" r="r" b="b"/>
            <a:pathLst>
              <a:path w="840" h="200">
                <a:moveTo>
                  <a:pt x="839" y="99"/>
                </a:moveTo>
                <a:cubicBezTo>
                  <a:pt x="839" y="154"/>
                  <a:pt x="651" y="199"/>
                  <a:pt x="419" y="199"/>
                </a:cubicBezTo>
                <a:cubicBezTo>
                  <a:pt x="187" y="199"/>
                  <a:pt x="0" y="154"/>
                  <a:pt x="0" y="99"/>
                </a:cubicBezTo>
                <a:cubicBezTo>
                  <a:pt x="0" y="45"/>
                  <a:pt x="187" y="0"/>
                  <a:pt x="419" y="0"/>
                </a:cubicBezTo>
                <a:cubicBezTo>
                  <a:pt x="651" y="0"/>
                  <a:pt x="839" y="45"/>
                  <a:pt x="839" y="99"/>
                </a:cubicBez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9" name="Freeform 35">
            <a:extLst>
              <a:ext uri="{FF2B5EF4-FFF2-40B4-BE49-F238E27FC236}">
                <a16:creationId xmlns:a16="http://schemas.microsoft.com/office/drawing/2014/main" id="{7941C057-8B95-C144-8BEE-2C81D7DA920C}"/>
              </a:ext>
            </a:extLst>
          </p:cNvPr>
          <p:cNvSpPr>
            <a:spLocks noChangeArrowheads="1"/>
          </p:cNvSpPr>
          <p:nvPr/>
        </p:nvSpPr>
        <p:spPr bwMode="auto">
          <a:xfrm>
            <a:off x="9039104" y="2260330"/>
            <a:ext cx="1418508" cy="1118400"/>
          </a:xfrm>
          <a:custGeom>
            <a:avLst/>
            <a:gdLst>
              <a:gd name="T0" fmla="*/ 1779 w 1780"/>
              <a:gd name="T1" fmla="*/ 890 h 2054"/>
              <a:gd name="T2" fmla="*/ 890 w 1780"/>
              <a:gd name="T3" fmla="*/ 0 h 2054"/>
              <a:gd name="T4" fmla="*/ 0 w 1780"/>
              <a:gd name="T5" fmla="*/ 890 h 2054"/>
              <a:gd name="T6" fmla="*/ 723 w 1780"/>
              <a:gd name="T7" fmla="*/ 1763 h 2054"/>
              <a:gd name="T8" fmla="*/ 890 w 1780"/>
              <a:gd name="T9" fmla="*/ 2053 h 2054"/>
              <a:gd name="T10" fmla="*/ 1058 w 1780"/>
              <a:gd name="T11" fmla="*/ 1763 h 2054"/>
              <a:gd name="T12" fmla="*/ 1779 w 1780"/>
              <a:gd name="T13" fmla="*/ 890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90"/>
                </a:moveTo>
                <a:cubicBezTo>
                  <a:pt x="1779" y="398"/>
                  <a:pt x="1381" y="0"/>
                  <a:pt x="890" y="0"/>
                </a:cubicBezTo>
                <a:cubicBezTo>
                  <a:pt x="399" y="0"/>
                  <a:pt x="0" y="398"/>
                  <a:pt x="0" y="890"/>
                </a:cubicBezTo>
                <a:cubicBezTo>
                  <a:pt x="0" y="1324"/>
                  <a:pt x="311" y="1685"/>
                  <a:pt x="723" y="1763"/>
                </a:cubicBezTo>
                <a:lnTo>
                  <a:pt x="890" y="2053"/>
                </a:lnTo>
                <a:lnTo>
                  <a:pt x="1058" y="1763"/>
                </a:lnTo>
                <a:cubicBezTo>
                  <a:pt x="1469" y="1685"/>
                  <a:pt x="1779" y="1324"/>
                  <a:pt x="1779" y="890"/>
                </a:cubicBezTo>
              </a:path>
            </a:pathLst>
          </a:custGeom>
          <a:solidFill>
            <a:srgbClr val="1060B1"/>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50" name="TextBox 58">
            <a:extLst>
              <a:ext uri="{FF2B5EF4-FFF2-40B4-BE49-F238E27FC236}">
                <a16:creationId xmlns:a16="http://schemas.microsoft.com/office/drawing/2014/main" id="{164C5DB1-FDFB-4248-8637-F6CB3A854487}"/>
              </a:ext>
            </a:extLst>
          </p:cNvPr>
          <p:cNvSpPr txBox="1"/>
          <p:nvPr/>
        </p:nvSpPr>
        <p:spPr>
          <a:xfrm>
            <a:off x="5384253" y="3249079"/>
            <a:ext cx="1088467" cy="461665"/>
          </a:xfrm>
          <a:prstGeom prst="rect">
            <a:avLst/>
          </a:prstGeom>
          <a:noFill/>
        </p:spPr>
        <p:txBody>
          <a:bodyPr wrap="square" rtlCol="0" anchor="ctr">
            <a:spAutoFit/>
          </a:bodyPr>
          <a:lstStyle/>
          <a:p>
            <a:pPr algn="ctr" defTabSz="1828434"/>
            <a:r>
              <a:rPr lang="en-US" altLang="zh-TW" sz="2400" b="1" dirty="0">
                <a:solidFill>
                  <a:srgbClr val="FFFFFF"/>
                </a:solidFill>
                <a:latin typeface="微軟正黑體" panose="020B0604030504040204" pitchFamily="34" charset="-120"/>
                <a:ea typeface="微軟正黑體" panose="020B0604030504040204" pitchFamily="34" charset="-120"/>
                <a:cs typeface="Poppins" pitchFamily="2" charset="77"/>
              </a:rPr>
              <a:t>115</a:t>
            </a:r>
            <a:r>
              <a:rPr lang="zh-TW" altLang="en-US" sz="2400" b="1" dirty="0">
                <a:solidFill>
                  <a:srgbClr val="FFFFFF"/>
                </a:solidFill>
                <a:latin typeface="微軟正黑體" panose="020B0604030504040204" pitchFamily="34" charset="-120"/>
                <a:ea typeface="微軟正黑體" panose="020B0604030504040204" pitchFamily="34" charset="-120"/>
                <a:cs typeface="Poppins" pitchFamily="2" charset="77"/>
              </a:rPr>
              <a:t>年</a:t>
            </a:r>
            <a:endParaRPr lang="en-US" sz="2400" b="1" dirty="0">
              <a:solidFill>
                <a:srgbClr val="FFFFFF"/>
              </a:solidFill>
              <a:latin typeface="微軟正黑體" panose="020B0604030504040204" pitchFamily="34" charset="-120"/>
              <a:ea typeface="微軟正黑體" panose="020B0604030504040204" pitchFamily="34" charset="-120"/>
              <a:cs typeface="Poppins" pitchFamily="2" charset="77"/>
            </a:endParaRPr>
          </a:p>
        </p:txBody>
      </p:sp>
      <p:sp>
        <p:nvSpPr>
          <p:cNvPr id="51" name="TextBox 58">
            <a:extLst>
              <a:ext uri="{FF2B5EF4-FFF2-40B4-BE49-F238E27FC236}">
                <a16:creationId xmlns:a16="http://schemas.microsoft.com/office/drawing/2014/main" id="{164C5DB1-FDFB-4248-8637-F6CB3A854487}"/>
              </a:ext>
            </a:extLst>
          </p:cNvPr>
          <p:cNvSpPr txBox="1"/>
          <p:nvPr/>
        </p:nvSpPr>
        <p:spPr>
          <a:xfrm>
            <a:off x="9212903" y="2512798"/>
            <a:ext cx="1088467" cy="461665"/>
          </a:xfrm>
          <a:prstGeom prst="rect">
            <a:avLst/>
          </a:prstGeom>
          <a:noFill/>
        </p:spPr>
        <p:txBody>
          <a:bodyPr wrap="square" rtlCol="0" anchor="ctr">
            <a:spAutoFit/>
          </a:bodyPr>
          <a:lstStyle/>
          <a:p>
            <a:pPr algn="ctr" defTabSz="1828434"/>
            <a:r>
              <a:rPr lang="en-US" altLang="zh-TW" sz="2400" b="1" dirty="0">
                <a:solidFill>
                  <a:srgbClr val="FFFFFF"/>
                </a:solidFill>
                <a:latin typeface="微軟正黑體" panose="020B0604030504040204" pitchFamily="34" charset="-120"/>
                <a:ea typeface="微軟正黑體" panose="020B0604030504040204" pitchFamily="34" charset="-120"/>
                <a:cs typeface="Poppins" pitchFamily="2" charset="77"/>
              </a:rPr>
              <a:t>116</a:t>
            </a:r>
            <a:r>
              <a:rPr lang="zh-TW" altLang="en-US" sz="2400" b="1" dirty="0">
                <a:solidFill>
                  <a:srgbClr val="FFFFFF"/>
                </a:solidFill>
                <a:latin typeface="微軟正黑體" panose="020B0604030504040204" pitchFamily="34" charset="-120"/>
                <a:ea typeface="微軟正黑體" panose="020B0604030504040204" pitchFamily="34" charset="-120"/>
                <a:cs typeface="Poppins" pitchFamily="2" charset="77"/>
              </a:rPr>
              <a:t>年</a:t>
            </a:r>
            <a:endParaRPr lang="en-US" sz="2400" b="1" dirty="0">
              <a:solidFill>
                <a:srgbClr val="FFFFFF"/>
              </a:solidFill>
              <a:latin typeface="微軟正黑體" panose="020B0604030504040204" pitchFamily="34" charset="-120"/>
              <a:ea typeface="微軟正黑體" panose="020B0604030504040204" pitchFamily="34" charset="-120"/>
              <a:cs typeface="Poppins" pitchFamily="2" charset="77"/>
            </a:endParaRPr>
          </a:p>
        </p:txBody>
      </p:sp>
      <p:sp>
        <p:nvSpPr>
          <p:cNvPr id="83" name="Text 6">
            <a:extLst>
              <a:ext uri="{FF2B5EF4-FFF2-40B4-BE49-F238E27FC236}">
                <a16:creationId xmlns:a16="http://schemas.microsoft.com/office/drawing/2014/main" id="{1C38C0C7-29FD-40E0-8250-3BCBDC6CAE8C}"/>
              </a:ext>
            </a:extLst>
          </p:cNvPr>
          <p:cNvSpPr/>
          <p:nvPr/>
        </p:nvSpPr>
        <p:spPr>
          <a:xfrm>
            <a:off x="708612" y="4040830"/>
            <a:ext cx="2455633" cy="743793"/>
          </a:xfrm>
          <a:prstGeom prst="rect">
            <a:avLst/>
          </a:prstGeom>
          <a:noFill/>
          <a:ln/>
        </p:spPr>
        <p:txBody>
          <a:bodyPr wrap="square" lIns="0" tIns="0" rIns="0" bIns="0" rtlCol="0" anchor="t">
            <a:spAutoFit/>
          </a:bodyPr>
          <a:lstStyle/>
          <a:p>
            <a:pPr marL="0" indent="0" algn="ctr">
              <a:lnSpc>
                <a:spcPts val="2850"/>
              </a:lnSpc>
              <a:buNone/>
            </a:pPr>
            <a:r>
              <a:rPr lang="en-US" sz="2400" b="1" dirty="0" err="1">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研議產品碳排放量試申報制度</a:t>
            </a:r>
            <a:endParaRPr lang="en-US" sz="24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4" name="Text 10">
            <a:extLst>
              <a:ext uri="{FF2B5EF4-FFF2-40B4-BE49-F238E27FC236}">
                <a16:creationId xmlns:a16="http://schemas.microsoft.com/office/drawing/2014/main" id="{A69EB4FB-A0EE-4E49-BBA7-6D40BBAE9631}"/>
              </a:ext>
            </a:extLst>
          </p:cNvPr>
          <p:cNvSpPr/>
          <p:nvPr/>
        </p:nvSpPr>
        <p:spPr>
          <a:xfrm>
            <a:off x="4310159" y="2336219"/>
            <a:ext cx="3168068" cy="584775"/>
          </a:xfrm>
          <a:prstGeom prst="rect">
            <a:avLst/>
          </a:prstGeom>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Bef>
                <a:spcPct val="0"/>
              </a:spcBef>
              <a:spcAft>
                <a:spcPct val="0"/>
              </a:spcAft>
            </a:pPr>
            <a:r>
              <a:rPr lang="zh-TW" altLang="en-US" sz="3200" b="1" spc="50" dirty="0">
                <a:ln w="11430"/>
                <a:solidFill>
                  <a:srgbClr val="FF0000"/>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臺版</a:t>
            </a:r>
            <a:r>
              <a:rPr lang="en-US" altLang="zh-TW" sz="3200" b="1" spc="50" dirty="0">
                <a:ln w="11430"/>
                <a:solidFill>
                  <a:srgbClr val="FF0000"/>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CBAM</a:t>
            </a:r>
            <a:r>
              <a:rPr lang="zh-TW" altLang="en-US" sz="3200" b="1" spc="50" dirty="0">
                <a:ln w="11430"/>
                <a:solidFill>
                  <a:srgbClr val="FF0000"/>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元年</a:t>
            </a:r>
            <a:endParaRPr lang="en-US" sz="3200" b="1" spc="50" dirty="0">
              <a:ln w="11430"/>
              <a:solidFill>
                <a:srgbClr val="FF0000"/>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endParaRPr>
          </a:p>
        </p:txBody>
      </p:sp>
      <p:sp>
        <p:nvSpPr>
          <p:cNvPr id="85" name="Text 11">
            <a:extLst>
              <a:ext uri="{FF2B5EF4-FFF2-40B4-BE49-F238E27FC236}">
                <a16:creationId xmlns:a16="http://schemas.microsoft.com/office/drawing/2014/main" id="{883C8316-3CD2-4F1B-AE08-7D96FA132929}"/>
              </a:ext>
            </a:extLst>
          </p:cNvPr>
          <p:cNvSpPr/>
          <p:nvPr/>
        </p:nvSpPr>
        <p:spPr>
          <a:xfrm>
            <a:off x="2918799" y="4908712"/>
            <a:ext cx="5926098" cy="883665"/>
          </a:xfrm>
          <a:prstGeom prst="rect">
            <a:avLst/>
          </a:prstGeom>
          <a:noFill/>
          <a:ln/>
        </p:spPr>
        <p:txBody>
          <a:bodyPr wrap="none" lIns="0" tIns="0" rIns="0" bIns="0" rtlCol="0" anchor="t"/>
          <a:lstStyle/>
          <a:p>
            <a:pPr marL="0" indent="0" algn="ctr">
              <a:lnSpc>
                <a:spcPts val="2850"/>
              </a:lnSpc>
              <a:buNone/>
            </a:pPr>
            <a:r>
              <a:rPr lang="zh-TW" altLang="en-US" sz="24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預計上半年完備</a:t>
            </a:r>
          </a:p>
          <a:p>
            <a:pPr marL="0" indent="0" algn="ctr">
              <a:lnSpc>
                <a:spcPts val="2850"/>
              </a:lnSpc>
              <a:buNone/>
            </a:pPr>
            <a:r>
              <a:rPr lang="zh-TW" altLang="en-US" sz="24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相關法規後正式啟動試申報</a:t>
            </a:r>
            <a:endParaRPr lang="en-US" sz="24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86" name="Text 16">
            <a:extLst>
              <a:ext uri="{FF2B5EF4-FFF2-40B4-BE49-F238E27FC236}">
                <a16:creationId xmlns:a16="http://schemas.microsoft.com/office/drawing/2014/main" id="{534B4D02-5AB0-4360-9B76-780D326DC9D0}"/>
              </a:ext>
            </a:extLst>
          </p:cNvPr>
          <p:cNvSpPr/>
          <p:nvPr/>
        </p:nvSpPr>
        <p:spPr>
          <a:xfrm>
            <a:off x="7037954" y="4137469"/>
            <a:ext cx="5926098" cy="362903"/>
          </a:xfrm>
          <a:prstGeom prst="rect">
            <a:avLst/>
          </a:prstGeom>
          <a:noFill/>
          <a:ln/>
        </p:spPr>
        <p:txBody>
          <a:bodyPr wrap="none" lIns="0" tIns="0" rIns="0" bIns="0" rtlCol="0" anchor="t"/>
          <a:lstStyle/>
          <a:p>
            <a:pPr marL="0" indent="0" algn="ctr">
              <a:lnSpc>
                <a:spcPts val="2850"/>
              </a:lnSpc>
              <a:buNone/>
            </a:pPr>
            <a:r>
              <a:rPr lang="zh-TW" altLang="en-US" sz="24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第一季申報</a:t>
            </a:r>
            <a:r>
              <a:rPr lang="en-US" altLang="zh-TW" sz="24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115</a:t>
            </a:r>
            <a:r>
              <a:rPr lang="zh-TW" altLang="en-US" sz="24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年</a:t>
            </a:r>
          </a:p>
          <a:p>
            <a:pPr marL="0" indent="0" algn="ctr">
              <a:lnSpc>
                <a:spcPts val="2850"/>
              </a:lnSpc>
              <a:buNone/>
            </a:pPr>
            <a:r>
              <a:rPr lang="zh-TW" altLang="en-US" sz="24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納管產品碳排放量</a:t>
            </a:r>
            <a:endParaRPr lang="en-US" sz="24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pic>
        <p:nvPicPr>
          <p:cNvPr id="87" name="圖片 86">
            <a:extLst>
              <a:ext uri="{FF2B5EF4-FFF2-40B4-BE49-F238E27FC236}">
                <a16:creationId xmlns:a16="http://schemas.microsoft.com/office/drawing/2014/main" id="{601A0515-A2FD-4A28-936A-3216828BC92A}"/>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20893015" flipH="1">
            <a:off x="1952019" y="4962580"/>
            <a:ext cx="1937299" cy="1575243"/>
          </a:xfrm>
          <a:prstGeom prst="rect">
            <a:avLst/>
          </a:prstGeom>
        </p:spPr>
      </p:pic>
      <p:pic>
        <p:nvPicPr>
          <p:cNvPr id="52" name="圖形 1">
            <a:extLst>
              <a:ext uri="{FF2B5EF4-FFF2-40B4-BE49-F238E27FC236}">
                <a16:creationId xmlns:a16="http://schemas.microsoft.com/office/drawing/2014/main" id="{56E0236B-AA19-47E0-8BA0-342BD8E2B2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73967" y="152985"/>
            <a:ext cx="1428697" cy="348463"/>
          </a:xfrm>
          <a:prstGeom prst="rect">
            <a:avLst/>
          </a:prstGeom>
        </p:spPr>
      </p:pic>
      <p:sp>
        <p:nvSpPr>
          <p:cNvPr id="53" name="箭號: 五邊形 52">
            <a:extLst>
              <a:ext uri="{FF2B5EF4-FFF2-40B4-BE49-F238E27FC236}">
                <a16:creationId xmlns:a16="http://schemas.microsoft.com/office/drawing/2014/main" id="{DFC704F8-A1B0-48D4-9978-C6AEB50A6C34}"/>
              </a:ext>
            </a:extLst>
          </p:cNvPr>
          <p:cNvSpPr/>
          <p:nvPr/>
        </p:nvSpPr>
        <p:spPr>
          <a:xfrm>
            <a:off x="0" y="12386"/>
            <a:ext cx="612742" cy="431182"/>
          </a:xfrm>
          <a:prstGeom prst="homePlate">
            <a:avLst/>
          </a:prstGeom>
          <a:gradFill flip="none" rotWithShape="1">
            <a:gsLst>
              <a:gs pos="100000">
                <a:schemeClr val="bg1"/>
              </a:gs>
              <a:gs pos="0">
                <a:schemeClr val="accent5">
                  <a:lumMod val="20000"/>
                  <a:lumOff val="80000"/>
                </a:schemeClr>
              </a:gs>
              <a:gs pos="100000">
                <a:schemeClr val="accent5">
                  <a:lumMod val="20000"/>
                  <a:lumOff val="80000"/>
                  <a:shade val="67500"/>
                  <a:satMod val="115000"/>
                </a:schemeClr>
              </a:gs>
              <a:gs pos="100000">
                <a:schemeClr val="accent5">
                  <a:lumMod val="20000"/>
                  <a:lumOff val="80000"/>
                  <a:shade val="100000"/>
                  <a:satMod val="115000"/>
                </a:schemeClr>
              </a:gs>
            </a:gsLst>
            <a:path path="circle">
              <a:fillToRect t="100000" r="100000"/>
            </a:path>
            <a:tileRect l="-100000" b="-100000"/>
          </a:gradFill>
          <a:ln w="12700" cap="flat" cmpd="sng" algn="ctr">
            <a:noFill/>
            <a:prstDash val="solid"/>
            <a:miter lim="800000"/>
          </a:ln>
          <a:effectLst/>
        </p:spPr>
        <p:txBody>
          <a:bodyPr rtlCol="0" anchor="ctr"/>
          <a:lstStyle/>
          <a:p>
            <a:pPr algn="ctr" defTabSz="914377"/>
            <a:r>
              <a:rPr lang="zh-TW" altLang="en-US" sz="2000" b="1" kern="0" dirty="0">
                <a:latin typeface="Times New Roman" panose="02020603050405020304" pitchFamily="18" charset="0"/>
                <a:ea typeface="微軟正黑體"/>
                <a:cs typeface="Times New Roman" panose="02020603050405020304" pitchFamily="18" charset="0"/>
              </a:rPr>
              <a:t>肆</a:t>
            </a:r>
          </a:p>
        </p:txBody>
      </p:sp>
    </p:spTree>
    <p:extLst>
      <p:ext uri="{BB962C8B-B14F-4D97-AF65-F5344CB8AC3E}">
        <p14:creationId xmlns:p14="http://schemas.microsoft.com/office/powerpoint/2010/main" val="11956573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箭號: 向右 2">
            <a:extLst>
              <a:ext uri="{FF2B5EF4-FFF2-40B4-BE49-F238E27FC236}">
                <a16:creationId xmlns:a16="http://schemas.microsoft.com/office/drawing/2014/main" id="{750F085C-92F5-4869-8EC7-63C7CB1CB942}"/>
              </a:ext>
            </a:extLst>
          </p:cNvPr>
          <p:cNvSpPr/>
          <p:nvPr/>
        </p:nvSpPr>
        <p:spPr>
          <a:xfrm>
            <a:off x="670131" y="2464267"/>
            <a:ext cx="11299509" cy="2792012"/>
          </a:xfrm>
          <a:prstGeom prst="rightArrow">
            <a:avLst>
              <a:gd name="adj1" fmla="val 50000"/>
              <a:gd name="adj2" fmla="val 44282"/>
            </a:avLst>
          </a:prstGeom>
          <a:gradFill flip="none" rotWithShape="1">
            <a:gsLst>
              <a:gs pos="0">
                <a:schemeClr val="accent3">
                  <a:lumMod val="75000"/>
                  <a:tint val="66000"/>
                  <a:satMod val="160000"/>
                </a:schemeClr>
              </a:gs>
              <a:gs pos="50000">
                <a:schemeClr val="accent3">
                  <a:lumMod val="75000"/>
                  <a:tint val="44500"/>
                  <a:satMod val="160000"/>
                </a:schemeClr>
              </a:gs>
              <a:gs pos="100000">
                <a:schemeClr val="accent3">
                  <a:lumMod val="75000"/>
                  <a:tint val="23500"/>
                  <a:satMod val="160000"/>
                </a:schemeClr>
              </a:gs>
            </a:gsLst>
            <a:lin ang="10800000" scaled="1"/>
            <a:tileRect/>
          </a:gradFill>
          <a:ln w="12700" cap="flat" cmpd="sng" algn="ctr">
            <a:noFill/>
            <a:prstDash val="solid"/>
            <a:miter lim="800000"/>
          </a:ln>
          <a:effectLst/>
        </p:spPr>
        <p:txBody>
          <a:bodyPr rtlCol="0" anchor="ctr"/>
          <a:lstStyle/>
          <a:p>
            <a:pPr algn="ctr" defTabSz="914377"/>
            <a:endParaRPr lang="zh-TW" altLang="en-US" sz="1800" kern="0">
              <a:solidFill>
                <a:prstClr val="white"/>
              </a:solidFill>
              <a:latin typeface="Times New Roman" panose="02020603050405020304" pitchFamily="18" charset="0"/>
              <a:ea typeface="微軟正黑體"/>
              <a:cs typeface="Times New Roman" panose="02020603050405020304" pitchFamily="18" charset="0"/>
            </a:endParaRPr>
          </a:p>
        </p:txBody>
      </p:sp>
      <p:pic>
        <p:nvPicPr>
          <p:cNvPr id="50" name="圖形 1">
            <a:extLst>
              <a:ext uri="{FF2B5EF4-FFF2-40B4-BE49-F238E27FC236}">
                <a16:creationId xmlns:a16="http://schemas.microsoft.com/office/drawing/2014/main" id="{251D6B37-572B-4DDA-9AA8-C846101075C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73967" y="152985"/>
            <a:ext cx="1428697" cy="348463"/>
          </a:xfrm>
          <a:prstGeom prst="rect">
            <a:avLst/>
          </a:prstGeom>
        </p:spPr>
      </p:pic>
      <p:sp>
        <p:nvSpPr>
          <p:cNvPr id="8" name="文字方塊 7">
            <a:extLst>
              <a:ext uri="{FF2B5EF4-FFF2-40B4-BE49-F238E27FC236}">
                <a16:creationId xmlns:a16="http://schemas.microsoft.com/office/drawing/2014/main" id="{5E73944A-67DC-445E-82E3-D02C9038C69F}"/>
              </a:ext>
            </a:extLst>
          </p:cNvPr>
          <p:cNvSpPr txBox="1"/>
          <p:nvPr/>
        </p:nvSpPr>
        <p:spPr>
          <a:xfrm>
            <a:off x="1611598" y="1450723"/>
            <a:ext cx="9153812" cy="913070"/>
          </a:xfrm>
          <a:prstGeom prst="rect">
            <a:avLst/>
          </a:prstGeom>
        </p:spPr>
        <p:txBody>
          <a:bodyPr wrap="square">
            <a:spAutoFit/>
          </a:bodyPr>
          <a:lstStyle>
            <a:defPPr>
              <a:defRPr lang="zh-TW"/>
            </a:defPPr>
            <a:lvl1pPr marL="612775" indent="-342900">
              <a:lnSpc>
                <a:spcPts val="3200"/>
              </a:lnSpc>
              <a:spcAft>
                <a:spcPts val="600"/>
              </a:spcAft>
              <a:buFont typeface="Wingdings" panose="05000000000000000000" pitchFamily="2" charset="2"/>
              <a:buChar char="Ø"/>
              <a:defRPr sz="2000" b="1" kern="100">
                <a:latin typeface="微軟正黑體" panose="020B0604030504040204" pitchFamily="34" charset="-120"/>
                <a:ea typeface="微軟正黑體" panose="020B0604030504040204" pitchFamily="34" charset="-120"/>
                <a:cs typeface="Times New Roman" panose="02020603050405020304" pitchFamily="18" charset="0"/>
              </a:defRPr>
            </a:lvl1pPr>
          </a:lstStyle>
          <a:p>
            <a:pPr marL="354013" indent="-354013">
              <a:spcAft>
                <a:spcPts val="800"/>
              </a:spcAft>
            </a:pPr>
            <a:r>
              <a:rPr lang="zh-TW" altLang="en-US" sz="2400" dirty="0"/>
              <a:t>為規劃</a:t>
            </a:r>
            <a:r>
              <a:rPr lang="zh-TW" altLang="en-US" sz="24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dirty="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臺版</a:t>
            </a:r>
            <a:r>
              <a:rPr lang="en-US" altLang="zh-TW" sz="2400" b="1" dirty="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CBAM</a:t>
            </a:r>
            <a:r>
              <a:rPr lang="zh-TW" altLang="en-US" sz="2400" b="1" dirty="0">
                <a:solidFill>
                  <a:srgbClr val="0000CC"/>
                </a:solidFill>
                <a:latin typeface="微軟正黑體" panose="020B0604030504040204" pitchFamily="34" charset="-120"/>
                <a:ea typeface="微軟正黑體" panose="020B0604030504040204" pitchFamily="34" charset="-120"/>
                <a:cs typeface="Times New Roman" panose="02020603050405020304" pitchFamily="18" charset="0"/>
              </a:rPr>
              <a:t>試申報制度</a:t>
            </a:r>
            <a:r>
              <a:rPr lang="zh-TW" altLang="en-US" sz="2400" dirty="0">
                <a:solidFill>
                  <a:srgbClr val="0E81B3"/>
                </a:solidFill>
              </a:rPr>
              <a:t>」，</a:t>
            </a:r>
            <a:r>
              <a:rPr lang="zh-TW" altLang="en-US" sz="2400" dirty="0"/>
              <a:t> 以申報對象、申報產品、計算方式及申報方式等</a:t>
            </a:r>
            <a:r>
              <a:rPr lang="en-US" altLang="zh-TW" sz="2400" dirty="0"/>
              <a:t>4</a:t>
            </a:r>
            <a:r>
              <a:rPr lang="zh-TW" altLang="en-US" sz="2400" dirty="0"/>
              <a:t>個面向展開規劃。</a:t>
            </a:r>
          </a:p>
        </p:txBody>
      </p:sp>
      <p:grpSp>
        <p:nvGrpSpPr>
          <p:cNvPr id="9" name="群組 8">
            <a:extLst>
              <a:ext uri="{FF2B5EF4-FFF2-40B4-BE49-F238E27FC236}">
                <a16:creationId xmlns:a16="http://schemas.microsoft.com/office/drawing/2014/main" id="{ED6C6642-F6CE-4710-919A-851DCD543EAB}"/>
              </a:ext>
            </a:extLst>
          </p:cNvPr>
          <p:cNvGrpSpPr/>
          <p:nvPr/>
        </p:nvGrpSpPr>
        <p:grpSpPr>
          <a:xfrm>
            <a:off x="1032301" y="3351968"/>
            <a:ext cx="10170820" cy="1021330"/>
            <a:chOff x="1010762" y="4513323"/>
            <a:chExt cx="10170820" cy="1021330"/>
          </a:xfrm>
          <a:solidFill>
            <a:schemeClr val="bg2">
              <a:lumMod val="25000"/>
            </a:schemeClr>
          </a:solidFill>
        </p:grpSpPr>
        <p:grpSp>
          <p:nvGrpSpPr>
            <p:cNvPr id="10" name="群組 9">
              <a:extLst>
                <a:ext uri="{FF2B5EF4-FFF2-40B4-BE49-F238E27FC236}">
                  <a16:creationId xmlns:a16="http://schemas.microsoft.com/office/drawing/2014/main" id="{435E8FD2-E059-490E-A36D-0D89E6457B13}"/>
                </a:ext>
              </a:extLst>
            </p:cNvPr>
            <p:cNvGrpSpPr/>
            <p:nvPr/>
          </p:nvGrpSpPr>
          <p:grpSpPr>
            <a:xfrm>
              <a:off x="1010762" y="4546753"/>
              <a:ext cx="1723697" cy="977462"/>
              <a:chOff x="924485" y="2101936"/>
              <a:chExt cx="1723697" cy="977462"/>
            </a:xfrm>
            <a:grpFill/>
          </p:grpSpPr>
          <p:sp>
            <p:nvSpPr>
              <p:cNvPr id="29" name="矩形: 圓角 16">
                <a:extLst>
                  <a:ext uri="{FF2B5EF4-FFF2-40B4-BE49-F238E27FC236}">
                    <a16:creationId xmlns:a16="http://schemas.microsoft.com/office/drawing/2014/main" id="{24CA9500-2154-4B1E-967D-925C78CFA405}"/>
                  </a:ext>
                </a:extLst>
              </p:cNvPr>
              <p:cNvSpPr/>
              <p:nvPr/>
            </p:nvSpPr>
            <p:spPr>
              <a:xfrm>
                <a:off x="924485" y="2101936"/>
                <a:ext cx="1723697" cy="977462"/>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文字方塊 29">
                <a:extLst>
                  <a:ext uri="{FF2B5EF4-FFF2-40B4-BE49-F238E27FC236}">
                    <a16:creationId xmlns:a16="http://schemas.microsoft.com/office/drawing/2014/main" id="{6F41B425-EE34-431C-B968-F2FA06767ED3}"/>
                  </a:ext>
                </a:extLst>
              </p:cNvPr>
              <p:cNvSpPr txBox="1"/>
              <p:nvPr/>
            </p:nvSpPr>
            <p:spPr>
              <a:xfrm>
                <a:off x="1018654" y="2380710"/>
                <a:ext cx="1535360" cy="461665"/>
              </a:xfrm>
              <a:prstGeom prst="rect">
                <a:avLst/>
              </a:prstGeom>
              <a:grpFill/>
            </p:spPr>
            <p:txBody>
              <a:bodyPr wrap="square" rtlCol="0">
                <a:sp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申報對象</a:t>
                </a:r>
              </a:p>
            </p:txBody>
          </p:sp>
        </p:grpSp>
        <p:grpSp>
          <p:nvGrpSpPr>
            <p:cNvPr id="11" name="群組 10">
              <a:extLst>
                <a:ext uri="{FF2B5EF4-FFF2-40B4-BE49-F238E27FC236}">
                  <a16:creationId xmlns:a16="http://schemas.microsoft.com/office/drawing/2014/main" id="{109C6D02-017A-4DF3-8270-849F9D6B5212}"/>
                </a:ext>
              </a:extLst>
            </p:cNvPr>
            <p:cNvGrpSpPr/>
            <p:nvPr/>
          </p:nvGrpSpPr>
          <p:grpSpPr>
            <a:xfrm>
              <a:off x="3864321" y="4557191"/>
              <a:ext cx="1723697" cy="977462"/>
              <a:chOff x="924485" y="2112374"/>
              <a:chExt cx="1723697" cy="977462"/>
            </a:xfrm>
            <a:grpFill/>
          </p:grpSpPr>
          <p:sp>
            <p:nvSpPr>
              <p:cNvPr id="27" name="矩形: 圓角 19">
                <a:extLst>
                  <a:ext uri="{FF2B5EF4-FFF2-40B4-BE49-F238E27FC236}">
                    <a16:creationId xmlns:a16="http://schemas.microsoft.com/office/drawing/2014/main" id="{63DC2577-EB61-4EE9-8D61-E38076B2172C}"/>
                  </a:ext>
                </a:extLst>
              </p:cNvPr>
              <p:cNvSpPr/>
              <p:nvPr/>
            </p:nvSpPr>
            <p:spPr>
              <a:xfrm>
                <a:off x="924485" y="2112374"/>
                <a:ext cx="1723697" cy="977462"/>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文字方塊 27">
                <a:extLst>
                  <a:ext uri="{FF2B5EF4-FFF2-40B4-BE49-F238E27FC236}">
                    <a16:creationId xmlns:a16="http://schemas.microsoft.com/office/drawing/2014/main" id="{08EF9B30-C76A-4F8D-9CC2-C0CB79C3C138}"/>
                  </a:ext>
                </a:extLst>
              </p:cNvPr>
              <p:cNvSpPr txBox="1"/>
              <p:nvPr/>
            </p:nvSpPr>
            <p:spPr>
              <a:xfrm>
                <a:off x="1018654" y="2380710"/>
                <a:ext cx="1535360" cy="461665"/>
              </a:xfrm>
              <a:prstGeom prst="rect">
                <a:avLst/>
              </a:prstGeom>
              <a:grpFill/>
            </p:spPr>
            <p:txBody>
              <a:bodyPr wrap="square" rtlCol="0">
                <a:sp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申報產品</a:t>
                </a:r>
              </a:p>
            </p:txBody>
          </p:sp>
        </p:grpSp>
        <p:grpSp>
          <p:nvGrpSpPr>
            <p:cNvPr id="12" name="群組 11">
              <a:extLst>
                <a:ext uri="{FF2B5EF4-FFF2-40B4-BE49-F238E27FC236}">
                  <a16:creationId xmlns:a16="http://schemas.microsoft.com/office/drawing/2014/main" id="{E9305033-A4E6-410A-BCB0-F82BC3EA7E16}"/>
                </a:ext>
              </a:extLst>
            </p:cNvPr>
            <p:cNvGrpSpPr/>
            <p:nvPr/>
          </p:nvGrpSpPr>
          <p:grpSpPr>
            <a:xfrm>
              <a:off x="6717880" y="4557191"/>
              <a:ext cx="1723697" cy="977462"/>
              <a:chOff x="924485" y="2112374"/>
              <a:chExt cx="1723697" cy="977462"/>
            </a:xfrm>
            <a:grpFill/>
          </p:grpSpPr>
          <p:sp>
            <p:nvSpPr>
              <p:cNvPr id="25" name="矩形: 圓角 22">
                <a:extLst>
                  <a:ext uri="{FF2B5EF4-FFF2-40B4-BE49-F238E27FC236}">
                    <a16:creationId xmlns:a16="http://schemas.microsoft.com/office/drawing/2014/main" id="{3A7B649D-38C8-4C57-8AF2-419415AC3271}"/>
                  </a:ext>
                </a:extLst>
              </p:cNvPr>
              <p:cNvSpPr/>
              <p:nvPr/>
            </p:nvSpPr>
            <p:spPr>
              <a:xfrm>
                <a:off x="924485" y="2112374"/>
                <a:ext cx="1723697" cy="977462"/>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文字方塊 25">
                <a:extLst>
                  <a:ext uri="{FF2B5EF4-FFF2-40B4-BE49-F238E27FC236}">
                    <a16:creationId xmlns:a16="http://schemas.microsoft.com/office/drawing/2014/main" id="{DD321E79-DE12-47A2-9A18-2C297D1BB312}"/>
                  </a:ext>
                </a:extLst>
              </p:cNvPr>
              <p:cNvSpPr txBox="1"/>
              <p:nvPr/>
            </p:nvSpPr>
            <p:spPr>
              <a:xfrm>
                <a:off x="1018654" y="2380710"/>
                <a:ext cx="1535360" cy="461665"/>
              </a:xfrm>
              <a:prstGeom prst="rect">
                <a:avLst/>
              </a:prstGeom>
              <a:grpFill/>
            </p:spPr>
            <p:txBody>
              <a:bodyPr wrap="square" rtlCol="0">
                <a:sp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計算方式</a:t>
                </a:r>
              </a:p>
            </p:txBody>
          </p:sp>
        </p:grpSp>
        <p:grpSp>
          <p:nvGrpSpPr>
            <p:cNvPr id="13" name="群組 12">
              <a:extLst>
                <a:ext uri="{FF2B5EF4-FFF2-40B4-BE49-F238E27FC236}">
                  <a16:creationId xmlns:a16="http://schemas.microsoft.com/office/drawing/2014/main" id="{95971F86-F8EF-4602-8903-06F290AA2AF7}"/>
                </a:ext>
              </a:extLst>
            </p:cNvPr>
            <p:cNvGrpSpPr/>
            <p:nvPr/>
          </p:nvGrpSpPr>
          <p:grpSpPr>
            <a:xfrm>
              <a:off x="9457885" y="4513323"/>
              <a:ext cx="1723697" cy="977462"/>
              <a:chOff x="924485" y="2112374"/>
              <a:chExt cx="1723697" cy="977462"/>
            </a:xfrm>
            <a:grpFill/>
          </p:grpSpPr>
          <p:sp>
            <p:nvSpPr>
              <p:cNvPr id="23" name="矩形: 圓角 25">
                <a:extLst>
                  <a:ext uri="{FF2B5EF4-FFF2-40B4-BE49-F238E27FC236}">
                    <a16:creationId xmlns:a16="http://schemas.microsoft.com/office/drawing/2014/main" id="{8F38ECB0-36F8-408F-A189-F76EC7866352}"/>
                  </a:ext>
                </a:extLst>
              </p:cNvPr>
              <p:cNvSpPr/>
              <p:nvPr/>
            </p:nvSpPr>
            <p:spPr>
              <a:xfrm>
                <a:off x="924485" y="2112374"/>
                <a:ext cx="1723697" cy="977462"/>
              </a:xfrm>
              <a:prstGeom prst="round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文字方塊 23">
                <a:extLst>
                  <a:ext uri="{FF2B5EF4-FFF2-40B4-BE49-F238E27FC236}">
                    <a16:creationId xmlns:a16="http://schemas.microsoft.com/office/drawing/2014/main" id="{7DEE15CD-5B44-4633-A4D7-A9CEDF42AC27}"/>
                  </a:ext>
                </a:extLst>
              </p:cNvPr>
              <p:cNvSpPr txBox="1"/>
              <p:nvPr/>
            </p:nvSpPr>
            <p:spPr>
              <a:xfrm>
                <a:off x="1018654" y="2380710"/>
                <a:ext cx="1535360" cy="461665"/>
              </a:xfrm>
              <a:prstGeom prst="rect">
                <a:avLst/>
              </a:prstGeom>
              <a:grpFill/>
            </p:spPr>
            <p:txBody>
              <a:bodyPr wrap="square" rtlCol="0">
                <a:spAutoFit/>
              </a:bodyPr>
              <a:lstStyle/>
              <a:p>
                <a:pPr algn="ctr"/>
                <a:r>
                  <a:rPr lang="zh-TW" altLang="en-US" sz="2400" b="1" dirty="0">
                    <a:solidFill>
                      <a:schemeClr val="bg1"/>
                    </a:solidFill>
                    <a:latin typeface="微軟正黑體" panose="020B0604030504040204" pitchFamily="34" charset="-120"/>
                    <a:ea typeface="微軟正黑體" panose="020B0604030504040204" pitchFamily="34" charset="-120"/>
                  </a:rPr>
                  <a:t>申報方式</a:t>
                </a:r>
              </a:p>
            </p:txBody>
          </p:sp>
        </p:grpSp>
        <p:sp>
          <p:nvSpPr>
            <p:cNvPr id="20" name="箭號: 向右 4">
              <a:extLst>
                <a:ext uri="{FF2B5EF4-FFF2-40B4-BE49-F238E27FC236}">
                  <a16:creationId xmlns:a16="http://schemas.microsoft.com/office/drawing/2014/main" id="{004D728E-6DCD-4B2A-98CC-C7A8A201A878}"/>
                </a:ext>
              </a:extLst>
            </p:cNvPr>
            <p:cNvSpPr txBox="1"/>
            <p:nvPr/>
          </p:nvSpPr>
          <p:spPr>
            <a:xfrm>
              <a:off x="5872231" y="4912514"/>
              <a:ext cx="430955" cy="26096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zh-TW" altLang="en-US" sz="1800" kern="1200" dirty="0"/>
            </a:p>
          </p:txBody>
        </p:sp>
        <p:sp>
          <p:nvSpPr>
            <p:cNvPr id="18" name="箭號: 向右 4">
              <a:extLst>
                <a:ext uri="{FF2B5EF4-FFF2-40B4-BE49-F238E27FC236}">
                  <a16:creationId xmlns:a16="http://schemas.microsoft.com/office/drawing/2014/main" id="{40FCA7AC-941A-4A90-8830-EB68099C0EE1}"/>
                </a:ext>
              </a:extLst>
            </p:cNvPr>
            <p:cNvSpPr txBox="1"/>
            <p:nvPr/>
          </p:nvSpPr>
          <p:spPr>
            <a:xfrm>
              <a:off x="8742253" y="4882011"/>
              <a:ext cx="430955" cy="26096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zh-TW" altLang="en-US" sz="1800" kern="1200"/>
            </a:p>
          </p:txBody>
        </p:sp>
      </p:grpSp>
      <p:sp>
        <p:nvSpPr>
          <p:cNvPr id="35" name="矩形 34">
            <a:extLst>
              <a:ext uri="{FF2B5EF4-FFF2-40B4-BE49-F238E27FC236}">
                <a16:creationId xmlns:a16="http://schemas.microsoft.com/office/drawing/2014/main" id="{D8721273-04B8-40ED-957F-1AA769EB9F78}"/>
              </a:ext>
            </a:extLst>
          </p:cNvPr>
          <p:cNvSpPr/>
          <p:nvPr/>
        </p:nvSpPr>
        <p:spPr>
          <a:xfrm>
            <a:off x="825956" y="4611231"/>
            <a:ext cx="2136386" cy="1836400"/>
          </a:xfrm>
          <a:prstGeom prst="rect">
            <a:avLst/>
          </a:prstGeom>
        </p:spPr>
        <p:txBody>
          <a:bodyPr wrap="square">
            <a:spAutoFit/>
          </a:bodyPr>
          <a:lstStyle/>
          <a:p>
            <a:pPr marL="180975" indent="-180975">
              <a:lnSpc>
                <a:spcPts val="2600"/>
              </a:lnSpc>
              <a:spcAft>
                <a:spcPts val="600"/>
              </a:spcAft>
              <a:buFont typeface="Arial" panose="020B0604020202020204" pitchFamily="34" charset="0"/>
              <a:buChar char="•"/>
            </a:pPr>
            <a:r>
              <a:rPr lang="zh-TW" altLang="en-US"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進口</a:t>
            </a:r>
            <a:r>
              <a:rPr lang="zh-TW" altLang="zh-TW"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應申報產品項目</a:t>
            </a:r>
            <a:r>
              <a:rPr lang="zh-TW" altLang="en-US"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之</a:t>
            </a:r>
            <a:r>
              <a:rPr lang="zh-TW" altLang="zh-TW"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進口商</a:t>
            </a:r>
            <a:r>
              <a:rPr lang="zh-TW" altLang="en-US"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及</a:t>
            </a:r>
            <a:r>
              <a:rPr lang="zh-TW" altLang="zh-TW"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經授權的申報人</a:t>
            </a:r>
            <a:endParaRPr lang="en-US" altLang="zh-TW"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180975" indent="-180975">
              <a:lnSpc>
                <a:spcPts val="2600"/>
              </a:lnSpc>
              <a:spcAft>
                <a:spcPts val="600"/>
              </a:spcAft>
              <a:buFont typeface="Arial" panose="020B0604020202020204" pitchFamily="34" charset="0"/>
              <a:buChar char="•"/>
            </a:pPr>
            <a:r>
              <a:rPr lang="zh-TW" altLang="zh-TW"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國內生產應申報產品項目製造商</a:t>
            </a:r>
            <a:endParaRPr lang="en-US" altLang="zh-TW"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6" name="矩形 35">
            <a:extLst>
              <a:ext uri="{FF2B5EF4-FFF2-40B4-BE49-F238E27FC236}">
                <a16:creationId xmlns:a16="http://schemas.microsoft.com/office/drawing/2014/main" id="{35103E89-F950-4DC8-8D5B-EC1DEC754990}"/>
              </a:ext>
            </a:extLst>
          </p:cNvPr>
          <p:cNvSpPr/>
          <p:nvPr/>
        </p:nvSpPr>
        <p:spPr>
          <a:xfrm>
            <a:off x="3685486" y="4496409"/>
            <a:ext cx="2287385" cy="2246769"/>
          </a:xfrm>
          <a:prstGeom prst="rect">
            <a:avLst/>
          </a:prstGeom>
        </p:spPr>
        <p:txBody>
          <a:bodyPr wrap="square">
            <a:spAutoFit/>
          </a:bodyPr>
          <a:lstStyle/>
          <a:p>
            <a:pPr marL="180975" indent="-180975">
              <a:lnSpc>
                <a:spcPts val="2600"/>
              </a:lnSpc>
              <a:spcAft>
                <a:spcPts val="600"/>
              </a:spcAft>
              <a:buFont typeface="Arial" panose="020B0604020202020204" pitchFamily="34" charset="0"/>
              <a:buChar char="•"/>
            </a:pPr>
            <a:r>
              <a:rPr lang="zh-TW" altLang="en-US"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優先納管排放量大之業別</a:t>
            </a:r>
            <a:endParaRPr lang="en-US" altLang="zh-TW"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180975" indent="-180975">
              <a:lnSpc>
                <a:spcPts val="2600"/>
              </a:lnSpc>
              <a:spcAft>
                <a:spcPts val="600"/>
              </a:spcAft>
              <a:buFont typeface="Arial" panose="020B0604020202020204" pitchFamily="34" charset="0"/>
              <a:buChar char="•"/>
            </a:pPr>
            <a:r>
              <a:rPr lang="zh-TW" altLang="en-US"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分階段納管</a:t>
            </a:r>
          </a:p>
          <a:p>
            <a:pPr marL="180975" indent="-180975">
              <a:lnSpc>
                <a:spcPts val="2600"/>
              </a:lnSpc>
              <a:spcAft>
                <a:spcPts val="600"/>
              </a:spcAft>
              <a:buFont typeface="Arial" panose="020B0604020202020204" pitchFamily="34" charset="0"/>
              <a:buChar char="•"/>
            </a:pPr>
            <a:r>
              <a:rPr lang="zh-TW" altLang="en-US"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碳費收費對象所          生產同類及其完整價值鏈產品項</a:t>
            </a:r>
            <a:endParaRPr lang="en-US" altLang="zh-TW"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7" name="矩形 36">
            <a:extLst>
              <a:ext uri="{FF2B5EF4-FFF2-40B4-BE49-F238E27FC236}">
                <a16:creationId xmlns:a16="http://schemas.microsoft.com/office/drawing/2014/main" id="{7EFE4B33-90CE-494C-8125-0CD74C282C6E}"/>
              </a:ext>
            </a:extLst>
          </p:cNvPr>
          <p:cNvSpPr/>
          <p:nvPr/>
        </p:nvSpPr>
        <p:spPr>
          <a:xfrm>
            <a:off x="6584649" y="4642008"/>
            <a:ext cx="2127546" cy="1092607"/>
          </a:xfrm>
          <a:prstGeom prst="rect">
            <a:avLst/>
          </a:prstGeom>
        </p:spPr>
        <p:txBody>
          <a:bodyPr wrap="square">
            <a:spAutoFit/>
          </a:bodyPr>
          <a:lstStyle/>
          <a:p>
            <a:pPr marL="180975" indent="-180975">
              <a:lnSpc>
                <a:spcPts val="2600"/>
              </a:lnSpc>
              <a:spcAft>
                <a:spcPts val="600"/>
              </a:spcAft>
              <a:buFont typeface="Arial" panose="020B0604020202020204" pitchFamily="34" charset="0"/>
              <a:buChar char="•"/>
            </a:pPr>
            <a:r>
              <a:rPr lang="zh-TW" altLang="en-US"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以歐盟</a:t>
            </a:r>
            <a:r>
              <a:rPr lang="en-US" altLang="zh-TW"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CBAM</a:t>
            </a:r>
            <a:r>
              <a:rPr lang="zh-TW" altLang="en-US"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之計算方式為依據進行簡化</a:t>
            </a:r>
            <a:endParaRPr lang="en-US" altLang="zh-TW"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8" name="矩形 37">
            <a:extLst>
              <a:ext uri="{FF2B5EF4-FFF2-40B4-BE49-F238E27FC236}">
                <a16:creationId xmlns:a16="http://schemas.microsoft.com/office/drawing/2014/main" id="{AAF12381-43E0-44E8-B2A8-F0C0813F675B}"/>
              </a:ext>
            </a:extLst>
          </p:cNvPr>
          <p:cNvSpPr/>
          <p:nvPr/>
        </p:nvSpPr>
        <p:spPr>
          <a:xfrm>
            <a:off x="9210572" y="4602066"/>
            <a:ext cx="2261400" cy="1472583"/>
          </a:xfrm>
          <a:prstGeom prst="rect">
            <a:avLst/>
          </a:prstGeom>
        </p:spPr>
        <p:txBody>
          <a:bodyPr wrap="square">
            <a:spAutoFit/>
          </a:bodyPr>
          <a:lstStyle/>
          <a:p>
            <a:pPr marL="180975" indent="-180975">
              <a:lnSpc>
                <a:spcPts val="2600"/>
              </a:lnSpc>
              <a:spcAft>
                <a:spcPts val="600"/>
              </a:spcAft>
              <a:buFont typeface="Arial" panose="020B0604020202020204" pitchFamily="34" charset="0"/>
              <a:buChar char="•"/>
            </a:pPr>
            <a:r>
              <a:rPr lang="zh-TW" altLang="en-US"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訂定試申報程序、試申報期程</a:t>
            </a:r>
            <a:endParaRPr lang="en-US" altLang="zh-TW"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180975" indent="-180975">
              <a:lnSpc>
                <a:spcPts val="2600"/>
              </a:lnSpc>
              <a:spcAft>
                <a:spcPts val="600"/>
              </a:spcAft>
              <a:buFont typeface="Arial" panose="020B0604020202020204" pitchFamily="34" charset="0"/>
              <a:buChar char="•"/>
            </a:pPr>
            <a:r>
              <a:rPr lang="zh-TW" altLang="en-US"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rPr>
              <a:t>建立試申報模板及編撰試申報指引</a:t>
            </a:r>
            <a:endParaRPr lang="en-US" altLang="zh-TW" b="1" kern="100" dirty="0">
              <a:solidFill>
                <a:srgbClr val="00206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31" name="標題 1">
            <a:extLst>
              <a:ext uri="{FF2B5EF4-FFF2-40B4-BE49-F238E27FC236}">
                <a16:creationId xmlns:a16="http://schemas.microsoft.com/office/drawing/2014/main" id="{77AEF684-E2DB-4C83-9167-511B355E23E0}"/>
              </a:ext>
            </a:extLst>
          </p:cNvPr>
          <p:cNvSpPr txBox="1">
            <a:spLocks/>
          </p:cNvSpPr>
          <p:nvPr/>
        </p:nvSpPr>
        <p:spPr>
          <a:xfrm>
            <a:off x="612742" y="481177"/>
            <a:ext cx="10453691" cy="757130"/>
          </a:xfrm>
          <a:prstGeom prst="rect">
            <a:avLst/>
          </a:prstGeom>
          <a:noFill/>
        </p:spPr>
        <p:txBody>
          <a:bodyPr vert="horz" wrap="square" lIns="91440" tIns="45720" rIns="91440" bIns="45720" rtlCol="0"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fontAlgn="base">
              <a:lnSpc>
                <a:spcPct val="90000"/>
              </a:lnSpc>
              <a:spcBef>
                <a:spcPct val="0"/>
              </a:spcBef>
              <a:spcAft>
                <a:spcPct val="0"/>
              </a:spcAft>
              <a:buNone/>
              <a:defRPr sz="5400" b="1" spc="50">
                <a:ln w="11430"/>
                <a:solidFill>
                  <a:srgbClr val="005C44"/>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defRPr>
            </a:lvl1pPr>
          </a:lstStyle>
          <a:p>
            <a:r>
              <a:rPr lang="zh-TW" altLang="en-US" sz="4800" dirty="0">
                <a:solidFill>
                  <a:schemeClr val="tx1"/>
                </a:solidFill>
              </a:rPr>
              <a:t>臺版</a:t>
            </a:r>
            <a:r>
              <a:rPr lang="en-US" altLang="zh-TW" sz="4800" dirty="0">
                <a:solidFill>
                  <a:schemeClr val="tx1"/>
                </a:solidFill>
              </a:rPr>
              <a:t>CBAM</a:t>
            </a:r>
            <a:r>
              <a:rPr lang="zh-TW" altLang="en-US" sz="4800" dirty="0">
                <a:solidFill>
                  <a:schemeClr val="tx1"/>
                </a:solidFill>
              </a:rPr>
              <a:t>試申報制度規劃</a:t>
            </a:r>
          </a:p>
        </p:txBody>
      </p:sp>
      <p:sp>
        <p:nvSpPr>
          <p:cNvPr id="32" name="文字方塊 31">
            <a:extLst>
              <a:ext uri="{FF2B5EF4-FFF2-40B4-BE49-F238E27FC236}">
                <a16:creationId xmlns:a16="http://schemas.microsoft.com/office/drawing/2014/main" id="{293E0D22-8569-4D44-BE41-39617820A695}"/>
              </a:ext>
            </a:extLst>
          </p:cNvPr>
          <p:cNvSpPr txBox="1"/>
          <p:nvPr/>
        </p:nvSpPr>
        <p:spPr>
          <a:xfrm>
            <a:off x="3823231" y="2766306"/>
            <a:ext cx="1760380" cy="400110"/>
          </a:xfrm>
          <a:prstGeom prst="rect">
            <a:avLst/>
          </a:prstGeom>
          <a:noFill/>
        </p:spPr>
        <p:txBody>
          <a:bodyPr wrap="square" rtlCol="0">
            <a:spAutoFit/>
          </a:bodyPr>
          <a:lstStyle/>
          <a:p>
            <a:pPr algn="ctr"/>
            <a:r>
              <a:rPr lang="en-US" altLang="zh-TW" sz="2000" b="1" dirty="0">
                <a:solidFill>
                  <a:srgbClr val="000099"/>
                </a:solidFill>
                <a:latin typeface="微軟正黑體" panose="020B0604030504040204" pitchFamily="34" charset="-120"/>
                <a:ea typeface="微軟正黑體" panose="020B0604030504040204" pitchFamily="34" charset="-120"/>
              </a:rPr>
              <a:t>10</a:t>
            </a:r>
            <a:r>
              <a:rPr lang="zh-TW" altLang="en-US" sz="2000" b="1" dirty="0">
                <a:solidFill>
                  <a:srgbClr val="000099"/>
                </a:solidFill>
                <a:latin typeface="微軟正黑體" panose="020B0604030504040204" pitchFamily="34" charset="-120"/>
                <a:ea typeface="微軟正黑體" panose="020B0604030504040204" pitchFamily="34" charset="-120"/>
              </a:rPr>
              <a:t>月底前確認</a:t>
            </a:r>
          </a:p>
        </p:txBody>
      </p:sp>
      <p:sp>
        <p:nvSpPr>
          <p:cNvPr id="33" name="文字方塊 32">
            <a:extLst>
              <a:ext uri="{FF2B5EF4-FFF2-40B4-BE49-F238E27FC236}">
                <a16:creationId xmlns:a16="http://schemas.microsoft.com/office/drawing/2014/main" id="{306CF06F-0C25-479E-B050-72B5609534C2}"/>
              </a:ext>
            </a:extLst>
          </p:cNvPr>
          <p:cNvSpPr txBox="1"/>
          <p:nvPr/>
        </p:nvSpPr>
        <p:spPr>
          <a:xfrm>
            <a:off x="1029878" y="2650272"/>
            <a:ext cx="1723697" cy="707886"/>
          </a:xfrm>
          <a:prstGeom prst="rect">
            <a:avLst/>
          </a:prstGeom>
          <a:noFill/>
        </p:spPr>
        <p:txBody>
          <a:bodyPr wrap="square" rtlCol="0">
            <a:spAutoFit/>
          </a:bodyPr>
          <a:lstStyle/>
          <a:p>
            <a:pPr algn="ctr"/>
            <a:r>
              <a:rPr lang="en-US" altLang="zh-TW" sz="2000" b="1" dirty="0">
                <a:solidFill>
                  <a:srgbClr val="000099"/>
                </a:solidFill>
                <a:latin typeface="微軟正黑體" panose="020B0604030504040204" pitchFamily="34" charset="-120"/>
                <a:ea typeface="微軟正黑體" panose="020B0604030504040204" pitchFamily="34" charset="-120"/>
              </a:rPr>
              <a:t>114</a:t>
            </a:r>
            <a:r>
              <a:rPr lang="zh-TW" altLang="en-US" sz="2000" b="1" dirty="0">
                <a:solidFill>
                  <a:srgbClr val="000099"/>
                </a:solidFill>
                <a:latin typeface="微軟正黑體" panose="020B0604030504040204" pitchFamily="34" charset="-120"/>
                <a:ea typeface="微軟正黑體" panose="020B0604030504040204" pitchFamily="34" charset="-120"/>
              </a:rPr>
              <a:t>年</a:t>
            </a:r>
            <a:r>
              <a:rPr lang="en-US" altLang="zh-TW" sz="2000" b="1" dirty="0">
                <a:solidFill>
                  <a:srgbClr val="000099"/>
                </a:solidFill>
                <a:latin typeface="微軟正黑體" panose="020B0604030504040204" pitchFamily="34" charset="-120"/>
                <a:ea typeface="微軟正黑體" panose="020B0604030504040204" pitchFamily="34" charset="-120"/>
              </a:rPr>
              <a:t>9</a:t>
            </a:r>
            <a:r>
              <a:rPr lang="zh-TW" altLang="en-US" sz="2000" b="1" dirty="0">
                <a:solidFill>
                  <a:srgbClr val="000099"/>
                </a:solidFill>
                <a:latin typeface="微軟正黑體" panose="020B0604030504040204" pitchFamily="34" charset="-120"/>
                <a:ea typeface="微軟正黑體" panose="020B0604030504040204" pitchFamily="34" charset="-120"/>
              </a:rPr>
              <a:t>月底前訂定</a:t>
            </a:r>
          </a:p>
        </p:txBody>
      </p:sp>
      <p:sp>
        <p:nvSpPr>
          <p:cNvPr id="39" name="文字方塊 38">
            <a:extLst>
              <a:ext uri="{FF2B5EF4-FFF2-40B4-BE49-F238E27FC236}">
                <a16:creationId xmlns:a16="http://schemas.microsoft.com/office/drawing/2014/main" id="{B693C4DD-E92E-4DFA-8A41-C98C2B9C0DFF}"/>
              </a:ext>
            </a:extLst>
          </p:cNvPr>
          <p:cNvSpPr txBox="1"/>
          <p:nvPr/>
        </p:nvSpPr>
        <p:spPr>
          <a:xfrm>
            <a:off x="6770734" y="2469711"/>
            <a:ext cx="1760380" cy="707886"/>
          </a:xfrm>
          <a:prstGeom prst="rect">
            <a:avLst/>
          </a:prstGeom>
          <a:noFill/>
        </p:spPr>
        <p:txBody>
          <a:bodyPr wrap="square" rtlCol="0">
            <a:spAutoFit/>
          </a:bodyPr>
          <a:lstStyle/>
          <a:p>
            <a:pPr algn="ctr"/>
            <a:r>
              <a:rPr lang="en-US" altLang="zh-TW" sz="2000" b="1" dirty="0">
                <a:solidFill>
                  <a:srgbClr val="000099"/>
                </a:solidFill>
                <a:latin typeface="微軟正黑體" panose="020B0604030504040204" pitchFamily="34" charset="-120"/>
                <a:ea typeface="微軟正黑體" panose="020B0604030504040204" pitchFamily="34" charset="-120"/>
              </a:rPr>
              <a:t>10</a:t>
            </a:r>
            <a:r>
              <a:rPr lang="zh-TW" altLang="en-US" sz="2000" b="1" dirty="0">
                <a:solidFill>
                  <a:srgbClr val="000099"/>
                </a:solidFill>
                <a:latin typeface="微軟正黑體" panose="020B0604030504040204" pitchFamily="34" charset="-120"/>
                <a:ea typeface="微軟正黑體" panose="020B0604030504040204" pitchFamily="34" charset="-120"/>
              </a:rPr>
              <a:t>月提出</a:t>
            </a:r>
            <a:endParaRPr lang="en-US" altLang="zh-TW" sz="2000" b="1" dirty="0">
              <a:solidFill>
                <a:srgbClr val="000099"/>
              </a:solidFill>
              <a:latin typeface="微軟正黑體" panose="020B0604030504040204" pitchFamily="34" charset="-120"/>
              <a:ea typeface="微軟正黑體" panose="020B0604030504040204" pitchFamily="34" charset="-120"/>
            </a:endParaRPr>
          </a:p>
          <a:p>
            <a:pPr algn="ctr"/>
            <a:r>
              <a:rPr lang="en-US" altLang="zh-TW" sz="2000" b="1" dirty="0">
                <a:solidFill>
                  <a:srgbClr val="000099"/>
                </a:solidFill>
                <a:latin typeface="微軟正黑體" panose="020B0604030504040204" pitchFamily="34" charset="-120"/>
                <a:ea typeface="微軟正黑體" panose="020B0604030504040204" pitchFamily="34" charset="-120"/>
              </a:rPr>
              <a:t>11</a:t>
            </a:r>
            <a:r>
              <a:rPr lang="zh-TW" altLang="en-US" sz="2000" b="1" dirty="0">
                <a:solidFill>
                  <a:srgbClr val="000099"/>
                </a:solidFill>
                <a:latin typeface="微軟正黑體" panose="020B0604030504040204" pitchFamily="34" charset="-120"/>
                <a:ea typeface="微軟正黑體" panose="020B0604030504040204" pitchFamily="34" charset="-120"/>
              </a:rPr>
              <a:t>月完成訂定</a:t>
            </a:r>
          </a:p>
        </p:txBody>
      </p:sp>
      <p:sp>
        <p:nvSpPr>
          <p:cNvPr id="40" name="文字方塊 39">
            <a:extLst>
              <a:ext uri="{FF2B5EF4-FFF2-40B4-BE49-F238E27FC236}">
                <a16:creationId xmlns:a16="http://schemas.microsoft.com/office/drawing/2014/main" id="{2889EEE7-0036-4F44-827E-6340C487C019}"/>
              </a:ext>
            </a:extLst>
          </p:cNvPr>
          <p:cNvSpPr txBox="1"/>
          <p:nvPr/>
        </p:nvSpPr>
        <p:spPr>
          <a:xfrm>
            <a:off x="9340885" y="2646197"/>
            <a:ext cx="2008374" cy="400110"/>
          </a:xfrm>
          <a:prstGeom prst="rect">
            <a:avLst/>
          </a:prstGeom>
          <a:noFill/>
        </p:spPr>
        <p:txBody>
          <a:bodyPr wrap="square" rtlCol="0">
            <a:spAutoFit/>
          </a:bodyPr>
          <a:lstStyle/>
          <a:p>
            <a:pPr algn="ctr"/>
            <a:r>
              <a:rPr lang="en-US" altLang="zh-TW" sz="2000" b="1" dirty="0">
                <a:solidFill>
                  <a:srgbClr val="000099"/>
                </a:solidFill>
                <a:latin typeface="微軟正黑體" panose="020B0604030504040204" pitchFamily="34" charset="-120"/>
                <a:ea typeface="微軟正黑體" panose="020B0604030504040204" pitchFamily="34" charset="-120"/>
              </a:rPr>
              <a:t>12</a:t>
            </a:r>
            <a:r>
              <a:rPr lang="zh-TW" altLang="en-US" sz="2000" b="1" dirty="0">
                <a:solidFill>
                  <a:srgbClr val="000099"/>
                </a:solidFill>
                <a:latin typeface="微軟正黑體" panose="020B0604030504040204" pitchFamily="34" charset="-120"/>
                <a:ea typeface="微軟正黑體" panose="020B0604030504040204" pitchFamily="34" charset="-120"/>
              </a:rPr>
              <a:t>月底前訂定</a:t>
            </a:r>
          </a:p>
        </p:txBody>
      </p:sp>
      <p:sp>
        <p:nvSpPr>
          <p:cNvPr id="41" name="箭號: 向右 4">
            <a:extLst>
              <a:ext uri="{FF2B5EF4-FFF2-40B4-BE49-F238E27FC236}">
                <a16:creationId xmlns:a16="http://schemas.microsoft.com/office/drawing/2014/main" id="{2BBD5CAF-D8EE-4D14-93F3-074449D94AC1}"/>
              </a:ext>
            </a:extLst>
          </p:cNvPr>
          <p:cNvSpPr txBox="1"/>
          <p:nvPr/>
        </p:nvSpPr>
        <p:spPr>
          <a:xfrm>
            <a:off x="3023104" y="3751159"/>
            <a:ext cx="430955" cy="260960"/>
          </a:xfrm>
          <a:prstGeom prst="rect">
            <a:avLst/>
          </a:prstGeom>
          <a:solidFill>
            <a:schemeClr val="bg2">
              <a:lumMod val="25000"/>
            </a:schemeClr>
          </a:solidFill>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zh-TW" altLang="en-US" sz="1800" kern="1200" dirty="0"/>
          </a:p>
        </p:txBody>
      </p:sp>
      <p:pic>
        <p:nvPicPr>
          <p:cNvPr id="2" name="圖片 1"/>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flipH="1">
            <a:off x="133705" y="1496527"/>
            <a:ext cx="1387991" cy="1153071"/>
          </a:xfrm>
          <a:prstGeom prst="rect">
            <a:avLst/>
          </a:prstGeom>
        </p:spPr>
      </p:pic>
      <p:sp>
        <p:nvSpPr>
          <p:cNvPr id="34" name="投影片編號版面配置區 2">
            <a:extLst>
              <a:ext uri="{FF2B5EF4-FFF2-40B4-BE49-F238E27FC236}">
                <a16:creationId xmlns:a16="http://schemas.microsoft.com/office/drawing/2014/main" id="{BB078A37-26CE-4743-82CF-1815E58666F5}"/>
              </a:ext>
            </a:extLst>
          </p:cNvPr>
          <p:cNvSpPr>
            <a:spLocks noGrp="1"/>
          </p:cNvSpPr>
          <p:nvPr>
            <p:ph type="sldNum" sz="quarter" idx="4"/>
          </p:nvPr>
        </p:nvSpPr>
        <p:spPr>
          <a:ln>
            <a:noFill/>
          </a:ln>
        </p:spPr>
        <p:txBody>
          <a:bodyPr lIns="0" rIns="0"/>
          <a:lstStyle/>
          <a:p>
            <a:pPr algn="ctr"/>
            <a:fld id="{428429D3-D0E3-4A75-96D4-68BB5A2F4E44}" type="slidenum">
              <a:rPr lang="zh-CN" altLang="en-US" sz="1600" b="1">
                <a:solidFill>
                  <a:schemeClr val="tx1">
                    <a:lumMod val="75000"/>
                    <a:lumOff val="25000"/>
                  </a:schemeClr>
                </a:solidFill>
              </a:rPr>
              <a:pPr algn="ctr"/>
              <a:t>14</a:t>
            </a:fld>
            <a:endParaRPr lang="zh-CN" altLang="en-US" sz="1600" b="1">
              <a:solidFill>
                <a:schemeClr val="tx1">
                  <a:lumMod val="75000"/>
                  <a:lumOff val="25000"/>
                </a:schemeClr>
              </a:solidFill>
            </a:endParaRPr>
          </a:p>
        </p:txBody>
      </p:sp>
      <p:sp>
        <p:nvSpPr>
          <p:cNvPr id="44" name="箭號: 五邊形 43">
            <a:extLst>
              <a:ext uri="{FF2B5EF4-FFF2-40B4-BE49-F238E27FC236}">
                <a16:creationId xmlns:a16="http://schemas.microsoft.com/office/drawing/2014/main" id="{42A86901-56DD-4784-81F7-676CBF080CD1}"/>
              </a:ext>
            </a:extLst>
          </p:cNvPr>
          <p:cNvSpPr/>
          <p:nvPr/>
        </p:nvSpPr>
        <p:spPr>
          <a:xfrm>
            <a:off x="0" y="12386"/>
            <a:ext cx="612742" cy="431182"/>
          </a:xfrm>
          <a:prstGeom prst="homePlate">
            <a:avLst/>
          </a:prstGeom>
          <a:gradFill flip="none" rotWithShape="1">
            <a:gsLst>
              <a:gs pos="100000">
                <a:schemeClr val="bg1"/>
              </a:gs>
              <a:gs pos="0">
                <a:schemeClr val="accent5">
                  <a:lumMod val="20000"/>
                  <a:lumOff val="80000"/>
                </a:schemeClr>
              </a:gs>
              <a:gs pos="100000">
                <a:schemeClr val="accent5">
                  <a:lumMod val="20000"/>
                  <a:lumOff val="80000"/>
                  <a:shade val="67500"/>
                  <a:satMod val="115000"/>
                </a:schemeClr>
              </a:gs>
              <a:gs pos="100000">
                <a:schemeClr val="accent5">
                  <a:lumMod val="20000"/>
                  <a:lumOff val="80000"/>
                  <a:shade val="100000"/>
                  <a:satMod val="115000"/>
                </a:schemeClr>
              </a:gs>
            </a:gsLst>
            <a:path path="circle">
              <a:fillToRect t="100000" r="100000"/>
            </a:path>
            <a:tileRect l="-100000" b="-100000"/>
          </a:gradFill>
          <a:ln w="12700" cap="flat" cmpd="sng" algn="ctr">
            <a:noFill/>
            <a:prstDash val="solid"/>
            <a:miter lim="800000"/>
          </a:ln>
          <a:effectLst/>
        </p:spPr>
        <p:txBody>
          <a:bodyPr rtlCol="0" anchor="ctr"/>
          <a:lstStyle/>
          <a:p>
            <a:pPr algn="ctr" defTabSz="914377"/>
            <a:r>
              <a:rPr lang="zh-TW" altLang="en-US" sz="2000" b="1" kern="0" dirty="0">
                <a:latin typeface="Times New Roman" panose="02020603050405020304" pitchFamily="18" charset="0"/>
                <a:ea typeface="微軟正黑體"/>
                <a:cs typeface="Times New Roman" panose="02020603050405020304" pitchFamily="18" charset="0"/>
              </a:rPr>
              <a:t>肆</a:t>
            </a:r>
          </a:p>
        </p:txBody>
      </p:sp>
    </p:spTree>
    <p:extLst>
      <p:ext uri="{BB962C8B-B14F-4D97-AF65-F5344CB8AC3E}">
        <p14:creationId xmlns:p14="http://schemas.microsoft.com/office/powerpoint/2010/main" val="4242441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88157" y="496071"/>
            <a:ext cx="10558862" cy="830997"/>
          </a:xfrm>
          <a:noFill/>
        </p:spPr>
        <p:txBody>
          <a:bodyPr vert="horz" wrap="square" lIns="91440" tIns="45720" rIns="91440" bIns="45720" rtlCol="0"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Aft>
                <a:spcPct val="0"/>
              </a:spcAft>
            </a:pPr>
            <a:r>
              <a:rPr lang="zh-TW" altLang="en-US" sz="4800" b="1" spc="50" dirty="0">
                <a:ln w="11430"/>
                <a:solidFill>
                  <a:schemeClr val="tx1"/>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cs typeface="+mn-cs"/>
              </a:rPr>
              <a:t>臺版</a:t>
            </a:r>
            <a:r>
              <a:rPr lang="en-US" altLang="zh-TW" sz="4800" b="1" spc="50" dirty="0">
                <a:ln w="11430"/>
                <a:solidFill>
                  <a:schemeClr val="tx1"/>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cs typeface="+mn-cs"/>
              </a:rPr>
              <a:t>CBAM</a:t>
            </a:r>
            <a:r>
              <a:rPr lang="zh-TW" altLang="en-US" sz="4800" b="1" spc="50" dirty="0">
                <a:ln w="11430"/>
                <a:solidFill>
                  <a:schemeClr val="tx1"/>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cs typeface="+mn-cs"/>
              </a:rPr>
              <a:t>目前推動進展</a:t>
            </a:r>
          </a:p>
        </p:txBody>
      </p:sp>
      <p:sp>
        <p:nvSpPr>
          <p:cNvPr id="17" name="投影片編號版面配置區 2">
            <a:extLst>
              <a:ext uri="{FF2B5EF4-FFF2-40B4-BE49-F238E27FC236}">
                <a16:creationId xmlns:a16="http://schemas.microsoft.com/office/drawing/2014/main" id="{BB078A37-26CE-4743-82CF-1815E58666F5}"/>
              </a:ext>
            </a:extLst>
          </p:cNvPr>
          <p:cNvSpPr>
            <a:spLocks noGrp="1"/>
          </p:cNvSpPr>
          <p:nvPr>
            <p:ph type="sldNum" sz="quarter" idx="4"/>
          </p:nvPr>
        </p:nvSpPr>
        <p:spPr>
          <a:xfrm>
            <a:off x="11544467" y="6499225"/>
            <a:ext cx="431800" cy="358775"/>
          </a:xfrm>
          <a:ln>
            <a:noFill/>
          </a:ln>
        </p:spPr>
        <p:txBody>
          <a:bodyPr lIns="0" rIns="0"/>
          <a:lstStyle/>
          <a:p>
            <a:pPr algn="ctr"/>
            <a:fld id="{428429D3-D0E3-4A75-96D4-68BB5A2F4E44}" type="slidenum">
              <a:rPr lang="zh-CN" altLang="en-US" sz="1600" b="1">
                <a:solidFill>
                  <a:schemeClr val="tx1">
                    <a:lumMod val="75000"/>
                    <a:lumOff val="25000"/>
                  </a:schemeClr>
                </a:solidFill>
              </a:rPr>
              <a:pPr algn="ctr"/>
              <a:t>15</a:t>
            </a:fld>
            <a:endParaRPr lang="zh-CN" altLang="en-US" sz="1600" b="1">
              <a:solidFill>
                <a:schemeClr val="tx1">
                  <a:lumMod val="75000"/>
                  <a:lumOff val="25000"/>
                </a:schemeClr>
              </a:solidFill>
            </a:endParaRPr>
          </a:p>
        </p:txBody>
      </p:sp>
      <p:sp>
        <p:nvSpPr>
          <p:cNvPr id="44" name="Rectangle 1"/>
          <p:cNvSpPr>
            <a:spLocks/>
          </p:cNvSpPr>
          <p:nvPr/>
        </p:nvSpPr>
        <p:spPr bwMode="auto">
          <a:xfrm>
            <a:off x="831773" y="4430055"/>
            <a:ext cx="3837464" cy="2313114"/>
          </a:xfrm>
          <a:prstGeom prst="rect">
            <a:avLst/>
          </a:prstGeom>
          <a:solidFill>
            <a:srgbClr val="4C6062"/>
          </a:solidFill>
          <a:ln w="25400">
            <a:noFill/>
            <a:miter lim="800000"/>
            <a:headEnd/>
            <a:tailEnd/>
          </a:ln>
        </p:spPr>
        <p:txBody>
          <a:bodyPr lIns="0" tIns="0" rIns="0" bIns="0"/>
          <a:lstStyle/>
          <a:p>
            <a:pPr defTabSz="685663" fontAlgn="auto">
              <a:spcBef>
                <a:spcPts val="0"/>
              </a:spcBef>
              <a:spcAft>
                <a:spcPts val="0"/>
              </a:spcAft>
            </a:pPr>
            <a:endParaRPr lang="en-US" sz="1350">
              <a:solidFill>
                <a:srgbClr val="445469"/>
              </a:solidFill>
              <a:latin typeface="Lato Light"/>
              <a:ea typeface="+mn-ea"/>
            </a:endParaRPr>
          </a:p>
        </p:txBody>
      </p:sp>
      <p:sp>
        <p:nvSpPr>
          <p:cNvPr id="45" name="Freeform 2"/>
          <p:cNvSpPr>
            <a:spLocks/>
          </p:cNvSpPr>
          <p:nvPr/>
        </p:nvSpPr>
        <p:spPr bwMode="auto">
          <a:xfrm>
            <a:off x="3673880" y="5488216"/>
            <a:ext cx="342898" cy="548801"/>
          </a:xfrm>
          <a:custGeom>
            <a:avLst/>
            <a:gdLst>
              <a:gd name="T0" fmla="*/ 0 w 21600"/>
              <a:gd name="T1" fmla="*/ 0 h 21600"/>
              <a:gd name="T2" fmla="*/ 1422400 w 21600"/>
              <a:gd name="T3" fmla="*/ 0 h 21600"/>
              <a:gd name="T4" fmla="*/ 1422400 w 21600"/>
              <a:gd name="T5" fmla="*/ 1435100 h 21600"/>
              <a:gd name="T6" fmla="*/ 0 w 21600"/>
              <a:gd name="T7" fmla="*/ 0 h 21600"/>
              <a:gd name="T8" fmla="*/ 0 w 21600"/>
              <a:gd name="T9" fmla="*/ 0 h 2160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1600" h="21600">
                <a:moveTo>
                  <a:pt x="0" y="0"/>
                </a:moveTo>
                <a:lnTo>
                  <a:pt x="21600" y="0"/>
                </a:lnTo>
                <a:lnTo>
                  <a:pt x="21600" y="21600"/>
                </a:lnTo>
                <a:lnTo>
                  <a:pt x="0" y="0"/>
                </a:lnTo>
                <a:close/>
                <a:moveTo>
                  <a:pt x="0" y="0"/>
                </a:moveTo>
              </a:path>
            </a:pathLst>
          </a:custGeom>
          <a:solidFill>
            <a:srgbClr val="405052"/>
          </a:solidFill>
          <a:ln>
            <a:noFill/>
          </a:ln>
        </p:spPr>
        <p:txBody>
          <a:bodyPr lIns="0" tIns="0" rIns="0" bIns="0"/>
          <a:lstStyle/>
          <a:p>
            <a:pPr defTabSz="457223" fontAlgn="auto">
              <a:spcBef>
                <a:spcPts val="0"/>
              </a:spcBef>
              <a:spcAft>
                <a:spcPts val="0"/>
              </a:spcAft>
              <a:defRPr/>
            </a:pPr>
            <a:endParaRPr lang="en-US" sz="1350">
              <a:solidFill>
                <a:srgbClr val="445469"/>
              </a:solidFill>
              <a:latin typeface="Lato Light"/>
              <a:ea typeface="+mn-ea"/>
            </a:endParaRPr>
          </a:p>
        </p:txBody>
      </p:sp>
      <p:sp>
        <p:nvSpPr>
          <p:cNvPr id="46" name="Rectangle 4"/>
          <p:cNvSpPr>
            <a:spLocks/>
          </p:cNvSpPr>
          <p:nvPr/>
        </p:nvSpPr>
        <p:spPr bwMode="auto">
          <a:xfrm>
            <a:off x="3671045" y="4062133"/>
            <a:ext cx="2999933" cy="2473504"/>
          </a:xfrm>
          <a:prstGeom prst="rect">
            <a:avLst/>
          </a:prstGeom>
          <a:solidFill>
            <a:schemeClr val="accent3">
              <a:lumMod val="75000"/>
            </a:schemeClr>
          </a:solidFill>
          <a:ln w="25400">
            <a:noFill/>
            <a:miter lim="800000"/>
            <a:headEnd/>
            <a:tailEnd/>
          </a:ln>
        </p:spPr>
        <p:txBody>
          <a:bodyPr lIns="0" tIns="0" rIns="0" bIns="0"/>
          <a:lstStyle/>
          <a:p>
            <a:pPr defTabSz="685663" fontAlgn="auto">
              <a:spcBef>
                <a:spcPts val="0"/>
              </a:spcBef>
              <a:spcAft>
                <a:spcPts val="0"/>
              </a:spcAft>
            </a:pPr>
            <a:endParaRPr lang="en-US" sz="1350">
              <a:solidFill>
                <a:srgbClr val="445469"/>
              </a:solidFill>
              <a:latin typeface="Lato Light"/>
              <a:ea typeface="+mn-ea"/>
            </a:endParaRPr>
          </a:p>
        </p:txBody>
      </p:sp>
      <p:sp>
        <p:nvSpPr>
          <p:cNvPr id="48" name="Rectangle 9"/>
          <p:cNvSpPr>
            <a:spLocks/>
          </p:cNvSpPr>
          <p:nvPr/>
        </p:nvSpPr>
        <p:spPr bwMode="auto">
          <a:xfrm>
            <a:off x="6034303" y="3429000"/>
            <a:ext cx="2920925" cy="2489286"/>
          </a:xfrm>
          <a:prstGeom prst="rect">
            <a:avLst/>
          </a:prstGeom>
          <a:solidFill>
            <a:schemeClr val="accent6">
              <a:lumMod val="75000"/>
            </a:schemeClr>
          </a:solidFill>
          <a:ln w="25400">
            <a:noFill/>
            <a:miter lim="800000"/>
            <a:headEnd/>
            <a:tailEnd/>
          </a:ln>
        </p:spPr>
        <p:txBody>
          <a:bodyPr lIns="0" tIns="0" rIns="0" bIns="0"/>
          <a:lstStyle/>
          <a:p>
            <a:pPr defTabSz="457223" fontAlgn="auto">
              <a:spcBef>
                <a:spcPts val="0"/>
              </a:spcBef>
              <a:spcAft>
                <a:spcPts val="0"/>
              </a:spcAft>
              <a:defRPr/>
            </a:pPr>
            <a:endParaRPr lang="en-US" sz="1350">
              <a:solidFill>
                <a:srgbClr val="445469"/>
              </a:solidFill>
              <a:latin typeface="Lato Light"/>
              <a:ea typeface="+mn-ea"/>
            </a:endParaRPr>
          </a:p>
        </p:txBody>
      </p:sp>
      <p:sp>
        <p:nvSpPr>
          <p:cNvPr id="50" name="Rectangle 11"/>
          <p:cNvSpPr>
            <a:spLocks/>
          </p:cNvSpPr>
          <p:nvPr/>
        </p:nvSpPr>
        <p:spPr bwMode="auto">
          <a:xfrm>
            <a:off x="8609666" y="2781590"/>
            <a:ext cx="2986703" cy="2374456"/>
          </a:xfrm>
          <a:prstGeom prst="rect">
            <a:avLst/>
          </a:prstGeom>
          <a:solidFill>
            <a:srgbClr val="EBAC07"/>
          </a:solidFill>
          <a:ln w="25400">
            <a:noFill/>
            <a:miter lim="800000"/>
            <a:headEnd/>
            <a:tailEnd/>
          </a:ln>
        </p:spPr>
        <p:txBody>
          <a:bodyPr lIns="0" tIns="0" rIns="0" bIns="0"/>
          <a:lstStyle/>
          <a:p>
            <a:pPr defTabSz="457223" fontAlgn="auto">
              <a:spcBef>
                <a:spcPts val="0"/>
              </a:spcBef>
              <a:spcAft>
                <a:spcPts val="0"/>
              </a:spcAft>
              <a:defRPr/>
            </a:pPr>
            <a:endParaRPr lang="en-US" sz="1350">
              <a:solidFill>
                <a:srgbClr val="445469"/>
              </a:solidFill>
              <a:latin typeface="Lato Light"/>
              <a:ea typeface="+mn-ea"/>
            </a:endParaRPr>
          </a:p>
        </p:txBody>
      </p:sp>
      <p:sp>
        <p:nvSpPr>
          <p:cNvPr id="72" name="矩形 71"/>
          <p:cNvSpPr/>
          <p:nvPr/>
        </p:nvSpPr>
        <p:spPr>
          <a:xfrm>
            <a:off x="761070" y="3591693"/>
            <a:ext cx="1330814" cy="584775"/>
          </a:xfrm>
          <a:prstGeom prst="rect">
            <a:avLst/>
          </a:prstGeom>
        </p:spPr>
        <p:txBody>
          <a:bodyPr wrap="none">
            <a:spAutoFit/>
          </a:bodyPr>
          <a:lstStyle/>
          <a:p>
            <a:r>
              <a:rPr lang="en-US" altLang="zh-TW" sz="3200" b="1" dirty="0">
                <a:ln w="13462">
                  <a:solidFill>
                    <a:schemeClr val="bg1"/>
                  </a:solidFill>
                  <a:prstDash val="solid"/>
                </a:ln>
                <a:solidFill>
                  <a:schemeClr val="tx1">
                    <a:lumMod val="85000"/>
                    <a:lumOff val="1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114</a:t>
            </a:r>
            <a:r>
              <a:rPr lang="zh-TW" altLang="en-US" sz="3200" b="1" dirty="0">
                <a:ln w="13462">
                  <a:solidFill>
                    <a:schemeClr val="bg1"/>
                  </a:solidFill>
                  <a:prstDash val="solid"/>
                </a:ln>
                <a:solidFill>
                  <a:schemeClr val="tx1">
                    <a:lumMod val="85000"/>
                    <a:lumOff val="15000"/>
                  </a:schemeClr>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rPr>
              <a:t>年</a:t>
            </a:r>
            <a:endParaRPr lang="zh-TW" altLang="en-US" sz="3200" b="1" dirty="0">
              <a:ln w="13462">
                <a:solidFill>
                  <a:schemeClr val="bg1"/>
                </a:solidFill>
                <a:prstDash val="solid"/>
              </a:ln>
              <a:solidFill>
                <a:schemeClr val="tx1">
                  <a:lumMod val="85000"/>
                  <a:lumOff val="15000"/>
                </a:schemeClr>
              </a:solidFill>
              <a:effectLst>
                <a:outerShdw blurRad="38100" dist="38100" dir="2700000" algn="tl">
                  <a:srgbClr val="000000">
                    <a:alpha val="43137"/>
                  </a:srgbClr>
                </a:outerShdw>
              </a:effectLst>
            </a:endParaRPr>
          </a:p>
        </p:txBody>
      </p:sp>
      <p:pic>
        <p:nvPicPr>
          <p:cNvPr id="73" name="圖片 72"/>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20896386" flipH="1">
            <a:off x="2369617" y="2906772"/>
            <a:ext cx="1390962" cy="1549700"/>
          </a:xfrm>
          <a:prstGeom prst="rect">
            <a:avLst/>
          </a:prstGeom>
        </p:spPr>
      </p:pic>
      <p:sp>
        <p:nvSpPr>
          <p:cNvPr id="77" name="矩形 76"/>
          <p:cNvSpPr/>
          <p:nvPr/>
        </p:nvSpPr>
        <p:spPr>
          <a:xfrm>
            <a:off x="816747" y="4518720"/>
            <a:ext cx="2739479" cy="2092881"/>
          </a:xfrm>
          <a:prstGeom prst="rect">
            <a:avLst/>
          </a:prstGeom>
        </p:spPr>
        <p:txBody>
          <a:bodyPr wrap="square">
            <a:spAutoFit/>
          </a:bodyPr>
          <a:lstStyle/>
          <a:p>
            <a:pPr marL="180975" indent="-180975">
              <a:buFont typeface="Arial" panose="020B0604020202020204" pitchFamily="34" charset="0"/>
              <a:buChar char="•"/>
            </a:pPr>
            <a:r>
              <a:rPr lang="en-US" altLang="zh-TW" sz="2000" b="1" dirty="0">
                <a:solidFill>
                  <a:schemeClr val="bg1"/>
                </a:solidFill>
                <a:latin typeface="微軟正黑體" panose="020B0604030504040204" pitchFamily="34" charset="-120"/>
                <a:ea typeface="微軟正黑體" panose="020B0604030504040204" pitchFamily="34" charset="-120"/>
              </a:rPr>
              <a:t>4</a:t>
            </a:r>
            <a:r>
              <a:rPr lang="zh-TW" altLang="zh-TW" sz="2000" b="1" dirty="0">
                <a:solidFill>
                  <a:schemeClr val="bg1"/>
                </a:solidFill>
                <a:latin typeface="微軟正黑體" panose="020B0604030504040204" pitchFamily="34" charset="-120"/>
                <a:ea typeface="微軟正黑體" panose="020B0604030504040204" pitchFamily="34" charset="-120"/>
              </a:rPr>
              <a:t>月</a:t>
            </a:r>
            <a:r>
              <a:rPr lang="zh-TW" altLang="en-US" sz="2000" b="1" dirty="0">
                <a:solidFill>
                  <a:schemeClr val="bg1"/>
                </a:solidFill>
                <a:latin typeface="微軟正黑體" panose="020B0604030504040204" pitchFamily="34" charset="-120"/>
                <a:ea typeface="微軟正黑體" panose="020B0604030504040204" pitchFamily="34" charset="-120"/>
              </a:rPr>
              <a:t>：</a:t>
            </a:r>
            <a:br>
              <a:rPr lang="en-US" altLang="zh-TW" sz="2000" b="1" dirty="0">
                <a:solidFill>
                  <a:schemeClr val="bg1"/>
                </a:solidFill>
                <a:latin typeface="微軟正黑體" panose="020B0604030504040204" pitchFamily="34" charset="-120"/>
                <a:ea typeface="微軟正黑體" panose="020B0604030504040204" pitchFamily="34" charset="-120"/>
              </a:rPr>
            </a:br>
            <a:r>
              <a:rPr lang="zh-TW" altLang="zh-TW" b="1" dirty="0">
                <a:solidFill>
                  <a:schemeClr val="bg1"/>
                </a:solidFill>
                <a:latin typeface="微軟正黑體" panose="020B0604030504040204" pitchFamily="34" charset="-120"/>
                <a:ea typeface="微軟正黑體" panose="020B0604030504040204" pitchFamily="34" charset="-120"/>
              </a:rPr>
              <a:t>召開專家諮詢會議</a:t>
            </a:r>
            <a:r>
              <a:rPr lang="zh-TW" altLang="en-US" b="1" dirty="0">
                <a:solidFill>
                  <a:schemeClr val="bg1"/>
                </a:solidFill>
                <a:latin typeface="微軟正黑體" panose="020B0604030504040204" pitchFamily="34" charset="-120"/>
                <a:ea typeface="微軟正黑體" panose="020B0604030504040204" pitchFamily="34" charset="-120"/>
              </a:rPr>
              <a:t>，訂定臺版</a:t>
            </a:r>
            <a:r>
              <a:rPr lang="en-US" altLang="zh-TW" b="1" dirty="0">
                <a:solidFill>
                  <a:schemeClr val="bg1"/>
                </a:solidFill>
                <a:latin typeface="微軟正黑體" panose="020B0604030504040204" pitchFamily="34" charset="-120"/>
                <a:ea typeface="微軟正黑體" panose="020B0604030504040204" pitchFamily="34" charset="-120"/>
              </a:rPr>
              <a:t>CBAM</a:t>
            </a:r>
            <a:r>
              <a:rPr lang="zh-TW" altLang="en-US" b="1" dirty="0">
                <a:solidFill>
                  <a:schemeClr val="bg1"/>
                </a:solidFill>
                <a:latin typeface="微軟正黑體" panose="020B0604030504040204" pitchFamily="34" charset="-120"/>
                <a:ea typeface="微軟正黑體" panose="020B0604030504040204" pitchFamily="34" charset="-120"/>
              </a:rPr>
              <a:t>推動方向</a:t>
            </a:r>
            <a:endParaRPr lang="en-US" altLang="zh-TW" sz="2000" b="1" dirty="0">
              <a:solidFill>
                <a:schemeClr val="bg1"/>
              </a:solidFill>
              <a:latin typeface="微軟正黑體" panose="020B0604030504040204" pitchFamily="34" charset="-120"/>
              <a:ea typeface="微軟正黑體" panose="020B0604030504040204" pitchFamily="34" charset="-120"/>
            </a:endParaRPr>
          </a:p>
          <a:p>
            <a:pPr marL="180975" indent="-180975">
              <a:buFont typeface="Arial" panose="020B0604020202020204" pitchFamily="34" charset="0"/>
              <a:buChar char="•"/>
            </a:pPr>
            <a:r>
              <a:rPr lang="en-US" altLang="zh-TW" sz="2000" b="1" dirty="0">
                <a:solidFill>
                  <a:schemeClr val="bg1"/>
                </a:solidFill>
                <a:latin typeface="微軟正黑體" panose="020B0604030504040204" pitchFamily="34" charset="-120"/>
                <a:ea typeface="微軟正黑體" panose="020B0604030504040204" pitchFamily="34" charset="-120"/>
              </a:rPr>
              <a:t>5</a:t>
            </a:r>
            <a:r>
              <a:rPr lang="zh-TW" altLang="en-US" sz="2000" b="1" dirty="0">
                <a:solidFill>
                  <a:schemeClr val="bg1"/>
                </a:solidFill>
                <a:latin typeface="微軟正黑體" panose="020B0604030504040204" pitchFamily="34" charset="-120"/>
                <a:ea typeface="微軟正黑體" panose="020B0604030504040204" pitchFamily="34" charset="-120"/>
              </a:rPr>
              <a:t>月：</a:t>
            </a:r>
            <a:br>
              <a:rPr lang="en-US" altLang="zh-TW" sz="2000" b="1" dirty="0">
                <a:solidFill>
                  <a:schemeClr val="bg1"/>
                </a:solidFill>
                <a:latin typeface="微軟正黑體" panose="020B0604030504040204" pitchFamily="34" charset="-120"/>
                <a:ea typeface="微軟正黑體" panose="020B0604030504040204" pitchFamily="34" charset="-120"/>
              </a:rPr>
            </a:br>
            <a:r>
              <a:rPr lang="zh-TW" altLang="en-US" b="1" dirty="0">
                <a:solidFill>
                  <a:schemeClr val="bg1"/>
                </a:solidFill>
                <a:latin typeface="微軟正黑體" panose="020B0604030504040204" pitchFamily="34" charset="-120"/>
                <a:ea typeface="微軟正黑體" panose="020B0604030504040204" pitchFamily="34" charset="-120"/>
              </a:rPr>
              <a:t>邀請水泥及鋼鐵公會進行產品碳排放量試申報研商會</a:t>
            </a:r>
          </a:p>
        </p:txBody>
      </p:sp>
      <p:sp>
        <p:nvSpPr>
          <p:cNvPr id="78" name="矩形 77"/>
          <p:cNvSpPr/>
          <p:nvPr/>
        </p:nvSpPr>
        <p:spPr>
          <a:xfrm>
            <a:off x="3692847" y="4213503"/>
            <a:ext cx="2346110" cy="1785104"/>
          </a:xfrm>
          <a:prstGeom prst="rect">
            <a:avLst/>
          </a:prstGeom>
        </p:spPr>
        <p:txBody>
          <a:bodyPr wrap="square">
            <a:spAutoFit/>
          </a:bodyPr>
          <a:lstStyle/>
          <a:p>
            <a:pPr marL="180975" indent="-180975">
              <a:buFont typeface="Arial" panose="020B0604020202020204" pitchFamily="34" charset="0"/>
              <a:buChar char="•"/>
            </a:pPr>
            <a:r>
              <a:rPr lang="en-US" altLang="zh-TW" sz="2000" b="1" dirty="0">
                <a:solidFill>
                  <a:schemeClr val="bg1"/>
                </a:solidFill>
                <a:latin typeface="微軟正黑體" panose="020B0604030504040204" pitchFamily="34" charset="-120"/>
                <a:ea typeface="微軟正黑體" panose="020B0604030504040204" pitchFamily="34" charset="-120"/>
              </a:rPr>
              <a:t>6</a:t>
            </a:r>
            <a:r>
              <a:rPr lang="zh-TW" altLang="en-US" sz="2000" b="1" dirty="0">
                <a:solidFill>
                  <a:schemeClr val="bg1"/>
                </a:solidFill>
                <a:latin typeface="微軟正黑體" panose="020B0604030504040204" pitchFamily="34" charset="-120"/>
                <a:ea typeface="微軟正黑體" panose="020B0604030504040204" pitchFamily="34" charset="-120"/>
              </a:rPr>
              <a:t>月：</a:t>
            </a:r>
            <a:br>
              <a:rPr lang="en-US" altLang="zh-TW" sz="2000" b="1" dirty="0">
                <a:solidFill>
                  <a:schemeClr val="bg1"/>
                </a:solidFill>
                <a:latin typeface="微軟正黑體" panose="020B0604030504040204" pitchFamily="34" charset="-120"/>
                <a:ea typeface="微軟正黑體" panose="020B0604030504040204" pitchFamily="34" charset="-120"/>
              </a:rPr>
            </a:br>
            <a:r>
              <a:rPr lang="zh-TW" altLang="en-US" b="1" dirty="0">
                <a:solidFill>
                  <a:schemeClr val="bg1"/>
                </a:solidFill>
                <a:latin typeface="微軟正黑體" panose="020B0604030504040204" pitchFamily="34" charset="-120"/>
                <a:ea typeface="微軟正黑體" panose="020B0604030504040204" pitchFamily="34" charset="-120"/>
              </a:rPr>
              <a:t>與水泥公會，就列管產品進行        溝通協調；公會願意同步申報國內產品碳排放強度資訊。</a:t>
            </a:r>
            <a:endParaRPr lang="en-US" altLang="zh-TW" b="1" dirty="0">
              <a:solidFill>
                <a:schemeClr val="bg1"/>
              </a:solidFill>
              <a:latin typeface="微軟正黑體" panose="020B0604030504040204" pitchFamily="34" charset="-120"/>
              <a:ea typeface="微軟正黑體" panose="020B0604030504040204" pitchFamily="34" charset="-120"/>
            </a:endParaRPr>
          </a:p>
        </p:txBody>
      </p:sp>
      <p:sp>
        <p:nvSpPr>
          <p:cNvPr id="79" name="矩形 78"/>
          <p:cNvSpPr/>
          <p:nvPr/>
        </p:nvSpPr>
        <p:spPr>
          <a:xfrm>
            <a:off x="6094593" y="3626032"/>
            <a:ext cx="2459437" cy="1785104"/>
          </a:xfrm>
          <a:prstGeom prst="rect">
            <a:avLst/>
          </a:prstGeom>
        </p:spPr>
        <p:txBody>
          <a:bodyPr wrap="square">
            <a:spAutoFit/>
          </a:bodyPr>
          <a:lstStyle/>
          <a:p>
            <a:pPr marL="180975" indent="-180975">
              <a:buFont typeface="Arial" panose="020B0604020202020204" pitchFamily="34" charset="0"/>
              <a:buChar char="•"/>
            </a:pPr>
            <a:r>
              <a:rPr lang="en-US" altLang="zh-TW" sz="2000" b="1" dirty="0">
                <a:solidFill>
                  <a:schemeClr val="bg1"/>
                </a:solidFill>
                <a:latin typeface="微軟正黑體" panose="020B0604030504040204" pitchFamily="34" charset="-120"/>
                <a:ea typeface="微軟正黑體" panose="020B0604030504040204" pitchFamily="34" charset="-120"/>
              </a:rPr>
              <a:t>7</a:t>
            </a:r>
            <a:r>
              <a:rPr lang="zh-TW" altLang="en-US" sz="2000" b="1" dirty="0">
                <a:solidFill>
                  <a:schemeClr val="bg1"/>
                </a:solidFill>
                <a:latin typeface="微軟正黑體" panose="020B0604030504040204" pitchFamily="34" charset="-120"/>
                <a:ea typeface="微軟正黑體" panose="020B0604030504040204" pitchFamily="34" charset="-120"/>
              </a:rPr>
              <a:t>月：</a:t>
            </a:r>
            <a:br>
              <a:rPr lang="en-US" altLang="zh-TW" sz="2000" b="1" dirty="0">
                <a:solidFill>
                  <a:schemeClr val="bg1"/>
                </a:solidFill>
                <a:latin typeface="微軟正黑體" panose="020B0604030504040204" pitchFamily="34" charset="-120"/>
                <a:ea typeface="微軟正黑體" panose="020B0604030504040204" pitchFamily="34" charset="-120"/>
              </a:rPr>
            </a:br>
            <a:r>
              <a:rPr lang="zh-TW" altLang="en-US" b="1" dirty="0">
                <a:solidFill>
                  <a:schemeClr val="bg1"/>
                </a:solidFill>
                <a:latin typeface="微軟正黑體" panose="020B0604030504040204" pitchFamily="34" charset="-120"/>
                <a:ea typeface="微軟正黑體" panose="020B0604030504040204" pitchFamily="34" charset="-120"/>
              </a:rPr>
              <a:t>與鋼鐵公會就列管產品進行溝通協調；並徵詢同步申報國內產品碳排放強度資料申報之意願。</a:t>
            </a:r>
            <a:endParaRPr lang="en-US" altLang="zh-TW" b="1" dirty="0">
              <a:solidFill>
                <a:schemeClr val="bg1"/>
              </a:solidFill>
              <a:latin typeface="微軟正黑體" panose="020B0604030504040204" pitchFamily="34" charset="-120"/>
              <a:ea typeface="微軟正黑體" panose="020B0604030504040204" pitchFamily="34" charset="-120"/>
            </a:endParaRPr>
          </a:p>
        </p:txBody>
      </p:sp>
      <p:sp>
        <p:nvSpPr>
          <p:cNvPr id="82" name="矩形 81"/>
          <p:cNvSpPr/>
          <p:nvPr/>
        </p:nvSpPr>
        <p:spPr>
          <a:xfrm>
            <a:off x="8613154" y="2891695"/>
            <a:ext cx="2986703" cy="1785104"/>
          </a:xfrm>
          <a:prstGeom prst="rect">
            <a:avLst/>
          </a:prstGeom>
        </p:spPr>
        <p:txBody>
          <a:bodyPr wrap="square">
            <a:spAutoFit/>
          </a:bodyPr>
          <a:lstStyle/>
          <a:p>
            <a:pPr marL="180975" indent="-180975">
              <a:buFont typeface="Arial" panose="020B0604020202020204" pitchFamily="34" charset="0"/>
              <a:buChar char="•"/>
            </a:pPr>
            <a:r>
              <a:rPr lang="en-US" altLang="zh-TW" sz="2000" b="1" dirty="0">
                <a:solidFill>
                  <a:schemeClr val="bg1"/>
                </a:solidFill>
                <a:latin typeface="微軟正黑體" panose="020B0604030504040204" pitchFamily="34" charset="-120"/>
                <a:ea typeface="微軟正黑體" panose="020B0604030504040204" pitchFamily="34" charset="-120"/>
              </a:rPr>
              <a:t>8-12</a:t>
            </a:r>
            <a:r>
              <a:rPr lang="zh-TW" altLang="en-US" sz="2000" b="1" dirty="0">
                <a:solidFill>
                  <a:schemeClr val="bg1"/>
                </a:solidFill>
                <a:latin typeface="微軟正黑體" panose="020B0604030504040204" pitchFamily="34" charset="-120"/>
                <a:ea typeface="微軟正黑體" panose="020B0604030504040204" pitchFamily="34" charset="-120"/>
              </a:rPr>
              <a:t>月：</a:t>
            </a:r>
            <a:endParaRPr lang="en-US" altLang="zh-TW" sz="2000" b="1" dirty="0">
              <a:solidFill>
                <a:schemeClr val="bg1"/>
              </a:solidFill>
              <a:latin typeface="微軟正黑體" panose="020B0604030504040204" pitchFamily="34" charset="-120"/>
              <a:ea typeface="微軟正黑體" panose="020B0604030504040204" pitchFamily="34" charset="-120"/>
            </a:endParaRPr>
          </a:p>
          <a:p>
            <a:pPr marL="266700" indent="-177800">
              <a:buFont typeface="Wingdings" panose="05000000000000000000" pitchFamily="2" charset="2"/>
              <a:buChar char="Ø"/>
            </a:pPr>
            <a:r>
              <a:rPr lang="zh-TW" altLang="en-US" b="1" dirty="0">
                <a:solidFill>
                  <a:schemeClr val="bg1"/>
                </a:solidFill>
                <a:latin typeface="微軟正黑體" panose="020B0604030504040204" pitchFamily="34" charset="-120"/>
                <a:ea typeface="微軟正黑體" panose="020B0604030504040204" pitchFamily="34" charset="-120"/>
              </a:rPr>
              <a:t>持續與利害關係者溝通研商</a:t>
            </a:r>
            <a:endParaRPr lang="en-US" altLang="zh-TW" b="1" dirty="0">
              <a:solidFill>
                <a:schemeClr val="bg1"/>
              </a:solidFill>
              <a:latin typeface="微軟正黑體" panose="020B0604030504040204" pitchFamily="34" charset="-120"/>
              <a:ea typeface="微軟正黑體" panose="020B0604030504040204" pitchFamily="34" charset="-120"/>
            </a:endParaRPr>
          </a:p>
          <a:p>
            <a:pPr marL="266700" indent="-177800">
              <a:buFont typeface="Wingdings" panose="05000000000000000000" pitchFamily="2" charset="2"/>
              <a:buChar char="Ø"/>
            </a:pPr>
            <a:r>
              <a:rPr lang="zh-TW" altLang="en-US" b="1" dirty="0">
                <a:solidFill>
                  <a:schemeClr val="bg1"/>
                </a:solidFill>
                <a:latin typeface="微軟正黑體" panose="020B0604030504040204" pitchFamily="34" charset="-120"/>
                <a:ea typeface="微軟正黑體" panose="020B0604030504040204" pitchFamily="34" charset="-120"/>
              </a:rPr>
              <a:t>規劃申報對象、申報產品、計算方式、申報方式</a:t>
            </a:r>
            <a:endParaRPr lang="en-US" altLang="zh-TW" b="1" dirty="0">
              <a:solidFill>
                <a:schemeClr val="bg1"/>
              </a:solidFill>
              <a:latin typeface="微軟正黑體" panose="020B0604030504040204" pitchFamily="34" charset="-120"/>
              <a:ea typeface="微軟正黑體" panose="020B0604030504040204" pitchFamily="34" charset="-120"/>
            </a:endParaRPr>
          </a:p>
          <a:p>
            <a:pPr marL="266700" indent="-177800">
              <a:buFont typeface="Wingdings" panose="05000000000000000000" pitchFamily="2" charset="2"/>
              <a:buChar char="Ø"/>
            </a:pPr>
            <a:r>
              <a:rPr lang="zh-TW" altLang="en-US" b="1" dirty="0">
                <a:solidFill>
                  <a:schemeClr val="bg1"/>
                </a:solidFill>
                <a:latin typeface="微軟正黑體" panose="020B0604030504040204" pitchFamily="34" charset="-120"/>
                <a:ea typeface="微軟正黑體" panose="020B0604030504040204" pitchFamily="34" charset="-120"/>
              </a:rPr>
              <a:t>研擬草案</a:t>
            </a:r>
            <a:endParaRPr lang="en-US" altLang="zh-TW" b="1" dirty="0">
              <a:solidFill>
                <a:schemeClr val="bg1"/>
              </a:solidFill>
              <a:latin typeface="微軟正黑體" panose="020B0604030504040204" pitchFamily="34" charset="-120"/>
              <a:ea typeface="微軟正黑體" panose="020B0604030504040204" pitchFamily="34" charset="-120"/>
            </a:endParaRPr>
          </a:p>
        </p:txBody>
      </p:sp>
      <p:sp>
        <p:nvSpPr>
          <p:cNvPr id="85" name="矩形 84"/>
          <p:cNvSpPr/>
          <p:nvPr/>
        </p:nvSpPr>
        <p:spPr>
          <a:xfrm>
            <a:off x="612741" y="1401858"/>
            <a:ext cx="10983627" cy="1362040"/>
          </a:xfrm>
          <a:prstGeom prst="rect">
            <a:avLst/>
          </a:prstGeom>
        </p:spPr>
        <p:txBody>
          <a:bodyPr wrap="square">
            <a:spAutoFit/>
          </a:bodyPr>
          <a:lstStyle/>
          <a:p>
            <a:pPr indent="623888">
              <a:lnSpc>
                <a:spcPts val="3400"/>
              </a:lnSpc>
              <a:spcAft>
                <a:spcPts val="600"/>
              </a:spcAft>
            </a:pPr>
            <a:r>
              <a:rPr lang="zh-TW" altLang="en-US" sz="2400" b="1" kern="100" dirty="0">
                <a:latin typeface="微軟正黑體" panose="020B0604030504040204" pitchFamily="34" charset="-120"/>
                <a:ea typeface="微軟正黑體" panose="020B0604030504040204" pitchFamily="34" charset="-120"/>
                <a:cs typeface="Times New Roman" panose="02020603050405020304" pitchFamily="18" charset="0"/>
              </a:rPr>
              <a:t>今</a:t>
            </a:r>
            <a:r>
              <a:rPr lang="en-US" altLang="zh-TW" sz="2400" b="1" kern="100" dirty="0">
                <a:latin typeface="微軟正黑體" panose="020B0604030504040204" pitchFamily="34" charset="-120"/>
                <a:ea typeface="微軟正黑體" panose="020B0604030504040204" pitchFamily="34" charset="-120"/>
                <a:cs typeface="Times New Roman" panose="02020603050405020304" pitchFamily="18" charset="0"/>
              </a:rPr>
              <a:t>(114)</a:t>
            </a:r>
            <a:r>
              <a:rPr lang="zh-TW" altLang="en-US" sz="2400" b="1" kern="100" dirty="0">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2400" b="1" kern="100" dirty="0">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2400" b="1" kern="100" dirty="0">
                <a:latin typeface="微軟正黑體" panose="020B0604030504040204" pitchFamily="34" charset="-120"/>
                <a:ea typeface="微軟正黑體" panose="020B0604030504040204" pitchFamily="34" charset="-120"/>
                <a:cs typeface="Times New Roman" panose="02020603050405020304" pitchFamily="18" charset="0"/>
              </a:rPr>
              <a:t>月與水泥公會就列管產品項目進行討論，將比照歐盟</a:t>
            </a:r>
            <a:r>
              <a:rPr lang="en-US" altLang="zh-TW" sz="2400" b="1" kern="100" dirty="0">
                <a:latin typeface="微軟正黑體" panose="020B0604030504040204" pitchFamily="34" charset="-120"/>
                <a:ea typeface="微軟正黑體" panose="020B0604030504040204" pitchFamily="34" charset="-120"/>
                <a:cs typeface="Times New Roman" panose="02020603050405020304" pitchFamily="18" charset="0"/>
              </a:rPr>
              <a:t>CBAM</a:t>
            </a:r>
            <a:r>
              <a:rPr lang="zh-TW" altLang="en-US" sz="2400" b="1" kern="100" dirty="0">
                <a:latin typeface="微軟正黑體" panose="020B0604030504040204" pitchFamily="34" charset="-120"/>
                <a:ea typeface="微軟正黑體" panose="020B0604030504040204" pitchFamily="34" charset="-120"/>
                <a:cs typeface="Times New Roman" panose="02020603050405020304" pitchFamily="18" charset="0"/>
              </a:rPr>
              <a:t>，列管</a:t>
            </a:r>
            <a:r>
              <a:rPr lang="en-US" altLang="zh-TW" sz="2400" b="1" kern="100" dirty="0">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2400" b="1" kern="100" dirty="0">
                <a:latin typeface="微軟正黑體" panose="020B0604030504040204" pitchFamily="34" charset="-120"/>
                <a:ea typeface="微軟正黑體" panose="020B0604030504040204" pitchFamily="34" charset="-120"/>
                <a:cs typeface="Times New Roman" panose="02020603050405020304" pitchFamily="18" charset="0"/>
              </a:rPr>
              <a:t>水泥熟料、</a:t>
            </a:r>
            <a:r>
              <a:rPr lang="en-US" altLang="zh-TW" sz="2400" b="1" kern="100" dirty="0">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400" b="1" kern="100" dirty="0">
                <a:latin typeface="微軟正黑體" panose="020B0604030504040204" pitchFamily="34" charset="-120"/>
                <a:ea typeface="微軟正黑體" panose="020B0604030504040204" pitchFamily="34" charset="-120"/>
                <a:cs typeface="Times New Roman" panose="02020603050405020304" pitchFamily="18" charset="0"/>
              </a:rPr>
              <a:t>白色卜特蘭水泥、</a:t>
            </a:r>
            <a:r>
              <a:rPr lang="en-US" altLang="zh-TW" sz="2400" b="1" kern="100" dirty="0">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sz="2400" b="1" kern="100" dirty="0">
                <a:latin typeface="微軟正黑體" panose="020B0604030504040204" pitchFamily="34" charset="-120"/>
                <a:ea typeface="微軟正黑體" panose="020B0604030504040204" pitchFamily="34" charset="-120"/>
                <a:cs typeface="Times New Roman" panose="02020603050405020304" pitchFamily="18" charset="0"/>
              </a:rPr>
              <a:t>其他卜特蘭水泥、</a:t>
            </a:r>
            <a:r>
              <a:rPr lang="en-US" altLang="zh-TW" sz="2400" b="1" kern="100" dirty="0">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sz="2400" b="1" kern="100" dirty="0">
                <a:latin typeface="微軟正黑體" panose="020B0604030504040204" pitchFamily="34" charset="-120"/>
                <a:ea typeface="微軟正黑體" panose="020B0604030504040204" pitchFamily="34" charset="-120"/>
                <a:cs typeface="Times New Roman" panose="02020603050405020304" pitchFamily="18" charset="0"/>
              </a:rPr>
              <a:t>鋁質水泥、</a:t>
            </a:r>
            <a:r>
              <a:rPr lang="en-US" altLang="zh-TW" sz="2400" b="1" kern="100" dirty="0">
                <a:latin typeface="微軟正黑體" panose="020B0604030504040204" pitchFamily="34" charset="-120"/>
                <a:ea typeface="微軟正黑體" panose="020B0604030504040204" pitchFamily="34" charset="-120"/>
                <a:cs typeface="Times New Roman" panose="02020603050405020304" pitchFamily="18" charset="0"/>
              </a:rPr>
              <a:t>(5)</a:t>
            </a:r>
            <a:r>
              <a:rPr lang="zh-TW" altLang="en-US" sz="2400" b="1" kern="100" dirty="0">
                <a:latin typeface="微軟正黑體" panose="020B0604030504040204" pitchFamily="34" charset="-120"/>
                <a:ea typeface="微軟正黑體" panose="020B0604030504040204" pitchFamily="34" charset="-120"/>
                <a:cs typeface="Times New Roman" panose="02020603050405020304" pitchFamily="18" charset="0"/>
              </a:rPr>
              <a:t>其他水硬性水泥、</a:t>
            </a:r>
            <a:r>
              <a:rPr lang="en-US" altLang="zh-TW" sz="2400" b="1" kern="100" dirty="0">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2400" b="1" kern="100" dirty="0">
                <a:latin typeface="微軟正黑體" panose="020B0604030504040204" pitchFamily="34" charset="-120"/>
                <a:ea typeface="微軟正黑體" panose="020B0604030504040204" pitchFamily="34" charset="-120"/>
                <a:cs typeface="Times New Roman" panose="02020603050405020304" pitchFamily="18" charset="0"/>
              </a:rPr>
              <a:t>經鍛燒高嶺土</a:t>
            </a:r>
            <a:r>
              <a:rPr lang="en-US" altLang="zh-TW" sz="2400" b="1"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b="1" kern="100" dirty="0">
                <a:latin typeface="微軟正黑體" panose="020B0604030504040204" pitchFamily="34" charset="-120"/>
                <a:ea typeface="微軟正黑體" panose="020B0604030504040204" pitchFamily="34" charset="-120"/>
                <a:cs typeface="Times New Roman" panose="02020603050405020304" pitchFamily="18" charset="0"/>
              </a:rPr>
              <a:t>高嶺土質黏土等</a:t>
            </a:r>
            <a:r>
              <a:rPr lang="en-US" altLang="zh-TW" sz="2400" b="1" kern="100" dirty="0">
                <a:latin typeface="微軟正黑體" panose="020B0604030504040204" pitchFamily="34" charset="-120"/>
                <a:ea typeface="微軟正黑體" panose="020B0604030504040204" pitchFamily="34" charset="-120"/>
                <a:cs typeface="Times New Roman" panose="02020603050405020304" pitchFamily="18" charset="0"/>
              </a:rPr>
              <a:t>6</a:t>
            </a:r>
            <a:r>
              <a:rPr lang="zh-TW" altLang="en-US" sz="2400" b="1" kern="100" dirty="0">
                <a:latin typeface="微軟正黑體" panose="020B0604030504040204" pitchFamily="34" charset="-120"/>
                <a:ea typeface="微軟正黑體" panose="020B0604030504040204" pitchFamily="34" charset="-120"/>
                <a:cs typeface="Times New Roman" panose="02020603050405020304" pitchFamily="18" charset="0"/>
              </a:rPr>
              <a:t>項產品。</a:t>
            </a:r>
          </a:p>
        </p:txBody>
      </p:sp>
      <p:pic>
        <p:nvPicPr>
          <p:cNvPr id="16" name="圖形 1">
            <a:extLst>
              <a:ext uri="{FF2B5EF4-FFF2-40B4-BE49-F238E27FC236}">
                <a16:creationId xmlns:a16="http://schemas.microsoft.com/office/drawing/2014/main" id="{69617564-68C1-4FC8-BB2C-6BA54D9109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73967" y="152985"/>
            <a:ext cx="1428697" cy="348463"/>
          </a:xfrm>
          <a:prstGeom prst="rect">
            <a:avLst/>
          </a:prstGeom>
        </p:spPr>
      </p:pic>
      <p:sp>
        <p:nvSpPr>
          <p:cNvPr id="19" name="箭號: 五邊形 18">
            <a:extLst>
              <a:ext uri="{FF2B5EF4-FFF2-40B4-BE49-F238E27FC236}">
                <a16:creationId xmlns:a16="http://schemas.microsoft.com/office/drawing/2014/main" id="{E7548289-6BF1-493A-81BF-034CAA864B9D}"/>
              </a:ext>
            </a:extLst>
          </p:cNvPr>
          <p:cNvSpPr/>
          <p:nvPr/>
        </p:nvSpPr>
        <p:spPr>
          <a:xfrm>
            <a:off x="0" y="12386"/>
            <a:ext cx="612742" cy="431182"/>
          </a:xfrm>
          <a:prstGeom prst="homePlate">
            <a:avLst/>
          </a:prstGeom>
          <a:gradFill flip="none" rotWithShape="1">
            <a:gsLst>
              <a:gs pos="100000">
                <a:schemeClr val="bg1"/>
              </a:gs>
              <a:gs pos="0">
                <a:schemeClr val="accent5">
                  <a:lumMod val="20000"/>
                  <a:lumOff val="80000"/>
                </a:schemeClr>
              </a:gs>
              <a:gs pos="100000">
                <a:schemeClr val="accent5">
                  <a:lumMod val="20000"/>
                  <a:lumOff val="80000"/>
                  <a:shade val="67500"/>
                  <a:satMod val="115000"/>
                </a:schemeClr>
              </a:gs>
              <a:gs pos="100000">
                <a:schemeClr val="accent5">
                  <a:lumMod val="20000"/>
                  <a:lumOff val="80000"/>
                  <a:shade val="100000"/>
                  <a:satMod val="115000"/>
                </a:schemeClr>
              </a:gs>
            </a:gsLst>
            <a:path path="circle">
              <a:fillToRect t="100000" r="100000"/>
            </a:path>
            <a:tileRect l="-100000" b="-100000"/>
          </a:gradFill>
          <a:ln w="12700" cap="flat" cmpd="sng" algn="ctr">
            <a:noFill/>
            <a:prstDash val="solid"/>
            <a:miter lim="800000"/>
          </a:ln>
          <a:effectLst/>
        </p:spPr>
        <p:txBody>
          <a:bodyPr rtlCol="0" anchor="ctr"/>
          <a:lstStyle/>
          <a:p>
            <a:pPr algn="ctr" defTabSz="914377"/>
            <a:r>
              <a:rPr lang="zh-TW" altLang="en-US" sz="2000" b="1" kern="0" dirty="0">
                <a:latin typeface="Times New Roman" panose="02020603050405020304" pitchFamily="18" charset="0"/>
                <a:ea typeface="微軟正黑體"/>
                <a:cs typeface="Times New Roman" panose="02020603050405020304" pitchFamily="18" charset="0"/>
              </a:rPr>
              <a:t>肆</a:t>
            </a:r>
          </a:p>
        </p:txBody>
      </p:sp>
    </p:spTree>
    <p:extLst>
      <p:ext uri="{BB962C8B-B14F-4D97-AF65-F5344CB8AC3E}">
        <p14:creationId xmlns:p14="http://schemas.microsoft.com/office/powerpoint/2010/main" val="889117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BA4B3A4-D578-479F-8F16-0A2BB9D730FD}"/>
              </a:ext>
            </a:extLst>
          </p:cNvPr>
          <p:cNvSpPr>
            <a:spLocks noGrp="1"/>
          </p:cNvSpPr>
          <p:nvPr>
            <p:ph type="title"/>
          </p:nvPr>
        </p:nvSpPr>
        <p:spPr>
          <a:xfrm>
            <a:off x="782161" y="400268"/>
            <a:ext cx="10515600" cy="830997"/>
          </a:xfrm>
          <a:noFill/>
        </p:spPr>
        <p:txBody>
          <a:bodyPr vert="horz" wrap="square" lIns="91440" tIns="45720" rIns="91440" bIns="45720" rtlCol="0"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fontAlgn="base">
              <a:spcAft>
                <a:spcPct val="0"/>
              </a:spcAft>
            </a:pPr>
            <a:r>
              <a:rPr lang="zh-TW" altLang="en-US" sz="4800" b="1" spc="50" dirty="0">
                <a:ln w="11430"/>
                <a:solidFill>
                  <a:schemeClr val="tx1"/>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cs typeface="+mn-cs"/>
              </a:rPr>
              <a:t>結語</a:t>
            </a:r>
          </a:p>
        </p:txBody>
      </p:sp>
      <p:sp>
        <p:nvSpPr>
          <p:cNvPr id="6" name="投影片編號版面配置區 2">
            <a:extLst>
              <a:ext uri="{FF2B5EF4-FFF2-40B4-BE49-F238E27FC236}">
                <a16:creationId xmlns:a16="http://schemas.microsoft.com/office/drawing/2014/main" id="{BB078A37-26CE-4743-82CF-1815E58666F5}"/>
              </a:ext>
            </a:extLst>
          </p:cNvPr>
          <p:cNvSpPr>
            <a:spLocks noGrp="1"/>
          </p:cNvSpPr>
          <p:nvPr>
            <p:ph type="sldNum" sz="quarter" idx="4"/>
          </p:nvPr>
        </p:nvSpPr>
        <p:spPr/>
        <p:txBody>
          <a:bodyPr/>
          <a:lstStyle/>
          <a:p>
            <a:fld id="{428429D3-D0E3-4A75-96D4-68BB5A2F4E44}" type="slidenum">
              <a:rPr lang="zh-CN" altLang="en-US" smtClean="0"/>
              <a:pPr/>
              <a:t>16</a:t>
            </a:fld>
            <a:endParaRPr lang="zh-CN" altLang="en-US"/>
          </a:p>
        </p:txBody>
      </p:sp>
      <p:sp>
        <p:nvSpPr>
          <p:cNvPr id="5" name="文字方塊 4">
            <a:extLst>
              <a:ext uri="{FF2B5EF4-FFF2-40B4-BE49-F238E27FC236}">
                <a16:creationId xmlns:a16="http://schemas.microsoft.com/office/drawing/2014/main" id="{0665CCBA-9023-4602-9066-5DEF18FCA90A}"/>
              </a:ext>
            </a:extLst>
          </p:cNvPr>
          <p:cNvSpPr txBox="1"/>
          <p:nvPr/>
        </p:nvSpPr>
        <p:spPr>
          <a:xfrm>
            <a:off x="509954" y="1369345"/>
            <a:ext cx="11127414" cy="50441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eaLnBrk="0" fontAlgn="base" hangingPunct="0">
              <a:spcBef>
                <a:spcPct val="0"/>
              </a:spcBef>
              <a:spcAft>
                <a:spcPct val="0"/>
              </a:spcAft>
              <a:buFont typeface="Wingdings" pitchFamily="2" charset="2"/>
              <a:buChar char="n"/>
              <a:defRPr>
                <a:solidFill>
                  <a:srgbClr val="000000"/>
                </a:solidFill>
                <a:latin typeface="微軟正黑體" pitchFamily="34" charset="-120"/>
                <a:ea typeface="微軟正黑體" pitchFamily="34" charset="-120"/>
              </a:defRPr>
            </a:lvl1pPr>
            <a:lvl2pPr marL="742950" indent="-285750" eaLnBrk="0" fontAlgn="base" hangingPunct="0">
              <a:spcBef>
                <a:spcPct val="20000"/>
              </a:spcBef>
              <a:spcAft>
                <a:spcPct val="0"/>
              </a:spcAft>
              <a:buFont typeface="Arial" pitchFamily="34" charset="0"/>
              <a:buChar char="–"/>
              <a:defRPr sz="2800">
                <a:latin typeface="微軟正黑體" pitchFamily="34" charset="-120"/>
                <a:ea typeface="微軟正黑體" pitchFamily="34" charset="-120"/>
              </a:defRPr>
            </a:lvl2pPr>
            <a:lvl3pPr marL="1143000" indent="-228600" eaLnBrk="0" fontAlgn="base" hangingPunct="0">
              <a:spcBef>
                <a:spcPct val="20000"/>
              </a:spcBef>
              <a:spcAft>
                <a:spcPct val="0"/>
              </a:spcAft>
              <a:buFont typeface="Arial" pitchFamily="34" charset="0"/>
              <a:buChar char="•"/>
              <a:defRPr sz="2400">
                <a:latin typeface="微軟正黑體" pitchFamily="34" charset="-120"/>
                <a:ea typeface="微軟正黑體" pitchFamily="34" charset="-120"/>
              </a:defRPr>
            </a:lvl3pPr>
            <a:lvl4pPr marL="1600200" indent="-228600" eaLnBrk="0" fontAlgn="base" hangingPunct="0">
              <a:spcBef>
                <a:spcPct val="20000"/>
              </a:spcBef>
              <a:spcAft>
                <a:spcPct val="0"/>
              </a:spcAft>
              <a:buFont typeface="Arial" pitchFamily="34" charset="0"/>
              <a:buChar char="–"/>
              <a:defRPr sz="2000">
                <a:latin typeface="微軟正黑體" pitchFamily="34" charset="-120"/>
                <a:ea typeface="微軟正黑體" pitchFamily="34" charset="-120"/>
              </a:defRPr>
            </a:lvl4pPr>
            <a:lvl5pPr marL="2057400" indent="-228600" eaLnBrk="0" fontAlgn="base" hangingPunct="0">
              <a:spcBef>
                <a:spcPct val="20000"/>
              </a:spcBef>
              <a:spcAft>
                <a:spcPct val="0"/>
              </a:spcAft>
              <a:buFont typeface="Arial" pitchFamily="34" charset="0"/>
              <a:buChar char="»"/>
              <a:defRPr sz="2000">
                <a:latin typeface="微軟正黑體" pitchFamily="34" charset="-120"/>
                <a:ea typeface="微軟正黑體" pitchFamily="34" charset="-120"/>
              </a:defRPr>
            </a:lvl5pPr>
            <a:lvl6pPr marL="2514600" indent="-228600" eaLnBrk="0" fontAlgn="base" hangingPunct="0">
              <a:spcBef>
                <a:spcPct val="20000"/>
              </a:spcBef>
              <a:spcAft>
                <a:spcPct val="0"/>
              </a:spcAft>
              <a:buFont typeface="Arial" pitchFamily="34" charset="0"/>
              <a:buChar char="»"/>
              <a:defRPr sz="2000">
                <a:latin typeface="微軟正黑體" pitchFamily="34" charset="-120"/>
                <a:ea typeface="微軟正黑體" pitchFamily="34" charset="-120"/>
              </a:defRPr>
            </a:lvl6pPr>
            <a:lvl7pPr marL="2971800" indent="-228600" eaLnBrk="0" fontAlgn="base" hangingPunct="0">
              <a:spcBef>
                <a:spcPct val="20000"/>
              </a:spcBef>
              <a:spcAft>
                <a:spcPct val="0"/>
              </a:spcAft>
              <a:buFont typeface="Arial" pitchFamily="34" charset="0"/>
              <a:buChar char="»"/>
              <a:defRPr sz="2000">
                <a:latin typeface="微軟正黑體" pitchFamily="34" charset="-120"/>
                <a:ea typeface="微軟正黑體" pitchFamily="34" charset="-120"/>
              </a:defRPr>
            </a:lvl7pPr>
            <a:lvl8pPr marL="3429000" indent="-228600" eaLnBrk="0" fontAlgn="base" hangingPunct="0">
              <a:spcBef>
                <a:spcPct val="20000"/>
              </a:spcBef>
              <a:spcAft>
                <a:spcPct val="0"/>
              </a:spcAft>
              <a:buFont typeface="Arial" pitchFamily="34" charset="0"/>
              <a:buChar char="»"/>
              <a:defRPr sz="2000">
                <a:latin typeface="微軟正黑體" pitchFamily="34" charset="-120"/>
                <a:ea typeface="微軟正黑體" pitchFamily="34" charset="-120"/>
              </a:defRPr>
            </a:lvl8pPr>
            <a:lvl9pPr marL="3886200" indent="-228600" eaLnBrk="0" fontAlgn="base" hangingPunct="0">
              <a:spcBef>
                <a:spcPct val="20000"/>
              </a:spcBef>
              <a:spcAft>
                <a:spcPct val="0"/>
              </a:spcAft>
              <a:buFont typeface="Arial" pitchFamily="34" charset="0"/>
              <a:buChar char="»"/>
              <a:defRPr sz="2000">
                <a:latin typeface="微軟正黑體" pitchFamily="34" charset="-120"/>
                <a:ea typeface="微軟正黑體" pitchFamily="34" charset="-120"/>
              </a:defRPr>
            </a:lvl9pPr>
          </a:lstStyle>
          <a:p>
            <a:pPr marL="533400" indent="-533400" algn="just">
              <a:lnSpc>
                <a:spcPts val="5000"/>
              </a:lnSpc>
              <a:spcAft>
                <a:spcPts val="600"/>
              </a:spcAft>
            </a:pPr>
            <a:r>
              <a:rPr lang="zh-TW" altLang="zh-TW" sz="2800" b="1" dirty="0">
                <a:solidFill>
                  <a:schemeClr val="tx1">
                    <a:lumMod val="65000"/>
                    <a:lumOff val="35000"/>
                  </a:schemeClr>
                </a:solidFill>
              </a:rPr>
              <a:t>近期英國、歐盟及美國陸續釋出碳邊境調整機制草案及修正方向，</a:t>
            </a:r>
            <a:r>
              <a:rPr lang="zh-TW" altLang="zh-TW" sz="2800" b="1" dirty="0">
                <a:solidFill>
                  <a:srgbClr val="0000CC"/>
                </a:solidFill>
              </a:rPr>
              <a:t>為維護我國產業權益，環境部與相關部會積極參與公眾諮詢並反映我國意見</a:t>
            </a:r>
            <a:r>
              <a:rPr lang="zh-TW" altLang="zh-TW" sz="2800" b="1" dirty="0">
                <a:solidFill>
                  <a:schemeClr val="tx1">
                    <a:lumMod val="65000"/>
                    <a:lumOff val="35000"/>
                  </a:schemeClr>
                </a:solidFill>
              </a:rPr>
              <a:t>。</a:t>
            </a:r>
            <a:endParaRPr lang="en-US" altLang="zh-TW" sz="2800" b="1" dirty="0">
              <a:solidFill>
                <a:schemeClr val="tx1">
                  <a:lumMod val="65000"/>
                  <a:lumOff val="35000"/>
                </a:schemeClr>
              </a:solidFill>
            </a:endParaRPr>
          </a:p>
          <a:p>
            <a:pPr marL="533400" indent="-533400" algn="just">
              <a:lnSpc>
                <a:spcPts val="5000"/>
              </a:lnSpc>
              <a:spcAft>
                <a:spcPts val="600"/>
              </a:spcAft>
            </a:pPr>
            <a:r>
              <a:rPr lang="zh-TW" altLang="zh-TW" sz="2800" b="1" dirty="0">
                <a:solidFill>
                  <a:schemeClr val="tx1">
                    <a:lumMod val="65000"/>
                    <a:lumOff val="35000"/>
                  </a:schemeClr>
                </a:solidFill>
              </a:rPr>
              <a:t>為避免碳洩漏及維護我國產業競爭力，目前正與水泥、鋼鐵公會及相關單位討論列管產品、碳排放量預設值、計算邊界等試申報事宜，</a:t>
            </a:r>
            <a:r>
              <a:rPr lang="zh-TW" altLang="zh-TW" sz="2800" b="1" dirty="0">
                <a:solidFill>
                  <a:srgbClr val="0000CC"/>
                </a:solidFill>
              </a:rPr>
              <a:t>預計明</a:t>
            </a:r>
            <a:r>
              <a:rPr lang="en-US" altLang="zh-TW" sz="2800" b="1" dirty="0">
                <a:solidFill>
                  <a:srgbClr val="0000CC"/>
                </a:solidFill>
              </a:rPr>
              <a:t>(115)</a:t>
            </a:r>
            <a:r>
              <a:rPr lang="zh-TW" altLang="zh-TW" sz="2800" b="1" dirty="0">
                <a:solidFill>
                  <a:srgbClr val="0000CC"/>
                </a:solidFill>
              </a:rPr>
              <a:t>年上半年完備相關法規後正式啟動試申報，於</a:t>
            </a:r>
            <a:r>
              <a:rPr lang="en-US" altLang="zh-TW" sz="2800" b="1" dirty="0">
                <a:solidFill>
                  <a:srgbClr val="0000CC"/>
                </a:solidFill>
              </a:rPr>
              <a:t>116</a:t>
            </a:r>
            <a:r>
              <a:rPr lang="zh-TW" altLang="zh-TW" sz="2800" b="1" dirty="0">
                <a:solidFill>
                  <a:srgbClr val="0000CC"/>
                </a:solidFill>
              </a:rPr>
              <a:t>年第一季申報</a:t>
            </a:r>
            <a:r>
              <a:rPr lang="en-US" altLang="zh-TW" sz="2800" b="1" dirty="0">
                <a:solidFill>
                  <a:srgbClr val="0000CC"/>
                </a:solidFill>
              </a:rPr>
              <a:t>115</a:t>
            </a:r>
            <a:r>
              <a:rPr lang="zh-TW" altLang="zh-TW" sz="2800" b="1" dirty="0">
                <a:solidFill>
                  <a:srgbClr val="0000CC"/>
                </a:solidFill>
              </a:rPr>
              <a:t>年納管產品碳排放量</a:t>
            </a:r>
            <a:r>
              <a:rPr lang="zh-TW" altLang="zh-TW" sz="2800" b="1" dirty="0">
                <a:solidFill>
                  <a:schemeClr val="tx1">
                    <a:lumMod val="65000"/>
                    <a:lumOff val="35000"/>
                  </a:schemeClr>
                </a:solidFill>
              </a:rPr>
              <a:t>，明年邁入臺版</a:t>
            </a:r>
            <a:r>
              <a:rPr lang="en-US" altLang="zh-TW" sz="2800" b="1" dirty="0">
                <a:solidFill>
                  <a:schemeClr val="tx1">
                    <a:lumMod val="65000"/>
                    <a:lumOff val="35000"/>
                  </a:schemeClr>
                </a:solidFill>
              </a:rPr>
              <a:t>CBAM</a:t>
            </a:r>
            <a:r>
              <a:rPr lang="zh-TW" altLang="zh-TW" sz="2800" b="1" dirty="0">
                <a:solidFill>
                  <a:schemeClr val="tx1">
                    <a:lumMod val="65000"/>
                    <a:lumOff val="35000"/>
                  </a:schemeClr>
                </a:solidFill>
              </a:rPr>
              <a:t>元年</a:t>
            </a:r>
            <a:r>
              <a:rPr lang="zh-TW" altLang="en-US" sz="2800" b="1" dirty="0">
                <a:solidFill>
                  <a:schemeClr val="tx1">
                    <a:lumMod val="65000"/>
                    <a:lumOff val="35000"/>
                  </a:schemeClr>
                </a:solidFill>
              </a:rPr>
              <a:t>。</a:t>
            </a:r>
          </a:p>
        </p:txBody>
      </p:sp>
      <p:pic>
        <p:nvPicPr>
          <p:cNvPr id="7" name="圖形 1">
            <a:extLst>
              <a:ext uri="{FF2B5EF4-FFF2-40B4-BE49-F238E27FC236}">
                <a16:creationId xmlns:a16="http://schemas.microsoft.com/office/drawing/2014/main" id="{D2A46505-CBEF-4E3A-9FCA-8E025741F33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73967" y="152985"/>
            <a:ext cx="1428697" cy="348463"/>
          </a:xfrm>
          <a:prstGeom prst="rect">
            <a:avLst/>
          </a:prstGeom>
        </p:spPr>
      </p:pic>
    </p:spTree>
    <p:extLst>
      <p:ext uri="{BB962C8B-B14F-4D97-AF65-F5344CB8AC3E}">
        <p14:creationId xmlns:p14="http://schemas.microsoft.com/office/powerpoint/2010/main" val="21441905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手繪多邊形: 圖案 1">
            <a:extLst>
              <a:ext uri="{FF2B5EF4-FFF2-40B4-BE49-F238E27FC236}">
                <a16:creationId xmlns:a16="http://schemas.microsoft.com/office/drawing/2014/main" id="{7379EB77-5FE8-4519-B4DC-AAF052C90E6B}"/>
              </a:ext>
            </a:extLst>
          </p:cNvPr>
          <p:cNvSpPr/>
          <p:nvPr/>
        </p:nvSpPr>
        <p:spPr>
          <a:xfrm>
            <a:off x="189784" y="203200"/>
            <a:ext cx="11691400" cy="6495240"/>
          </a:xfrm>
          <a:custGeom>
            <a:avLst/>
            <a:gdLst>
              <a:gd name="connsiteX0" fmla="*/ 277793 w 11812437"/>
              <a:gd name="connsiteY0" fmla="*/ 0 h 6538880"/>
              <a:gd name="connsiteX1" fmla="*/ 11534644 w 11812437"/>
              <a:gd name="connsiteY1" fmla="*/ 0 h 6538880"/>
              <a:gd name="connsiteX2" fmla="*/ 11556474 w 11812437"/>
              <a:gd name="connsiteY2" fmla="*/ 108130 h 6538880"/>
              <a:gd name="connsiteX3" fmla="*/ 11812437 w 11812437"/>
              <a:gd name="connsiteY3" fmla="*/ 277793 h 6538880"/>
              <a:gd name="connsiteX4" fmla="*/ 11812437 w 11812437"/>
              <a:gd name="connsiteY4" fmla="*/ 6259348 h 6538880"/>
              <a:gd name="connsiteX5" fmla="*/ 11812436 w 11812437"/>
              <a:gd name="connsiteY5" fmla="*/ 6259348 h 6538880"/>
              <a:gd name="connsiteX6" fmla="*/ 11534643 w 11812437"/>
              <a:gd name="connsiteY6" fmla="*/ 6537141 h 6538880"/>
              <a:gd name="connsiteX7" fmla="*/ 11534994 w 11812437"/>
              <a:gd name="connsiteY7" fmla="*/ 6538880 h 6538880"/>
              <a:gd name="connsiteX8" fmla="*/ 277441 w 11812437"/>
              <a:gd name="connsiteY8" fmla="*/ 6538880 h 6538880"/>
              <a:gd name="connsiteX9" fmla="*/ 277792 w 11812437"/>
              <a:gd name="connsiteY9" fmla="*/ 6537141 h 6538880"/>
              <a:gd name="connsiteX10" fmla="*/ 55984 w 11812437"/>
              <a:gd name="connsiteY10" fmla="*/ 6264992 h 6538880"/>
              <a:gd name="connsiteX11" fmla="*/ 0 w 11812437"/>
              <a:gd name="connsiteY11" fmla="*/ 6259348 h 6538880"/>
              <a:gd name="connsiteX12" fmla="*/ 0 w 11812437"/>
              <a:gd name="connsiteY12" fmla="*/ 277793 h 6538880"/>
              <a:gd name="connsiteX13" fmla="*/ 277793 w 11812437"/>
              <a:gd name="connsiteY13" fmla="*/ 0 h 6538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812437" h="6538880">
                <a:moveTo>
                  <a:pt x="277793" y="0"/>
                </a:moveTo>
                <a:lnTo>
                  <a:pt x="11534644" y="0"/>
                </a:lnTo>
                <a:lnTo>
                  <a:pt x="11556474" y="108130"/>
                </a:lnTo>
                <a:cubicBezTo>
                  <a:pt x="11598646" y="207834"/>
                  <a:pt x="11697371" y="277793"/>
                  <a:pt x="11812437" y="277793"/>
                </a:cubicBezTo>
                <a:lnTo>
                  <a:pt x="11812437" y="6259348"/>
                </a:lnTo>
                <a:lnTo>
                  <a:pt x="11812436" y="6259348"/>
                </a:lnTo>
                <a:cubicBezTo>
                  <a:pt x="11659015" y="6259348"/>
                  <a:pt x="11534643" y="6383720"/>
                  <a:pt x="11534643" y="6537141"/>
                </a:cubicBezTo>
                <a:lnTo>
                  <a:pt x="11534994" y="6538880"/>
                </a:lnTo>
                <a:lnTo>
                  <a:pt x="277441" y="6538880"/>
                </a:lnTo>
                <a:lnTo>
                  <a:pt x="277792" y="6537141"/>
                </a:lnTo>
                <a:cubicBezTo>
                  <a:pt x="277792" y="6402898"/>
                  <a:pt x="182570" y="6290895"/>
                  <a:pt x="55984" y="6264992"/>
                </a:cubicBezTo>
                <a:lnTo>
                  <a:pt x="0" y="6259348"/>
                </a:lnTo>
                <a:lnTo>
                  <a:pt x="0" y="277793"/>
                </a:lnTo>
                <a:cubicBezTo>
                  <a:pt x="153421" y="277793"/>
                  <a:pt x="277793" y="153421"/>
                  <a:pt x="277793" y="0"/>
                </a:cubicBezTo>
                <a:close/>
              </a:path>
            </a:pathLst>
          </a:custGeom>
          <a:solidFill>
            <a:schemeClr val="bg1"/>
          </a:solidFill>
          <a:ln w="285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zh-TW" altLang="en-US" dirty="0"/>
          </a:p>
        </p:txBody>
      </p:sp>
      <p:sp>
        <p:nvSpPr>
          <p:cNvPr id="3" name="標題 1">
            <a:extLst>
              <a:ext uri="{FF2B5EF4-FFF2-40B4-BE49-F238E27FC236}">
                <a16:creationId xmlns:a16="http://schemas.microsoft.com/office/drawing/2014/main" id="{C47EDF66-DFCA-4E25-95C6-37B1A6F4651B}"/>
              </a:ext>
            </a:extLst>
          </p:cNvPr>
          <p:cNvSpPr txBox="1">
            <a:spLocks/>
          </p:cNvSpPr>
          <p:nvPr/>
        </p:nvSpPr>
        <p:spPr>
          <a:xfrm>
            <a:off x="3048000" y="2438737"/>
            <a:ext cx="6096000" cy="2554545"/>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defPPr>
              <a:defRPr lang="en-US"/>
            </a:defPPr>
            <a:lvl1pPr algn="ctr" fontAlgn="base">
              <a:spcBef>
                <a:spcPct val="0"/>
              </a:spcBef>
              <a:spcAft>
                <a:spcPct val="0"/>
              </a:spcAft>
              <a:defRPr sz="5400" b="1" spc="50">
                <a:ln w="11430"/>
                <a:solidFill>
                  <a:srgbClr val="005C44"/>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defRPr>
            </a:lvl1pPr>
            <a:lvl2pPr fontAlgn="base">
              <a:spcBef>
                <a:spcPct val="0"/>
              </a:spcBef>
              <a:spcAft>
                <a:spcPct val="0"/>
              </a:spcAft>
              <a:defRPr sz="1000">
                <a:latin typeface="Arial" charset="0"/>
              </a:defRPr>
            </a:lvl2pPr>
            <a:lvl3pPr fontAlgn="base">
              <a:spcBef>
                <a:spcPct val="0"/>
              </a:spcBef>
              <a:spcAft>
                <a:spcPct val="0"/>
              </a:spcAft>
              <a:defRPr sz="1000">
                <a:latin typeface="Arial" charset="0"/>
              </a:defRPr>
            </a:lvl3pPr>
            <a:lvl4pPr fontAlgn="base">
              <a:spcBef>
                <a:spcPct val="0"/>
              </a:spcBef>
              <a:spcAft>
                <a:spcPct val="0"/>
              </a:spcAft>
              <a:defRPr sz="1000">
                <a:latin typeface="Arial" charset="0"/>
              </a:defRPr>
            </a:lvl4pPr>
            <a:lvl5pPr fontAlgn="base">
              <a:spcBef>
                <a:spcPct val="0"/>
              </a:spcBef>
              <a:spcAft>
                <a:spcPct val="0"/>
              </a:spcAft>
              <a:defRPr sz="1000">
                <a:latin typeface="Arial" charset="0"/>
              </a:defRPr>
            </a:lvl5pPr>
            <a:lvl6pPr>
              <a:defRPr sz="1000">
                <a:latin typeface="Arial" charset="0"/>
              </a:defRPr>
            </a:lvl6pPr>
            <a:lvl7pPr>
              <a:defRPr sz="1000">
                <a:latin typeface="Arial" charset="0"/>
              </a:defRPr>
            </a:lvl7pPr>
            <a:lvl8pPr>
              <a:defRPr sz="1000">
                <a:latin typeface="Arial" charset="0"/>
              </a:defRPr>
            </a:lvl8pPr>
            <a:lvl9pPr>
              <a:defRPr sz="1000">
                <a:latin typeface="Arial" charset="0"/>
              </a:defRPr>
            </a:lvl9pPr>
          </a:lstStyle>
          <a:p>
            <a:r>
              <a:rPr lang="zh-TW" altLang="en-US" sz="8000" dirty="0"/>
              <a:t>簡報結束</a:t>
            </a:r>
            <a:endParaRPr lang="en-US" altLang="zh-TW" sz="8000" dirty="0"/>
          </a:p>
          <a:p>
            <a:r>
              <a:rPr lang="zh-TW" altLang="en-US" sz="8000" dirty="0"/>
              <a:t>敬請指正</a:t>
            </a:r>
            <a:endParaRPr lang="en-US" altLang="zh-TW" sz="8000" dirty="0"/>
          </a:p>
        </p:txBody>
      </p:sp>
      <p:pic>
        <p:nvPicPr>
          <p:cNvPr id="4" name="圖形 1">
            <a:extLst>
              <a:ext uri="{FF2B5EF4-FFF2-40B4-BE49-F238E27FC236}">
                <a16:creationId xmlns:a16="http://schemas.microsoft.com/office/drawing/2014/main" id="{DB22C7A8-A783-42BD-9F44-65FDDEAD51D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0817" y="488399"/>
            <a:ext cx="2525614" cy="616004"/>
          </a:xfrm>
          <a:prstGeom prst="rect">
            <a:avLst/>
          </a:prstGeom>
        </p:spPr>
      </p:pic>
      <p:pic>
        <p:nvPicPr>
          <p:cNvPr id="6" name="圖片 5">
            <a:extLst>
              <a:ext uri="{FF2B5EF4-FFF2-40B4-BE49-F238E27FC236}">
                <a16:creationId xmlns:a16="http://schemas.microsoft.com/office/drawing/2014/main" id="{8CB40946-3A4F-4EA2-90ED-BDC2E218D7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69814" y="1448474"/>
            <a:ext cx="2217450" cy="1980525"/>
          </a:xfrm>
          <a:prstGeom prst="rect">
            <a:avLst/>
          </a:prstGeom>
        </p:spPr>
      </p:pic>
      <p:pic>
        <p:nvPicPr>
          <p:cNvPr id="7" name="圖片 6">
            <a:extLst>
              <a:ext uri="{FF2B5EF4-FFF2-40B4-BE49-F238E27FC236}">
                <a16:creationId xmlns:a16="http://schemas.microsoft.com/office/drawing/2014/main" id="{0BFD03E6-AC8C-41F8-B4D7-D55E0D4DD58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665224" y="4174923"/>
            <a:ext cx="1781859" cy="1655444"/>
          </a:xfrm>
          <a:prstGeom prst="rect">
            <a:avLst/>
          </a:prstGeom>
        </p:spPr>
      </p:pic>
      <p:sp>
        <p:nvSpPr>
          <p:cNvPr id="8" name="投影片編號版面配置區 2">
            <a:extLst>
              <a:ext uri="{FF2B5EF4-FFF2-40B4-BE49-F238E27FC236}">
                <a16:creationId xmlns:a16="http://schemas.microsoft.com/office/drawing/2014/main" id="{BB078A37-26CE-4743-82CF-1815E58666F5}"/>
              </a:ext>
            </a:extLst>
          </p:cNvPr>
          <p:cNvSpPr>
            <a:spLocks noGrp="1"/>
          </p:cNvSpPr>
          <p:nvPr>
            <p:ph type="sldNum" sz="quarter" idx="12"/>
          </p:nvPr>
        </p:nvSpPr>
        <p:spPr>
          <a:xfrm>
            <a:off x="11826054" y="6388100"/>
            <a:ext cx="365946" cy="469900"/>
          </a:xfrm>
          <a:ln>
            <a:noFill/>
          </a:ln>
        </p:spPr>
        <p:txBody>
          <a:bodyPr lIns="0" rIns="0"/>
          <a:lstStyle/>
          <a:p>
            <a:pPr algn="ctr"/>
            <a:fld id="{428429D3-D0E3-4A75-96D4-68BB5A2F4E44}" type="slidenum">
              <a:rPr lang="zh-CN" altLang="en-US" sz="1600" b="1">
                <a:solidFill>
                  <a:schemeClr val="tx1">
                    <a:lumMod val="75000"/>
                    <a:lumOff val="25000"/>
                  </a:schemeClr>
                </a:solidFill>
              </a:rPr>
              <a:pPr algn="ctr"/>
              <a:t>17</a:t>
            </a:fld>
            <a:endParaRPr lang="zh-CN" altLang="en-US" sz="1600" b="1">
              <a:solidFill>
                <a:schemeClr val="tx1">
                  <a:lumMod val="75000"/>
                  <a:lumOff val="25000"/>
                </a:schemeClr>
              </a:solidFill>
            </a:endParaRPr>
          </a:p>
        </p:txBody>
      </p:sp>
    </p:spTree>
    <p:extLst>
      <p:ext uri="{BB962C8B-B14F-4D97-AF65-F5344CB8AC3E}">
        <p14:creationId xmlns:p14="http://schemas.microsoft.com/office/powerpoint/2010/main" val="335049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圖片 19">
            <a:extLst>
              <a:ext uri="{FF2B5EF4-FFF2-40B4-BE49-F238E27FC236}">
                <a16:creationId xmlns:a16="http://schemas.microsoft.com/office/drawing/2014/main" id="{2A989140-1D28-44EE-A3E7-87ADC969BEBE}"/>
              </a:ext>
            </a:extLst>
          </p:cNvPr>
          <p:cNvPicPr>
            <a:picLocks noChangeAspect="1"/>
          </p:cNvPicPr>
          <p:nvPr/>
        </p:nvPicPr>
        <p:blipFill rotWithShape="1">
          <a:blip r:embed="rId2"/>
          <a:srcRect l="9694" t="675" r="-1784" b="-2765"/>
          <a:stretch/>
        </p:blipFill>
        <p:spPr>
          <a:xfrm>
            <a:off x="1165610" y="2112742"/>
            <a:ext cx="9909921" cy="4888175"/>
          </a:xfrm>
          <a:prstGeom prst="rect">
            <a:avLst/>
          </a:prstGeom>
        </p:spPr>
      </p:pic>
      <p:sp>
        <p:nvSpPr>
          <p:cNvPr id="3" name="投影片編號版面配置區 2">
            <a:extLst>
              <a:ext uri="{FF2B5EF4-FFF2-40B4-BE49-F238E27FC236}">
                <a16:creationId xmlns:a16="http://schemas.microsoft.com/office/drawing/2014/main" id="{7BBCCF88-1480-4FCD-855A-7D024EC806C9}"/>
              </a:ext>
            </a:extLst>
          </p:cNvPr>
          <p:cNvSpPr>
            <a:spLocks noGrp="1"/>
          </p:cNvSpPr>
          <p:nvPr>
            <p:ph type="sldNum" sz="quarter" idx="4"/>
          </p:nvPr>
        </p:nvSpPr>
        <p:spPr/>
        <p:txBody>
          <a:bodyPr/>
          <a:lstStyle/>
          <a:p>
            <a:fld id="{428429D3-D0E3-4A75-96D4-68BB5A2F4E44}" type="slidenum">
              <a:rPr lang="zh-CN" altLang="en-US" smtClean="0"/>
              <a:pPr/>
              <a:t>2</a:t>
            </a:fld>
            <a:endParaRPr lang="zh-CN" altLang="en-US" dirty="0"/>
          </a:p>
        </p:txBody>
      </p:sp>
      <p:pic>
        <p:nvPicPr>
          <p:cNvPr id="4" name="圖形 1">
            <a:extLst>
              <a:ext uri="{FF2B5EF4-FFF2-40B4-BE49-F238E27FC236}">
                <a16:creationId xmlns:a16="http://schemas.microsoft.com/office/drawing/2014/main" id="{36148504-7FDB-46C8-AE0E-79F308306FD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73967" y="152985"/>
            <a:ext cx="1428697" cy="348463"/>
          </a:xfrm>
          <a:prstGeom prst="rect">
            <a:avLst/>
          </a:prstGeom>
        </p:spPr>
      </p:pic>
      <p:sp>
        <p:nvSpPr>
          <p:cNvPr id="13" name="文字方塊 12">
            <a:extLst>
              <a:ext uri="{FF2B5EF4-FFF2-40B4-BE49-F238E27FC236}">
                <a16:creationId xmlns:a16="http://schemas.microsoft.com/office/drawing/2014/main" id="{2A520F89-2445-4D42-8237-C77C40044D9C}"/>
              </a:ext>
            </a:extLst>
          </p:cNvPr>
          <p:cNvSpPr txBox="1"/>
          <p:nvPr/>
        </p:nvSpPr>
        <p:spPr>
          <a:xfrm>
            <a:off x="186648" y="310046"/>
            <a:ext cx="11675612" cy="757130"/>
          </a:xfrm>
          <a:prstGeom prst="rect">
            <a:avLst/>
          </a:prstGeom>
          <a:noFill/>
        </p:spPr>
        <p:txBody>
          <a:bodyPr vert="horz" wrap="square" lIns="91440" tIns="45720" rIns="91440" bIns="45720" rtlCol="0"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lvl1pPr algn="ctr" fontAlgn="base">
              <a:lnSpc>
                <a:spcPct val="90000"/>
              </a:lnSpc>
              <a:spcBef>
                <a:spcPct val="0"/>
              </a:spcBef>
              <a:spcAft>
                <a:spcPct val="0"/>
              </a:spcAft>
              <a:buNone/>
              <a:defRPr sz="5400" b="1" spc="50">
                <a:ln w="11430"/>
                <a:solidFill>
                  <a:srgbClr val="005C44"/>
                </a:solidFill>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defRPr>
            </a:lvl1pPr>
          </a:lstStyle>
          <a:p>
            <a:pPr algn="l"/>
            <a:r>
              <a:rPr lang="zh-TW" altLang="en-US" sz="4800" dirty="0">
                <a:solidFill>
                  <a:schemeClr val="tx1"/>
                </a:solidFill>
                <a:latin typeface="微軟正黑體"/>
                <a:ea typeface="微軟正黑體"/>
              </a:rPr>
              <a:t> 國際碳定價發展情形</a:t>
            </a:r>
          </a:p>
        </p:txBody>
      </p:sp>
      <p:sp>
        <p:nvSpPr>
          <p:cNvPr id="14" name="文字方塊 13">
            <a:extLst>
              <a:ext uri="{FF2B5EF4-FFF2-40B4-BE49-F238E27FC236}">
                <a16:creationId xmlns:a16="http://schemas.microsoft.com/office/drawing/2014/main" id="{125E659B-4F68-4E37-8D39-21FC1CD5AE8F}"/>
              </a:ext>
            </a:extLst>
          </p:cNvPr>
          <p:cNvSpPr txBox="1"/>
          <p:nvPr/>
        </p:nvSpPr>
        <p:spPr>
          <a:xfrm>
            <a:off x="3713577" y="2332843"/>
            <a:ext cx="4878880" cy="707886"/>
          </a:xfrm>
          <a:prstGeom prst="rect">
            <a:avLst/>
          </a:prstGeom>
          <a:solidFill>
            <a:schemeClr val="accent2">
              <a:lumMod val="20000"/>
              <a:lumOff val="80000"/>
              <a:alpha val="67059"/>
            </a:schemeClr>
          </a:solidFill>
        </p:spPr>
        <p:txBody>
          <a:bodyPr wrap="square" rtlCol="0">
            <a:spAutoFit/>
          </a:bodyPr>
          <a:lstStyle/>
          <a:p>
            <a:pPr marL="285750" indent="-285750">
              <a:buFont typeface="Arial" panose="020B0604020202020204" pitchFamily="34" charset="0"/>
              <a:buChar char="•"/>
            </a:pPr>
            <a:r>
              <a:rPr lang="zh-TW" altLang="en-US" sz="2000" b="1" dirty="0">
                <a:solidFill>
                  <a:srgbClr val="0000CC"/>
                </a:solidFill>
                <a:latin typeface="微軟正黑體" panose="020B0604030504040204" pitchFamily="34" charset="-120"/>
                <a:ea typeface="微軟正黑體" panose="020B0604030504040204" pitchFamily="34" charset="-120"/>
              </a:rPr>
              <a:t>歐盟：</a:t>
            </a:r>
            <a:r>
              <a:rPr lang="en-US" altLang="zh-TW" sz="2000" b="1" dirty="0">
                <a:solidFill>
                  <a:srgbClr val="0000CC"/>
                </a:solidFill>
                <a:latin typeface="微軟正黑體" panose="020B0604030504040204" pitchFamily="34" charset="-120"/>
                <a:ea typeface="微軟正黑體" panose="020B0604030504040204" pitchFamily="34" charset="-120"/>
              </a:rPr>
              <a:t>2023</a:t>
            </a:r>
            <a:r>
              <a:rPr lang="zh-TW" altLang="en-US" sz="2000" b="1" dirty="0">
                <a:solidFill>
                  <a:srgbClr val="0000CC"/>
                </a:solidFill>
                <a:latin typeface="微軟正黑體" panose="020B0604030504040204" pitchFamily="34" charset="-120"/>
                <a:ea typeface="微軟正黑體" panose="020B0604030504040204" pitchFamily="34" charset="-120"/>
              </a:rPr>
              <a:t>年</a:t>
            </a:r>
            <a:r>
              <a:rPr lang="en-US" altLang="zh-TW" sz="2000" b="1" dirty="0">
                <a:solidFill>
                  <a:srgbClr val="0000CC"/>
                </a:solidFill>
                <a:latin typeface="微軟正黑體" panose="020B0604030504040204" pitchFamily="34" charset="-120"/>
                <a:ea typeface="微軟正黑體" panose="020B0604030504040204" pitchFamily="34" charset="-120"/>
              </a:rPr>
              <a:t>5</a:t>
            </a:r>
            <a:r>
              <a:rPr lang="zh-TW" altLang="en-US" sz="2000" b="1" dirty="0">
                <a:solidFill>
                  <a:srgbClr val="0000CC"/>
                </a:solidFill>
                <a:latin typeface="微軟正黑體" panose="020B0604030504040204" pitchFamily="34" charset="-120"/>
                <a:ea typeface="微軟正黑體" panose="020B0604030504040204" pitchFamily="34" charset="-120"/>
              </a:rPr>
              <a:t>月發布</a:t>
            </a:r>
            <a:r>
              <a:rPr lang="en-US" altLang="zh-TW" sz="2000" b="1" dirty="0">
                <a:solidFill>
                  <a:srgbClr val="0000CC"/>
                </a:solidFill>
                <a:latin typeface="微軟正黑體" panose="020B0604030504040204" pitchFamily="34" charset="-120"/>
                <a:ea typeface="微軟正黑體" panose="020B0604030504040204" pitchFamily="34" charset="-120"/>
              </a:rPr>
              <a:t>CBAM</a:t>
            </a:r>
          </a:p>
          <a:p>
            <a:pPr marL="285750" indent="-285750">
              <a:buFont typeface="Arial" panose="020B0604020202020204" pitchFamily="34" charset="0"/>
              <a:buChar char="•"/>
            </a:pPr>
            <a:r>
              <a:rPr lang="zh-TW" altLang="en-US" sz="2000" b="1" dirty="0">
                <a:solidFill>
                  <a:srgbClr val="0000CC"/>
                </a:solidFill>
                <a:latin typeface="微軟正黑體" panose="020B0604030504040204" pitchFamily="34" charset="-120"/>
                <a:ea typeface="微軟正黑體" panose="020B0604030504040204" pitchFamily="34" charset="-120"/>
              </a:rPr>
              <a:t>英國：</a:t>
            </a:r>
            <a:r>
              <a:rPr lang="en-US" altLang="zh-TW" sz="2000" b="1" dirty="0">
                <a:solidFill>
                  <a:srgbClr val="0000CC"/>
                </a:solidFill>
                <a:latin typeface="微軟正黑體" panose="020B0604030504040204" pitchFamily="34" charset="-120"/>
                <a:ea typeface="微軟正黑體" panose="020B0604030504040204" pitchFamily="34" charset="-120"/>
              </a:rPr>
              <a:t>2025</a:t>
            </a:r>
            <a:r>
              <a:rPr lang="zh-TW" altLang="en-US" sz="2000" b="1" dirty="0">
                <a:solidFill>
                  <a:srgbClr val="0000CC"/>
                </a:solidFill>
                <a:latin typeface="微軟正黑體" panose="020B0604030504040204" pitchFamily="34" charset="-120"/>
                <a:ea typeface="微軟正黑體" panose="020B0604030504040204" pitchFamily="34" charset="-120"/>
              </a:rPr>
              <a:t>年</a:t>
            </a:r>
            <a:r>
              <a:rPr lang="en-US" altLang="zh-TW" sz="2000" b="1" dirty="0">
                <a:solidFill>
                  <a:srgbClr val="0000CC"/>
                </a:solidFill>
                <a:latin typeface="微軟正黑體" panose="020B0604030504040204" pitchFamily="34" charset="-120"/>
                <a:ea typeface="微軟正黑體" panose="020B0604030504040204" pitchFamily="34" charset="-120"/>
              </a:rPr>
              <a:t>4</a:t>
            </a:r>
            <a:r>
              <a:rPr lang="zh-TW" altLang="en-US" sz="2000" b="1" dirty="0">
                <a:solidFill>
                  <a:srgbClr val="0000CC"/>
                </a:solidFill>
                <a:latin typeface="微軟正黑體" panose="020B0604030504040204" pitchFamily="34" charset="-120"/>
                <a:ea typeface="微軟正黑體" panose="020B0604030504040204" pitchFamily="34" charset="-120"/>
              </a:rPr>
              <a:t>月發布</a:t>
            </a:r>
            <a:r>
              <a:rPr lang="en-US" altLang="zh-TW" sz="2000" b="1" dirty="0">
                <a:solidFill>
                  <a:srgbClr val="0000CC"/>
                </a:solidFill>
                <a:latin typeface="微軟正黑體" panose="020B0604030504040204" pitchFamily="34" charset="-120"/>
                <a:ea typeface="微軟正黑體" panose="020B0604030504040204" pitchFamily="34" charset="-120"/>
              </a:rPr>
              <a:t>CBAM</a:t>
            </a:r>
            <a:r>
              <a:rPr lang="zh-TW" altLang="en-US" sz="2000" b="1" dirty="0">
                <a:solidFill>
                  <a:srgbClr val="0000CC"/>
                </a:solidFill>
                <a:latin typeface="微軟正黑體" panose="020B0604030504040204" pitchFamily="34" charset="-120"/>
                <a:ea typeface="微軟正黑體" panose="020B0604030504040204" pitchFamily="34" charset="-120"/>
              </a:rPr>
              <a:t>草案</a:t>
            </a:r>
          </a:p>
        </p:txBody>
      </p:sp>
      <p:sp>
        <p:nvSpPr>
          <p:cNvPr id="15" name="文字方塊 14">
            <a:extLst>
              <a:ext uri="{FF2B5EF4-FFF2-40B4-BE49-F238E27FC236}">
                <a16:creationId xmlns:a16="http://schemas.microsoft.com/office/drawing/2014/main" id="{047BA851-30EC-4B47-B540-3A7AADA6BFB8}"/>
              </a:ext>
            </a:extLst>
          </p:cNvPr>
          <p:cNvSpPr txBox="1"/>
          <p:nvPr/>
        </p:nvSpPr>
        <p:spPr>
          <a:xfrm>
            <a:off x="6970018" y="5815023"/>
            <a:ext cx="4299462" cy="615553"/>
          </a:xfrm>
          <a:prstGeom prst="rect">
            <a:avLst/>
          </a:prstGeom>
          <a:solidFill>
            <a:srgbClr val="D9D9D9">
              <a:alpha val="69804"/>
            </a:srgbClr>
          </a:solidFill>
        </p:spPr>
        <p:txBody>
          <a:bodyPr wrap="square" rtlCol="0">
            <a:spAutoFit/>
          </a:bodyPr>
          <a:lstStyle/>
          <a:p>
            <a:pPr marL="285750" indent="-285750">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澳洲</a:t>
            </a:r>
            <a:r>
              <a:rPr lang="zh-TW" altLang="en-US" dirty="0">
                <a:latin typeface="微軟正黑體" panose="020B0604030504040204" pitchFamily="34" charset="-120"/>
                <a:ea typeface="微軟正黑體" panose="020B0604030504040204" pitchFamily="34" charset="-120"/>
              </a:rPr>
              <a:t>：</a:t>
            </a:r>
            <a:r>
              <a:rPr lang="en-US" altLang="zh-TW" sz="1600" dirty="0">
                <a:latin typeface="微軟正黑體" panose="020B0604030504040204" pitchFamily="34" charset="-120"/>
                <a:ea typeface="微軟正黑體" panose="020B0604030504040204" pitchFamily="34" charset="-120"/>
              </a:rPr>
              <a:t>2024</a:t>
            </a:r>
            <a:r>
              <a:rPr lang="zh-TW" altLang="en-US" sz="1600" dirty="0">
                <a:latin typeface="微軟正黑體" panose="020B0604030504040204" pitchFamily="34" charset="-120"/>
                <a:ea typeface="微軟正黑體" panose="020B0604030504040204" pitchFamily="34" charset="-120"/>
              </a:rPr>
              <a:t>年</a:t>
            </a:r>
            <a:r>
              <a:rPr lang="en-US" altLang="zh-TW" sz="1600" dirty="0">
                <a:latin typeface="微軟正黑體" panose="020B0604030504040204" pitchFamily="34" charset="-120"/>
                <a:ea typeface="微軟正黑體" panose="020B0604030504040204" pitchFamily="34" charset="-120"/>
              </a:rPr>
              <a:t>11</a:t>
            </a:r>
            <a:r>
              <a:rPr lang="zh-TW" altLang="en-US" sz="1600" dirty="0">
                <a:latin typeface="微軟正黑體" panose="020B0604030504040204" pitchFamily="34" charset="-120"/>
                <a:ea typeface="微軟正黑體" panose="020B0604030504040204" pitchFamily="34" charset="-120"/>
              </a:rPr>
              <a:t>月發布第</a:t>
            </a:r>
            <a:r>
              <a:rPr lang="en-US" altLang="zh-TW" sz="1600" dirty="0">
                <a:latin typeface="微軟正黑體" panose="020B0604030504040204" pitchFamily="34" charset="-120"/>
                <a:ea typeface="微軟正黑體" panose="020B0604030504040204" pitchFamily="34" charset="-120"/>
              </a:rPr>
              <a:t>2</a:t>
            </a:r>
            <a:r>
              <a:rPr lang="zh-TW" altLang="en-US" sz="1600" dirty="0">
                <a:latin typeface="微軟正黑體" panose="020B0604030504040204" pitchFamily="34" charset="-120"/>
                <a:ea typeface="微軟正黑體" panose="020B0604030504040204" pitchFamily="34" charset="-120"/>
              </a:rPr>
              <a:t>份碳洩漏  諮詢文件，預計</a:t>
            </a:r>
            <a:r>
              <a:rPr lang="en-US" altLang="zh-TW" sz="1600" dirty="0">
                <a:latin typeface="微軟正黑體" panose="020B0604030504040204" pitchFamily="34" charset="-120"/>
                <a:ea typeface="微軟正黑體" panose="020B0604030504040204" pitchFamily="34" charset="-120"/>
              </a:rPr>
              <a:t>2026</a:t>
            </a:r>
            <a:r>
              <a:rPr lang="zh-TW" altLang="en-US" sz="1600" dirty="0">
                <a:latin typeface="微軟正黑體" panose="020B0604030504040204" pitchFamily="34" charset="-120"/>
                <a:ea typeface="微軟正黑體" panose="020B0604030504040204" pitchFamily="34" charset="-120"/>
              </a:rPr>
              <a:t>年發布</a:t>
            </a:r>
            <a:r>
              <a:rPr lang="en-US" altLang="zh-TW" sz="1600" dirty="0">
                <a:latin typeface="微軟正黑體" panose="020B0604030504040204" pitchFamily="34" charset="-120"/>
                <a:ea typeface="微軟正黑體" panose="020B0604030504040204" pitchFamily="34" charset="-120"/>
              </a:rPr>
              <a:t>CBAM</a:t>
            </a:r>
            <a:r>
              <a:rPr lang="zh-TW" altLang="en-US" sz="1600" dirty="0">
                <a:latin typeface="微軟正黑體" panose="020B0604030504040204" pitchFamily="34" charset="-120"/>
                <a:ea typeface="微軟正黑體" panose="020B0604030504040204" pitchFamily="34" charset="-120"/>
              </a:rPr>
              <a:t>。</a:t>
            </a:r>
          </a:p>
        </p:txBody>
      </p:sp>
      <p:sp>
        <p:nvSpPr>
          <p:cNvPr id="16" name="文字方塊 15">
            <a:extLst>
              <a:ext uri="{FF2B5EF4-FFF2-40B4-BE49-F238E27FC236}">
                <a16:creationId xmlns:a16="http://schemas.microsoft.com/office/drawing/2014/main" id="{168F38DA-D6FB-4E9C-9EFA-F7D852D721D8}"/>
              </a:ext>
            </a:extLst>
          </p:cNvPr>
          <p:cNvSpPr txBox="1"/>
          <p:nvPr/>
        </p:nvSpPr>
        <p:spPr>
          <a:xfrm>
            <a:off x="301471" y="3516156"/>
            <a:ext cx="3412106" cy="1323439"/>
          </a:xfrm>
          <a:prstGeom prst="rect">
            <a:avLst/>
          </a:prstGeom>
          <a:solidFill>
            <a:schemeClr val="accent2">
              <a:lumMod val="20000"/>
              <a:lumOff val="80000"/>
              <a:alpha val="69804"/>
            </a:schemeClr>
          </a:solidFill>
        </p:spPr>
        <p:txBody>
          <a:bodyPr wrap="square" rtlCol="0">
            <a:spAutoFit/>
          </a:bodyPr>
          <a:lstStyle/>
          <a:p>
            <a:pPr marL="285750" indent="-285750">
              <a:buFont typeface="Arial" panose="020B0604020202020204" pitchFamily="34" charset="0"/>
              <a:buChar char="•"/>
            </a:pPr>
            <a:r>
              <a:rPr lang="zh-TW" altLang="en-US" sz="1600" b="1" dirty="0">
                <a:latin typeface="微軟正黑體" panose="020B0604030504040204" pitchFamily="34" charset="-120"/>
                <a:ea typeface="微軟正黑體" panose="020B0604030504040204" pitchFamily="34" charset="-120"/>
              </a:rPr>
              <a:t>加拿大</a:t>
            </a:r>
            <a:r>
              <a:rPr lang="zh-TW" altLang="en-US" sz="1600" dirty="0">
                <a:latin typeface="微軟正黑體" panose="020B0604030504040204" pitchFamily="34" charset="-120"/>
                <a:ea typeface="微軟正黑體" panose="020B0604030504040204" pitchFamily="34" charset="-120"/>
              </a:rPr>
              <a:t>：</a:t>
            </a:r>
            <a:r>
              <a:rPr lang="en-US" altLang="zh-TW" sz="1600" dirty="0">
                <a:latin typeface="微軟正黑體" panose="020B0604030504040204" pitchFamily="34" charset="-120"/>
                <a:ea typeface="微軟正黑體" panose="020B0604030504040204" pitchFamily="34" charset="-120"/>
              </a:rPr>
              <a:t>2021</a:t>
            </a:r>
            <a:r>
              <a:rPr lang="zh-TW" altLang="en-US" sz="1600" dirty="0">
                <a:latin typeface="微軟正黑體" panose="020B0604030504040204" pitchFamily="34" charset="-120"/>
                <a:ea typeface="微軟正黑體" panose="020B0604030504040204" pitchFamily="34" charset="-120"/>
              </a:rPr>
              <a:t>年進行</a:t>
            </a:r>
            <a:r>
              <a:rPr lang="en-US" altLang="zh-TW" sz="1600" dirty="0">
                <a:latin typeface="微軟正黑體" panose="020B0604030504040204" pitchFamily="34" charset="-120"/>
                <a:ea typeface="微軟正黑體" panose="020B0604030504040204" pitchFamily="34" charset="-120"/>
              </a:rPr>
              <a:t>CBAM</a:t>
            </a:r>
            <a:r>
              <a:rPr lang="zh-TW" altLang="en-US" sz="1600" dirty="0">
                <a:latin typeface="微軟正黑體" panose="020B0604030504040204" pitchFamily="34" charset="-120"/>
                <a:ea typeface="微軟正黑體" panose="020B0604030504040204" pitchFamily="34" charset="-120"/>
              </a:rPr>
              <a:t>公眾諮詢，尚在評估中。</a:t>
            </a:r>
            <a:endParaRPr lang="en-US" altLang="zh-TW" sz="1600" dirty="0">
              <a:latin typeface="微軟正黑體" panose="020B0604030504040204" pitchFamily="34" charset="-120"/>
              <a:ea typeface="微軟正黑體" panose="020B0604030504040204" pitchFamily="34" charset="-120"/>
            </a:endParaRPr>
          </a:p>
          <a:p>
            <a:pPr marL="285750" indent="-285750">
              <a:buFont typeface="Arial" panose="020B0604020202020204" pitchFamily="34" charset="0"/>
              <a:buChar char="•"/>
            </a:pPr>
            <a:r>
              <a:rPr lang="zh-TW" altLang="en-US" sz="1600" b="1" dirty="0">
                <a:latin typeface="微軟正黑體" panose="020B0604030504040204" pitchFamily="34" charset="-120"/>
                <a:ea typeface="微軟正黑體" panose="020B0604030504040204" pitchFamily="34" charset="-120"/>
              </a:rPr>
              <a:t>美國：</a:t>
            </a:r>
            <a:r>
              <a:rPr lang="en-US" altLang="zh-TW" sz="1600" b="1" dirty="0">
                <a:latin typeface="微軟正黑體" panose="020B0604030504040204" pitchFamily="34" charset="-120"/>
                <a:ea typeface="微軟正黑體" panose="020B0604030504040204" pitchFamily="34" charset="-120"/>
              </a:rPr>
              <a:t>2025</a:t>
            </a:r>
            <a:r>
              <a:rPr lang="zh-TW" altLang="en-US" sz="1600" b="1" dirty="0">
                <a:latin typeface="微軟正黑體" panose="020B0604030504040204" pitchFamily="34" charset="-120"/>
                <a:ea typeface="微軟正黑體" panose="020B0604030504040204" pitchFamily="34" charset="-120"/>
              </a:rPr>
              <a:t>年</a:t>
            </a:r>
            <a:r>
              <a:rPr lang="en-US" altLang="zh-TW" sz="1600" b="1" dirty="0">
                <a:latin typeface="微軟正黑體" panose="020B0604030504040204" pitchFamily="34" charset="-120"/>
                <a:ea typeface="微軟正黑體" panose="020B0604030504040204" pitchFamily="34" charset="-120"/>
              </a:rPr>
              <a:t>4</a:t>
            </a:r>
            <a:r>
              <a:rPr lang="zh-TW" altLang="en-US" sz="1600" b="1" dirty="0">
                <a:latin typeface="微軟正黑體" panose="020B0604030504040204" pitchFamily="34" charset="-120"/>
                <a:ea typeface="微軟正黑體" panose="020B0604030504040204" pitchFamily="34" charset="-120"/>
              </a:rPr>
              <a:t>月</a:t>
            </a:r>
            <a:r>
              <a:rPr lang="en-US" altLang="zh-TW" sz="1600" b="1" dirty="0">
                <a:latin typeface="微軟正黑體" panose="020B0604030504040204" pitchFamily="34" charset="-120"/>
                <a:ea typeface="微軟正黑體" panose="020B0604030504040204" pitchFamily="34" charset="-120"/>
              </a:rPr>
              <a:t>8</a:t>
            </a:r>
            <a:r>
              <a:rPr lang="zh-TW" altLang="en-US" sz="1600" b="1" dirty="0">
                <a:latin typeface="微軟正黑體" panose="020B0604030504040204" pitchFamily="34" charset="-120"/>
                <a:ea typeface="微軟正黑體" panose="020B0604030504040204" pitchFamily="34" charset="-120"/>
              </a:rPr>
              <a:t>日參議員提出「外國污染費用法案 」草案，尚在審議中。</a:t>
            </a:r>
          </a:p>
        </p:txBody>
      </p:sp>
      <p:sp>
        <p:nvSpPr>
          <p:cNvPr id="17" name="矩形 16">
            <a:extLst>
              <a:ext uri="{FF2B5EF4-FFF2-40B4-BE49-F238E27FC236}">
                <a16:creationId xmlns:a16="http://schemas.microsoft.com/office/drawing/2014/main" id="{3BEFA306-AAB4-4C6A-94E8-A750E582E609}"/>
              </a:ext>
            </a:extLst>
          </p:cNvPr>
          <p:cNvSpPr/>
          <p:nvPr/>
        </p:nvSpPr>
        <p:spPr>
          <a:xfrm>
            <a:off x="333414" y="1132072"/>
            <a:ext cx="11675613" cy="95410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TW" altLang="en-US" sz="2400" b="1" i="0" u="none" strike="noStrike" kern="120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全球 </a:t>
            </a:r>
            <a:r>
              <a:rPr kumimoji="0" lang="en-US" altLang="zh-TW" sz="3200" b="1" i="0" u="none" strike="noStrike" kern="1200" cap="none" spc="0" normalizeH="0" baseline="0" noProof="0" dirty="0">
                <a:ln>
                  <a:noFill/>
                </a:ln>
                <a:solidFill>
                  <a:srgbClr val="C00000"/>
                </a:solidFill>
                <a:effectLst/>
                <a:uLnTx/>
                <a:uFillTx/>
                <a:latin typeface="Arial" panose="020B0604020202020204" pitchFamily="34" charset="0"/>
                <a:ea typeface="微軟正黑體" panose="020B0604030504040204" pitchFamily="34" charset="-120"/>
                <a:cs typeface="Arial" panose="020B0604020202020204" pitchFamily="34" charset="0"/>
              </a:rPr>
              <a:t>80</a:t>
            </a:r>
            <a:r>
              <a:rPr kumimoji="0" lang="zh-TW" altLang="en-US" sz="3200" b="1" i="0" u="none" strike="noStrike" kern="1200" cap="none" spc="0" normalizeH="0" baseline="0" noProof="0" dirty="0">
                <a:ln>
                  <a:noFill/>
                </a:ln>
                <a:solidFill>
                  <a:srgbClr val="C00000"/>
                </a:solidFill>
                <a:effectLst/>
                <a:uLnTx/>
                <a:uFillTx/>
                <a:latin typeface="Arial" panose="020B0604020202020204" pitchFamily="34" charset="0"/>
                <a:ea typeface="微軟正黑體" panose="020B0604030504040204" pitchFamily="34" charset="-120"/>
                <a:cs typeface="Arial" panose="020B0604020202020204" pitchFamily="34" charset="0"/>
              </a:rPr>
              <a:t> </a:t>
            </a:r>
            <a:r>
              <a:rPr kumimoji="0" lang="zh-TW" altLang="en-US" sz="2400" b="1" i="0" u="none" strike="noStrike" kern="120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個國家或地區實施碳定價，包含全球</a:t>
            </a:r>
            <a:r>
              <a:rPr kumimoji="0" lang="en-US" altLang="zh-TW" sz="2400" b="1" i="0" u="none" strike="noStrike" kern="120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28</a:t>
            </a:r>
            <a:r>
              <a:rPr kumimoji="0" lang="zh-TW" altLang="en-US" sz="2400" b="1" i="0" u="none" strike="noStrike" kern="1200" cap="none" spc="0" normalizeH="0" baseline="0" noProof="0" dirty="0">
                <a:ln>
                  <a:noFill/>
                </a:ln>
                <a:solidFill>
                  <a:prstClr val="black"/>
                </a:solidFill>
                <a:effectLst/>
                <a:uLnTx/>
                <a:uFillTx/>
                <a:latin typeface="Arial" panose="020B0604020202020204" pitchFamily="34" charset="0"/>
                <a:ea typeface="微軟正黑體" panose="020B0604030504040204" pitchFamily="34" charset="-120"/>
                <a:cs typeface="Arial" panose="020B0604020202020204" pitchFamily="34" charset="0"/>
              </a:rPr>
              <a:t>％的排放量</a:t>
            </a:r>
            <a:r>
              <a:rPr lang="zh-TW" altLang="en-US" sz="2400" b="1" dirty="0">
                <a:solidFill>
                  <a:prstClr val="black"/>
                </a:solidFill>
                <a:latin typeface="Arial" panose="020B0604020202020204" pitchFamily="34" charset="0"/>
                <a:ea typeface="微軟正黑體" panose="020B0604030504040204" pitchFamily="34" charset="-120"/>
                <a:cs typeface="Arial" panose="020B0604020202020204" pitchFamily="34" charset="0"/>
              </a:rPr>
              <a:t>（</a:t>
            </a:r>
            <a:r>
              <a:rPr kumimoji="0" lang="zh-TW" altLang="en-US" sz="2400" b="1" i="0" u="none" strike="noStrike" kern="1200" cap="none" spc="0" normalizeH="0" baseline="0" noProof="0" dirty="0">
                <a:ln>
                  <a:noFill/>
                </a:ln>
                <a:solidFill>
                  <a:srgbClr val="0F9ED5">
                    <a:lumMod val="75000"/>
                  </a:srgbClr>
                </a:solidFill>
                <a:effectLst/>
                <a:uLnTx/>
                <a:uFillTx/>
                <a:latin typeface="Arial" panose="020B0604020202020204" pitchFamily="34" charset="0"/>
                <a:ea typeface="微軟正黑體" panose="020B0604030504040204" pitchFamily="34" charset="-120"/>
                <a:cs typeface="Arial" panose="020B0604020202020204" pitchFamily="34" charset="0"/>
              </a:rPr>
              <a:t>碳稅費 </a:t>
            </a:r>
            <a:r>
              <a:rPr kumimoji="0" lang="en-US" altLang="zh-TW" sz="2800" b="1" i="0" u="none" strike="noStrike" kern="1200" cap="none" spc="0" normalizeH="0" baseline="0" noProof="0" dirty="0">
                <a:ln>
                  <a:noFill/>
                </a:ln>
                <a:solidFill>
                  <a:srgbClr val="0F9ED5">
                    <a:lumMod val="75000"/>
                  </a:srgbClr>
                </a:solidFill>
                <a:effectLst/>
                <a:uLnTx/>
                <a:uFillTx/>
                <a:latin typeface="Arial" panose="020B0604020202020204" pitchFamily="34" charset="0"/>
                <a:ea typeface="微軟正黑體" panose="020B0604030504040204" pitchFamily="34" charset="-120"/>
                <a:cs typeface="Arial" panose="020B0604020202020204" pitchFamily="34" charset="0"/>
              </a:rPr>
              <a:t>43</a:t>
            </a:r>
            <a:r>
              <a:rPr kumimoji="0" lang="zh-TW" altLang="en-US" sz="2800" b="1" i="0" u="none" strike="noStrike" kern="1200" cap="none" spc="0" normalizeH="0" baseline="0" noProof="0" dirty="0">
                <a:ln>
                  <a:noFill/>
                </a:ln>
                <a:solidFill>
                  <a:srgbClr val="0F9ED5">
                    <a:lumMod val="75000"/>
                  </a:srgbClr>
                </a:solidFill>
                <a:effectLst/>
                <a:uLnTx/>
                <a:uFillTx/>
                <a:latin typeface="Arial" panose="020B0604020202020204" pitchFamily="34" charset="0"/>
                <a:ea typeface="微軟正黑體" panose="020B0604030504040204" pitchFamily="34" charset="-120"/>
                <a:cs typeface="Arial" panose="020B0604020202020204" pitchFamily="34" charset="0"/>
              </a:rPr>
              <a:t>、</a:t>
            </a:r>
            <a:r>
              <a:rPr kumimoji="0" lang="zh-TW" altLang="en-US" sz="2400" b="1" i="0" u="none" strike="noStrike" kern="1200" cap="none" spc="0" normalizeH="0" baseline="0" noProof="0" dirty="0">
                <a:ln>
                  <a:noFill/>
                </a:ln>
                <a:solidFill>
                  <a:srgbClr val="0F9ED5">
                    <a:lumMod val="75000"/>
                  </a:srgbClr>
                </a:solidFill>
                <a:effectLst/>
                <a:uLnTx/>
                <a:uFillTx/>
                <a:latin typeface="Arial" panose="020B0604020202020204" pitchFamily="34" charset="0"/>
                <a:ea typeface="微軟正黑體" panose="020B0604030504040204" pitchFamily="34" charset="-120"/>
                <a:cs typeface="Arial" panose="020B0604020202020204" pitchFamily="34" charset="0"/>
              </a:rPr>
              <a:t>總量管制排放交易 </a:t>
            </a:r>
            <a:r>
              <a:rPr kumimoji="0" lang="en-US" altLang="zh-TW" sz="2400" b="1" i="0" u="none" strike="noStrike" kern="1200" cap="none" spc="0" normalizeH="0" baseline="0" noProof="0" dirty="0">
                <a:ln>
                  <a:noFill/>
                </a:ln>
                <a:solidFill>
                  <a:srgbClr val="0F9ED5">
                    <a:lumMod val="75000"/>
                  </a:srgbClr>
                </a:solidFill>
                <a:effectLst/>
                <a:uLnTx/>
                <a:uFillTx/>
                <a:latin typeface="Arial" panose="020B0604020202020204" pitchFamily="34" charset="0"/>
                <a:ea typeface="微軟正黑體" panose="020B0604030504040204" pitchFamily="34" charset="-120"/>
                <a:cs typeface="Arial" panose="020B0604020202020204" pitchFamily="34" charset="0"/>
              </a:rPr>
              <a:t>37 )</a:t>
            </a:r>
            <a:r>
              <a:rPr lang="zh-TW" altLang="en-US" sz="2400" b="1" dirty="0">
                <a:latin typeface="微軟正黑體" panose="020B0604030504040204" pitchFamily="34" charset="-120"/>
                <a:ea typeface="微軟正黑體" panose="020B0604030504040204" pitchFamily="34" charset="-120"/>
              </a:rPr>
              <a:t>，</a:t>
            </a:r>
            <a:r>
              <a:rPr lang="zh-TW" altLang="en-US" sz="2400" b="1" dirty="0">
                <a:solidFill>
                  <a:srgbClr val="C00000"/>
                </a:solidFill>
                <a:latin typeface="微軟正黑體" panose="020B0604030504040204" pitchFamily="34" charset="-120"/>
                <a:ea typeface="微軟正黑體" panose="020B0604030504040204" pitchFamily="34" charset="-120"/>
              </a:rPr>
              <a:t>僅歐盟提出</a:t>
            </a:r>
            <a:r>
              <a:rPr lang="en-US" altLang="zh-TW" sz="2400" b="1" dirty="0">
                <a:solidFill>
                  <a:srgbClr val="C00000"/>
                </a:solidFill>
                <a:latin typeface="微軟正黑體" panose="020B0604030504040204" pitchFamily="34" charset="-120"/>
                <a:ea typeface="微軟正黑體" panose="020B0604030504040204" pitchFamily="34" charset="-120"/>
              </a:rPr>
              <a:t>CBAM</a:t>
            </a:r>
            <a:r>
              <a:rPr lang="zh-TW" altLang="en-US" sz="2400" b="1" dirty="0">
                <a:solidFill>
                  <a:srgbClr val="C00000"/>
                </a:solidFill>
                <a:latin typeface="微軟正黑體" panose="020B0604030504040204" pitchFamily="34" charset="-120"/>
                <a:ea typeface="微軟正黑體" panose="020B0604030504040204" pitchFamily="34" charset="-120"/>
              </a:rPr>
              <a:t>法案，英國提出</a:t>
            </a:r>
            <a:r>
              <a:rPr lang="en-US" altLang="zh-TW" sz="2400" b="1" dirty="0">
                <a:solidFill>
                  <a:srgbClr val="C00000"/>
                </a:solidFill>
                <a:latin typeface="微軟正黑體" panose="020B0604030504040204" pitchFamily="34" charset="-120"/>
                <a:ea typeface="微軟正黑體" panose="020B0604030504040204" pitchFamily="34" charset="-120"/>
              </a:rPr>
              <a:t>CBAM</a:t>
            </a:r>
            <a:r>
              <a:rPr lang="zh-TW" altLang="en-US" sz="2400" b="1" dirty="0">
                <a:solidFill>
                  <a:srgbClr val="C00000"/>
                </a:solidFill>
                <a:latin typeface="微軟正黑體" panose="020B0604030504040204" pitchFamily="34" charset="-120"/>
                <a:ea typeface="微軟正黑體" panose="020B0604030504040204" pitchFamily="34" charset="-120"/>
              </a:rPr>
              <a:t>草案</a:t>
            </a:r>
            <a:r>
              <a:rPr lang="zh-TW" altLang="en-US" sz="2400" b="1" dirty="0">
                <a:latin typeface="微軟正黑體" panose="020B0604030504040204" pitchFamily="34" charset="-120"/>
                <a:ea typeface="微軟正黑體" panose="020B0604030504040204" pitchFamily="34" charset="-120"/>
              </a:rPr>
              <a:t>，其他國家尚在研議中。</a:t>
            </a:r>
            <a:endParaRPr lang="en-US" altLang="zh-TW" sz="2400" b="1" dirty="0">
              <a:latin typeface="微軟正黑體" panose="020B0604030504040204" pitchFamily="34" charset="-120"/>
              <a:ea typeface="微軟正黑體" panose="020B0604030504040204" pitchFamily="34" charset="-120"/>
            </a:endParaRPr>
          </a:p>
        </p:txBody>
      </p:sp>
      <p:sp>
        <p:nvSpPr>
          <p:cNvPr id="18" name="文字方塊 17">
            <a:extLst>
              <a:ext uri="{FF2B5EF4-FFF2-40B4-BE49-F238E27FC236}">
                <a16:creationId xmlns:a16="http://schemas.microsoft.com/office/drawing/2014/main" id="{1C969ED0-C76F-4F5B-8924-83299B0CCFA3}"/>
              </a:ext>
            </a:extLst>
          </p:cNvPr>
          <p:cNvSpPr txBox="1"/>
          <p:nvPr/>
        </p:nvSpPr>
        <p:spPr>
          <a:xfrm>
            <a:off x="4872063" y="3821730"/>
            <a:ext cx="4155823" cy="861774"/>
          </a:xfrm>
          <a:prstGeom prst="rect">
            <a:avLst/>
          </a:prstGeom>
          <a:solidFill>
            <a:srgbClr val="D9D9D9">
              <a:alpha val="69804"/>
            </a:srgbClr>
          </a:solidFill>
        </p:spPr>
        <p:txBody>
          <a:bodyPr wrap="square" rtlCol="0">
            <a:spAutoFit/>
          </a:bodyPr>
          <a:lstStyle/>
          <a:p>
            <a:pPr marL="285750" indent="-285750">
              <a:buFont typeface="Arial" panose="020B0604020202020204" pitchFamily="34" charset="0"/>
              <a:buChar char="•"/>
            </a:pPr>
            <a:r>
              <a:rPr lang="zh-TW" altLang="en-US" b="1" dirty="0">
                <a:latin typeface="微軟正黑體" panose="020B0604030504040204" pitchFamily="34" charset="-120"/>
                <a:ea typeface="微軟正黑體" panose="020B0604030504040204" pitchFamily="34" charset="-120"/>
              </a:rPr>
              <a:t>土耳其</a:t>
            </a:r>
            <a:r>
              <a:rPr lang="zh-TW" altLang="en-US" dirty="0">
                <a:latin typeface="微軟正黑體" panose="020B0604030504040204" pitchFamily="34" charset="-120"/>
                <a:ea typeface="微軟正黑體" panose="020B0604030504040204" pitchFamily="34" charset="-120"/>
              </a:rPr>
              <a:t>：</a:t>
            </a:r>
            <a:r>
              <a:rPr lang="en-US" altLang="zh-TW" sz="1600" dirty="0">
                <a:latin typeface="微軟正黑體" panose="020B0604030504040204" pitchFamily="34" charset="-120"/>
                <a:ea typeface="微軟正黑體" panose="020B0604030504040204" pitchFamily="34" charset="-120"/>
              </a:rPr>
              <a:t>2025</a:t>
            </a:r>
            <a:r>
              <a:rPr lang="zh-TW" altLang="en-US" sz="1600" dirty="0">
                <a:latin typeface="微軟正黑體" panose="020B0604030504040204" pitchFamily="34" charset="-120"/>
                <a:ea typeface="微軟正黑體" panose="020B0604030504040204" pitchFamily="34" charset="-120"/>
              </a:rPr>
              <a:t>年</a:t>
            </a:r>
            <a:r>
              <a:rPr lang="en-US" altLang="zh-TW" sz="1600" dirty="0">
                <a:latin typeface="微軟正黑體" panose="020B0604030504040204" pitchFamily="34" charset="-120"/>
                <a:ea typeface="微軟正黑體" panose="020B0604030504040204" pitchFamily="34" charset="-120"/>
              </a:rPr>
              <a:t>7</a:t>
            </a:r>
            <a:r>
              <a:rPr lang="zh-TW" altLang="en-US" sz="1600" dirty="0">
                <a:latin typeface="微軟正黑體" panose="020B0604030504040204" pitchFamily="34" charset="-120"/>
                <a:ea typeface="微軟正黑體" panose="020B0604030504040204" pitchFamily="34" charset="-120"/>
              </a:rPr>
              <a:t>月國會通過氣候法</a:t>
            </a:r>
            <a:endParaRPr lang="en-US" altLang="zh-TW" sz="1600" dirty="0">
              <a:latin typeface="微軟正黑體" panose="020B0604030504040204" pitchFamily="34" charset="-120"/>
              <a:ea typeface="微軟正黑體" panose="020B0604030504040204" pitchFamily="34" charset="-120"/>
            </a:endParaRPr>
          </a:p>
          <a:p>
            <a:pPr marL="1166813" indent="-1166813"/>
            <a:r>
              <a:rPr lang="zh-TW" altLang="en-US" sz="1600" dirty="0">
                <a:latin typeface="微軟正黑體" panose="020B0604030504040204" pitchFamily="34" charset="-120"/>
                <a:ea typeface="微軟正黑體" panose="020B0604030504040204" pitchFamily="34" charset="-120"/>
              </a:rPr>
              <a:t>                       </a:t>
            </a:r>
            <a:r>
              <a:rPr lang="en-US" altLang="zh-TW" sz="1600" dirty="0">
                <a:latin typeface="微軟正黑體" panose="020B0604030504040204" pitchFamily="34" charset="-120"/>
                <a:ea typeface="微軟正黑體" panose="020B0604030504040204" pitchFamily="34" charset="-120"/>
              </a:rPr>
              <a:t>(</a:t>
            </a:r>
            <a:r>
              <a:rPr lang="zh-TW" altLang="en-US" sz="1600" dirty="0">
                <a:latin typeface="微軟正黑體" panose="020B0604030504040204" pitchFamily="34" charset="-120"/>
                <a:ea typeface="微軟正黑體" panose="020B0604030504040204" pitchFamily="34" charset="-120"/>
              </a:rPr>
              <a:t>含</a:t>
            </a:r>
            <a:r>
              <a:rPr lang="en-US" altLang="zh-TW" sz="1600" dirty="0">
                <a:latin typeface="微軟正黑體" panose="020B0604030504040204" pitchFamily="34" charset="-120"/>
                <a:ea typeface="微軟正黑體" panose="020B0604030504040204" pitchFamily="34" charset="-120"/>
              </a:rPr>
              <a:t>ETS</a:t>
            </a:r>
            <a:r>
              <a:rPr lang="zh-TW" altLang="en-US" sz="1600" dirty="0">
                <a:latin typeface="微軟正黑體" panose="020B0604030504040204" pitchFamily="34" charset="-120"/>
                <a:ea typeface="微軟正黑體" panose="020B0604030504040204" pitchFamily="34" charset="-120"/>
              </a:rPr>
              <a:t>及</a:t>
            </a:r>
            <a:r>
              <a:rPr lang="en-US" altLang="zh-TW" sz="1600" dirty="0">
                <a:latin typeface="微軟正黑體" panose="020B0604030504040204" pitchFamily="34" charset="-120"/>
                <a:ea typeface="微軟正黑體" panose="020B0604030504040204" pitchFamily="34" charset="-120"/>
              </a:rPr>
              <a:t>CBAM)</a:t>
            </a:r>
            <a:r>
              <a:rPr lang="zh-TW" altLang="en-US" sz="1600" dirty="0">
                <a:latin typeface="微軟正黑體" panose="020B0604030504040204" pitchFamily="34" charset="-120"/>
                <a:ea typeface="微軟正黑體" panose="020B0604030504040204" pitchFamily="34" charset="-120"/>
              </a:rPr>
              <a:t>，具體            細節待後續制定。</a:t>
            </a:r>
          </a:p>
        </p:txBody>
      </p:sp>
      <p:pic>
        <p:nvPicPr>
          <p:cNvPr id="21" name="圖片 20">
            <a:extLst>
              <a:ext uri="{FF2B5EF4-FFF2-40B4-BE49-F238E27FC236}">
                <a16:creationId xmlns:a16="http://schemas.microsoft.com/office/drawing/2014/main" id="{B22B0108-F10D-4BA9-829B-A686517D4542}"/>
              </a:ext>
            </a:extLst>
          </p:cNvPr>
          <p:cNvPicPr>
            <a:picLocks noChangeAspect="1"/>
          </p:cNvPicPr>
          <p:nvPr/>
        </p:nvPicPr>
        <p:blipFill>
          <a:blip r:embed="rId5"/>
          <a:stretch>
            <a:fillRect/>
          </a:stretch>
        </p:blipFill>
        <p:spPr>
          <a:xfrm>
            <a:off x="1384908" y="5839192"/>
            <a:ext cx="1455579" cy="593014"/>
          </a:xfrm>
          <a:prstGeom prst="rect">
            <a:avLst/>
          </a:prstGeom>
        </p:spPr>
      </p:pic>
      <p:sp>
        <p:nvSpPr>
          <p:cNvPr id="22" name="文字方塊 21">
            <a:extLst>
              <a:ext uri="{FF2B5EF4-FFF2-40B4-BE49-F238E27FC236}">
                <a16:creationId xmlns:a16="http://schemas.microsoft.com/office/drawing/2014/main" id="{681ABC15-2D1D-46C8-B1EF-E398184570D2}"/>
              </a:ext>
            </a:extLst>
          </p:cNvPr>
          <p:cNvSpPr txBox="1"/>
          <p:nvPr/>
        </p:nvSpPr>
        <p:spPr>
          <a:xfrm>
            <a:off x="6841257" y="6461796"/>
            <a:ext cx="5012011"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
                <a:srgbClr val="000000"/>
              </a:buClr>
              <a:buSzTx/>
              <a:buFont typeface="Arial"/>
              <a:buNone/>
              <a:tabLst/>
              <a:defRPr/>
            </a:pPr>
            <a:r>
              <a:rPr lang="zh-TW" altLang="en-US" sz="1400" dirty="0"/>
              <a:t>圖檔源自</a:t>
            </a:r>
            <a:r>
              <a:rPr lang="en-US" altLang="zh-TW" sz="1400" dirty="0"/>
              <a:t>https://carbonpricingdashboard.worldbank.org/</a:t>
            </a:r>
            <a:endParaRPr kumimoji="0" lang="en-US" altLang="zh-TW" sz="1400" b="0" i="0" u="none" strike="noStrike" kern="0" cap="none" spc="0" normalizeH="0" baseline="0" noProof="0" dirty="0">
              <a:ln>
                <a:noFill/>
              </a:ln>
              <a:solidFill>
                <a:srgbClr val="000000"/>
              </a:solidFill>
              <a:effectLst/>
              <a:uLnTx/>
              <a:uFillTx/>
              <a:latin typeface="微軟正黑體" panose="020B0604030504040204" pitchFamily="34" charset="-120"/>
              <a:ea typeface="微軟正黑體" panose="020B0604030504040204" pitchFamily="34" charset="-120"/>
              <a:cs typeface="Times New Roman" panose="02020603050405020304" pitchFamily="18" charset="0"/>
              <a:sym typeface="Arial"/>
            </a:endParaRPr>
          </a:p>
        </p:txBody>
      </p:sp>
    </p:spTree>
    <p:extLst>
      <p:ext uri="{BB962C8B-B14F-4D97-AF65-F5344CB8AC3E}">
        <p14:creationId xmlns:p14="http://schemas.microsoft.com/office/powerpoint/2010/main" val="38861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a:extLst>
              <a:ext uri="{FF2B5EF4-FFF2-40B4-BE49-F238E27FC236}">
                <a16:creationId xmlns:a16="http://schemas.microsoft.com/office/drawing/2014/main" id="{64B414A6-F3CF-4C32-975B-B7F0146D7885}"/>
              </a:ext>
            </a:extLst>
          </p:cNvPr>
          <p:cNvSpPr>
            <a:spLocks noGrp="1"/>
          </p:cNvSpPr>
          <p:nvPr>
            <p:ph type="sldNum" sz="quarter" idx="4"/>
          </p:nvPr>
        </p:nvSpPr>
        <p:spPr/>
        <p:txBody>
          <a:bodyPr/>
          <a:lstStyle/>
          <a:p>
            <a:fld id="{428429D3-D0E3-4A75-96D4-68BB5A2F4E44}" type="slidenum">
              <a:rPr lang="zh-CN" altLang="en-US" smtClean="0"/>
              <a:pPr/>
              <a:t>3</a:t>
            </a:fld>
            <a:endParaRPr lang="zh-CN" altLang="en-US"/>
          </a:p>
        </p:txBody>
      </p:sp>
      <p:sp>
        <p:nvSpPr>
          <p:cNvPr id="5" name="文字方塊 4">
            <a:extLst>
              <a:ext uri="{FF2B5EF4-FFF2-40B4-BE49-F238E27FC236}">
                <a16:creationId xmlns:a16="http://schemas.microsoft.com/office/drawing/2014/main" id="{9613CFBD-525C-4741-9AA8-0E6BBA44AF20}"/>
              </a:ext>
            </a:extLst>
          </p:cNvPr>
          <p:cNvSpPr txBox="1"/>
          <p:nvPr/>
        </p:nvSpPr>
        <p:spPr>
          <a:xfrm>
            <a:off x="604709" y="1155837"/>
            <a:ext cx="11251524" cy="3636845"/>
          </a:xfrm>
          <a:prstGeom prst="rect">
            <a:avLst/>
          </a:prstGeom>
          <a:noFill/>
        </p:spPr>
        <p:txBody>
          <a:bodyPr wrap="square">
            <a:spAutoFit/>
          </a:bodyPr>
          <a:lstStyle/>
          <a:p>
            <a:pPr marL="342900" indent="-342900" algn="just" defTabSz="609630">
              <a:lnSpc>
                <a:spcPct val="150000"/>
              </a:lnSpc>
              <a:buFont typeface="Wingdings" panose="05000000000000000000" pitchFamily="2" charset="2"/>
              <a:buChar char="Ø"/>
            </a:pPr>
            <a:r>
              <a:rPr lang="zh-TW" altLang="en-US" sz="2000" dirty="0">
                <a:latin typeface="Microsoft YaHei" panose="020B0503020204020204" pitchFamily="34" charset="-122"/>
                <a:ea typeface="Microsoft YaHei" panose="020B0503020204020204" pitchFamily="34" charset="-122"/>
                <a:cs typeface="Klein Bold"/>
                <a:sym typeface="Klein Bold"/>
              </a:rPr>
              <a:t>歐盟執委會</a:t>
            </a:r>
            <a:r>
              <a:rPr lang="en-US" altLang="zh-TW" sz="2000" dirty="0">
                <a:latin typeface="Microsoft YaHei" panose="020B0503020204020204" pitchFamily="34" charset="-122"/>
                <a:ea typeface="Microsoft YaHei" panose="020B0503020204020204" pitchFamily="34" charset="-122"/>
                <a:sym typeface="Klein Bold"/>
              </a:rPr>
              <a:t>2025</a:t>
            </a:r>
            <a:r>
              <a:rPr lang="zh-TW" altLang="en-US" sz="2000" dirty="0">
                <a:latin typeface="Microsoft YaHei" panose="020B0503020204020204" pitchFamily="34" charset="-122"/>
                <a:ea typeface="Microsoft YaHei" panose="020B0503020204020204" pitchFamily="34" charset="-122"/>
                <a:sym typeface="Klein Bold"/>
              </a:rPr>
              <a:t>年</a:t>
            </a:r>
            <a:r>
              <a:rPr lang="en-US" altLang="zh-TW" sz="2000" dirty="0">
                <a:latin typeface="Microsoft YaHei" panose="020B0503020204020204" pitchFamily="34" charset="-122"/>
                <a:ea typeface="Microsoft YaHei" panose="020B0503020204020204" pitchFamily="34" charset="-122"/>
                <a:sym typeface="Klein Bold"/>
              </a:rPr>
              <a:t>7</a:t>
            </a:r>
            <a:r>
              <a:rPr lang="zh-TW" altLang="en-US" sz="2000" dirty="0">
                <a:latin typeface="Microsoft YaHei" panose="020B0503020204020204" pitchFamily="34" charset="-122"/>
                <a:ea typeface="Microsoft YaHei" panose="020B0503020204020204" pitchFamily="34" charset="-122"/>
                <a:sym typeface="Klein Bold"/>
              </a:rPr>
              <a:t>月</a:t>
            </a:r>
            <a:r>
              <a:rPr lang="en-US" altLang="zh-TW" sz="2000" dirty="0">
                <a:latin typeface="Microsoft YaHei" panose="020B0503020204020204" pitchFamily="34" charset="-122"/>
                <a:ea typeface="Microsoft YaHei" panose="020B0503020204020204" pitchFamily="34" charset="-122"/>
                <a:sym typeface="Klein Bold"/>
              </a:rPr>
              <a:t>2</a:t>
            </a:r>
            <a:r>
              <a:rPr lang="zh-TW" altLang="en-US" sz="2000" dirty="0">
                <a:latin typeface="Microsoft YaHei" panose="020B0503020204020204" pitchFamily="34" charset="-122"/>
                <a:ea typeface="Microsoft YaHei" panose="020B0503020204020204" pitchFamily="34" charset="-122"/>
                <a:sym typeface="Klein Bold"/>
              </a:rPr>
              <a:t>日</a:t>
            </a:r>
            <a:r>
              <a:rPr lang="zh-TW" altLang="en-US" sz="2000" dirty="0">
                <a:latin typeface="Microsoft YaHei" panose="020B0503020204020204" pitchFamily="34" charset="-122"/>
                <a:ea typeface="Microsoft YaHei" panose="020B0503020204020204" pitchFamily="34" charset="-122"/>
                <a:sym typeface="Open Sans 1"/>
              </a:rPr>
              <a:t>提出</a:t>
            </a:r>
            <a:r>
              <a:rPr lang="en-US" altLang="zh-TW" sz="2000" dirty="0">
                <a:latin typeface="Microsoft YaHei" panose="020B0503020204020204" pitchFamily="34" charset="-122"/>
                <a:ea typeface="Microsoft YaHei" panose="020B0503020204020204" pitchFamily="34" charset="-122"/>
                <a:sym typeface="Open Sans 1"/>
              </a:rPr>
              <a:t>《</a:t>
            </a:r>
            <a:r>
              <a:rPr lang="zh-TW" altLang="en-US" sz="2000" dirty="0">
                <a:latin typeface="Microsoft YaHei" panose="020B0503020204020204" pitchFamily="34" charset="-122"/>
                <a:ea typeface="Microsoft YaHei" panose="020B0503020204020204" pitchFamily="34" charset="-122"/>
                <a:sym typeface="Open Sans 1"/>
              </a:rPr>
              <a:t>歐盟氣候法</a:t>
            </a:r>
            <a:r>
              <a:rPr lang="en-US" altLang="zh-TW" sz="2000" dirty="0">
                <a:latin typeface="Microsoft YaHei" panose="020B0503020204020204" pitchFamily="34" charset="-122"/>
                <a:ea typeface="Microsoft YaHei" panose="020B0503020204020204" pitchFamily="34" charset="-122"/>
                <a:sym typeface="Open Sans 1"/>
              </a:rPr>
              <a:t>》</a:t>
            </a:r>
            <a:r>
              <a:rPr lang="zh-TW" altLang="en-US" sz="2000" dirty="0">
                <a:latin typeface="Microsoft YaHei" panose="020B0503020204020204" pitchFamily="34" charset="-122"/>
                <a:ea typeface="Microsoft YaHei" panose="020B0503020204020204" pitchFamily="34" charset="-122"/>
                <a:sym typeface="Klein Bold"/>
              </a:rPr>
              <a:t>修正提案，除</a:t>
            </a:r>
            <a:r>
              <a:rPr lang="zh-TW" altLang="en-US" sz="2000" dirty="0">
                <a:latin typeface="微軟正黑體" panose="020B0604030504040204" pitchFamily="34" charset="-120"/>
                <a:ea typeface="微軟正黑體" panose="020B0604030504040204" pitchFamily="34" charset="-120"/>
                <a:cs typeface="Klein Bold"/>
                <a:sym typeface="Klein Bold"/>
              </a:rPr>
              <a:t>原定</a:t>
            </a:r>
            <a:r>
              <a:rPr lang="zh-TW" altLang="en-US" sz="2000" dirty="0">
                <a:latin typeface="微軟正黑體" panose="020B0604030504040204" pitchFamily="34" charset="-120"/>
                <a:ea typeface="微軟正黑體" panose="020B0604030504040204" pitchFamily="34" charset="-120"/>
                <a:cs typeface="Open Sans 1"/>
                <a:sym typeface="Open Sans 1"/>
              </a:rPr>
              <a:t>「</a:t>
            </a:r>
            <a:r>
              <a:rPr lang="en-US" altLang="zh-TW" sz="2000" dirty="0">
                <a:latin typeface="微軟正黑體" panose="020B0604030504040204" pitchFamily="34" charset="-120"/>
                <a:ea typeface="微軟正黑體" panose="020B0604030504040204" pitchFamily="34" charset="-120"/>
                <a:cs typeface="Open Sans 1"/>
                <a:sym typeface="Open Sans 1"/>
              </a:rPr>
              <a:t>2050</a:t>
            </a:r>
            <a:r>
              <a:rPr lang="zh-TW" altLang="en-US" sz="2000" dirty="0">
                <a:latin typeface="微軟正黑體" panose="020B0604030504040204" pitchFamily="34" charset="-120"/>
                <a:ea typeface="微軟正黑體" panose="020B0604030504040204" pitchFamily="34" charset="-120"/>
                <a:cs typeface="Open Sans 1"/>
                <a:sym typeface="Open Sans 1"/>
              </a:rPr>
              <a:t>年達成氣候中和 </a:t>
            </a:r>
            <a:r>
              <a:rPr lang="en-US" altLang="zh-TW" sz="2000" dirty="0">
                <a:latin typeface="微軟正黑體" panose="020B0604030504040204" pitchFamily="34" charset="-120"/>
                <a:ea typeface="微軟正黑體" panose="020B0604030504040204" pitchFamily="34" charset="-120"/>
                <a:cs typeface="Open Sans 1"/>
                <a:sym typeface="Open Sans 1"/>
              </a:rPr>
              <a:t>(Climate Neutrality)</a:t>
            </a:r>
            <a:r>
              <a:rPr lang="zh-TW" altLang="en-US" sz="2000" dirty="0">
                <a:latin typeface="微軟正黑體" panose="020B0604030504040204" pitchFamily="34" charset="-120"/>
                <a:ea typeface="微軟正黑體" panose="020B0604030504040204" pitchFamily="34" charset="-120"/>
                <a:cs typeface="Open Sans 1"/>
                <a:sym typeface="Open Sans 1"/>
              </a:rPr>
              <a:t>、</a:t>
            </a:r>
            <a:r>
              <a:rPr lang="en-US" altLang="zh-TW" sz="2000" dirty="0">
                <a:latin typeface="微軟正黑體" panose="020B0604030504040204" pitchFamily="34" charset="-120"/>
                <a:ea typeface="微軟正黑體" panose="020B0604030504040204" pitchFamily="34" charset="-120"/>
                <a:cs typeface="Open Sans 1"/>
                <a:sym typeface="Open Sans 1"/>
              </a:rPr>
              <a:t>2030</a:t>
            </a:r>
            <a:r>
              <a:rPr lang="zh-TW" altLang="en-US" sz="2000" dirty="0">
                <a:latin typeface="微軟正黑體" panose="020B0604030504040204" pitchFamily="34" charset="-120"/>
                <a:ea typeface="微軟正黑體" panose="020B0604030504040204" pitchFamily="34" charset="-120"/>
                <a:cs typeface="Open Sans 1"/>
                <a:sym typeface="Open Sans 1"/>
              </a:rPr>
              <a:t>年前減少至少</a:t>
            </a:r>
            <a:r>
              <a:rPr lang="en-US" altLang="zh-TW" sz="2000" dirty="0">
                <a:latin typeface="微軟正黑體" panose="020B0604030504040204" pitchFamily="34" charset="-120"/>
                <a:ea typeface="微軟正黑體" panose="020B0604030504040204" pitchFamily="34" charset="-120"/>
                <a:cs typeface="Open Sans 1"/>
                <a:sym typeface="Open Sans 1"/>
              </a:rPr>
              <a:t>55%</a:t>
            </a:r>
            <a:r>
              <a:rPr lang="zh-TW" altLang="en-US" sz="2000" dirty="0">
                <a:latin typeface="微軟正黑體" panose="020B0604030504040204" pitchFamily="34" charset="-120"/>
                <a:ea typeface="微軟正黑體" panose="020B0604030504040204" pitchFamily="34" charset="-120"/>
                <a:cs typeface="Open Sans 1"/>
                <a:sym typeface="Open Sans 1"/>
              </a:rPr>
              <a:t>溫室氣體排放（以</a:t>
            </a:r>
            <a:r>
              <a:rPr lang="en-US" altLang="zh-TW" sz="2000" dirty="0">
                <a:latin typeface="微軟正黑體" panose="020B0604030504040204" pitchFamily="34" charset="-120"/>
                <a:ea typeface="微軟正黑體" panose="020B0604030504040204" pitchFamily="34" charset="-120"/>
                <a:cs typeface="Open Sans 1"/>
                <a:sym typeface="Open Sans 1"/>
              </a:rPr>
              <a:t>1990</a:t>
            </a:r>
            <a:r>
              <a:rPr lang="zh-TW" altLang="en-US" sz="2000" dirty="0">
                <a:latin typeface="微軟正黑體" panose="020B0604030504040204" pitchFamily="34" charset="-120"/>
                <a:ea typeface="微軟正黑體" panose="020B0604030504040204" pitchFamily="34" charset="-120"/>
                <a:cs typeface="Open Sans 1"/>
                <a:sym typeface="Open Sans 1"/>
              </a:rPr>
              <a:t>年為基準）」，本次修正提案為「</a:t>
            </a:r>
            <a:r>
              <a:rPr lang="en-US" altLang="zh-TW" sz="2000" b="1" dirty="0">
                <a:latin typeface="微軟正黑體" panose="020B0604030504040204" pitchFamily="34" charset="-120"/>
                <a:ea typeface="微軟正黑體" panose="020B0604030504040204" pitchFamily="34" charset="-120"/>
                <a:cs typeface="Open Sans 1"/>
                <a:sym typeface="Open Sans 1"/>
              </a:rPr>
              <a:t>2040</a:t>
            </a:r>
            <a:r>
              <a:rPr lang="zh-TW" altLang="en-US" sz="2000" b="1" dirty="0">
                <a:latin typeface="微軟正黑體" panose="020B0604030504040204" pitchFamily="34" charset="-120"/>
                <a:ea typeface="微軟正黑體" panose="020B0604030504040204" pitchFamily="34" charset="-120"/>
                <a:cs typeface="Open Sans 1"/>
                <a:sym typeface="Open Sans 1"/>
              </a:rPr>
              <a:t>年減碳</a:t>
            </a:r>
            <a:r>
              <a:rPr lang="en-US" altLang="zh-TW" sz="2000" b="1" dirty="0">
                <a:latin typeface="微軟正黑體" panose="020B0604030504040204" pitchFamily="34" charset="-120"/>
                <a:ea typeface="微軟正黑體" panose="020B0604030504040204" pitchFamily="34" charset="-120"/>
                <a:cs typeface="Open Sans 1"/>
                <a:sym typeface="Open Sans 1"/>
              </a:rPr>
              <a:t>90%</a:t>
            </a:r>
            <a:r>
              <a:rPr lang="zh-TW" altLang="en-US" sz="2000" b="1" dirty="0">
                <a:latin typeface="微軟正黑體" panose="020B0604030504040204" pitchFamily="34" charset="-120"/>
                <a:ea typeface="微軟正黑體" panose="020B0604030504040204" pitchFamily="34" charset="-120"/>
                <a:cs typeface="Open Sans 1"/>
                <a:sym typeface="Open Sans 1"/>
              </a:rPr>
              <a:t>」</a:t>
            </a:r>
            <a:r>
              <a:rPr lang="zh-TW" altLang="en-US" sz="2000" dirty="0">
                <a:latin typeface="微軟正黑體" panose="020B0604030504040204" pitchFamily="34" charset="-120"/>
                <a:ea typeface="微軟正黑體" panose="020B0604030504040204" pitchFamily="34" charset="-120"/>
                <a:cs typeface="Open Sans 1"/>
                <a:sym typeface="Open Sans 1"/>
              </a:rPr>
              <a:t>的法定目標。</a:t>
            </a:r>
            <a:endParaRPr lang="en-US" altLang="zh-TW" sz="2000" b="1" dirty="0">
              <a:latin typeface="微軟正黑體" panose="020B0604030504040204" pitchFamily="34" charset="-120"/>
              <a:ea typeface="微軟正黑體" panose="020B0604030504040204" pitchFamily="34" charset="-120"/>
              <a:cs typeface="Open Sans 1"/>
              <a:sym typeface="Open Sans 1"/>
            </a:endParaRPr>
          </a:p>
          <a:p>
            <a:pPr marL="342900" indent="-342900" algn="just" defTabSz="609630">
              <a:lnSpc>
                <a:spcPct val="150000"/>
              </a:lnSpc>
              <a:buFont typeface="Wingdings" panose="05000000000000000000" pitchFamily="2" charset="2"/>
              <a:buChar char="Ø"/>
            </a:pPr>
            <a:r>
              <a:rPr lang="zh-TW" altLang="en-US" sz="2000" dirty="0">
                <a:latin typeface="微軟正黑體" panose="020B0604030504040204" pitchFamily="34" charset="-120"/>
                <a:ea typeface="微軟正黑體" panose="020B0604030504040204" pitchFamily="34" charset="-120"/>
                <a:cs typeface="Open Sans 1"/>
              </a:rPr>
              <a:t>為因應歐盟內部能源結構與產業條件的落差，同步規劃三項具彈性、可執行、成本效益的配套機制：「</a:t>
            </a:r>
            <a:r>
              <a:rPr lang="zh-TW" altLang="en-US" sz="2000" b="1" dirty="0">
                <a:latin typeface="微軟正黑體" panose="020B0604030504040204" pitchFamily="34" charset="-120"/>
                <a:ea typeface="微軟正黑體" panose="020B0604030504040204" pitchFamily="34" charset="-120"/>
              </a:rPr>
              <a:t>國際碳信用額度」、「</a:t>
            </a:r>
            <a:r>
              <a:rPr lang="en-US" altLang="zh-TW" sz="2000" b="1" dirty="0" err="1">
                <a:latin typeface="微軟正黑體" panose="020B0604030504040204" pitchFamily="34" charset="-120"/>
                <a:ea typeface="微軟正黑體" panose="020B0604030504040204" pitchFamily="34" charset="-120"/>
                <a:sym typeface="Telegraf Heavy"/>
              </a:rPr>
              <a:t>納入碳移除機制</a:t>
            </a:r>
            <a:r>
              <a:rPr lang="zh-TW" altLang="en-US" sz="2000" b="1" dirty="0">
                <a:latin typeface="微軟正黑體" panose="020B0604030504040204" pitchFamily="34" charset="-120"/>
                <a:ea typeface="微軟正黑體" panose="020B0604030504040204" pitchFamily="34" charset="-120"/>
                <a:sym typeface="Telegraf Heavy"/>
              </a:rPr>
              <a:t>」及</a:t>
            </a:r>
            <a:r>
              <a:rPr lang="zh-TW" altLang="en-US" sz="2000" b="1" dirty="0">
                <a:latin typeface="微軟正黑體" panose="020B0604030504040204" pitchFamily="34" charset="-120"/>
                <a:ea typeface="微軟正黑體" panose="020B0604030504040204" pitchFamily="34" charset="-120"/>
              </a:rPr>
              <a:t>「</a:t>
            </a:r>
            <a:r>
              <a:rPr lang="en-US" altLang="zh-TW" sz="2000" b="1" dirty="0" err="1">
                <a:latin typeface="微軟正黑體" panose="020B0604030504040204" pitchFamily="34" charset="-120"/>
                <a:ea typeface="微軟正黑體" panose="020B0604030504040204" pitchFamily="34" charset="-120"/>
                <a:sym typeface="Telegraf Heavy"/>
              </a:rPr>
              <a:t>跨部門彈性調整</a:t>
            </a:r>
            <a:r>
              <a:rPr lang="zh-TW" altLang="en-US" sz="2000" b="1" dirty="0">
                <a:latin typeface="微軟正黑體" panose="020B0604030504040204" pitchFamily="34" charset="-120"/>
                <a:ea typeface="微軟正黑體" panose="020B0604030504040204" pitchFamily="34" charset="-120"/>
                <a:sym typeface="Telegraf Heavy"/>
              </a:rPr>
              <a:t>」</a:t>
            </a:r>
            <a:r>
              <a:rPr lang="zh-TW" altLang="en-US" sz="2000" b="1" dirty="0">
                <a:latin typeface="微軟正黑體" panose="020B0604030504040204" pitchFamily="34" charset="-120"/>
                <a:ea typeface="微軟正黑體" panose="020B0604030504040204" pitchFamily="34" charset="-120"/>
                <a:cs typeface="Telegraf Heavy"/>
                <a:sym typeface="Telegraf Heavy"/>
              </a:rPr>
              <a:t>。</a:t>
            </a:r>
            <a:endParaRPr lang="en-US" altLang="zh-TW" sz="2000" b="1" dirty="0">
              <a:latin typeface="微軟正黑體" panose="020B0604030504040204" pitchFamily="34" charset="-120"/>
              <a:ea typeface="微軟正黑體" panose="020B0604030504040204" pitchFamily="34" charset="-120"/>
              <a:cs typeface="Telegraf Heavy"/>
              <a:sym typeface="Telegraf Heavy"/>
            </a:endParaRPr>
          </a:p>
          <a:p>
            <a:pPr marL="342900" indent="-342900" algn="just" defTabSz="609630">
              <a:lnSpc>
                <a:spcPct val="150000"/>
              </a:lnSpc>
              <a:buFont typeface="Wingdings" panose="05000000000000000000" pitchFamily="2" charset="2"/>
              <a:buChar char="Ø"/>
            </a:pPr>
            <a:endParaRPr lang="zh-TW" altLang="en-US" sz="2000" b="1" dirty="0">
              <a:latin typeface="微軟正黑體" panose="020B0604030504040204" pitchFamily="34" charset="-120"/>
              <a:ea typeface="微軟正黑體" panose="020B0604030504040204" pitchFamily="34" charset="-120"/>
              <a:cs typeface="Open Sans 1"/>
            </a:endParaRPr>
          </a:p>
          <a:p>
            <a:pPr marL="342900" indent="-342900" algn="just" defTabSz="609630">
              <a:lnSpc>
                <a:spcPct val="150000"/>
              </a:lnSpc>
              <a:buFont typeface="Wingdings" panose="05000000000000000000" pitchFamily="2" charset="2"/>
              <a:buChar char="Ø"/>
            </a:pPr>
            <a:endParaRPr lang="en-US" altLang="zh-TW" sz="2000" b="1" dirty="0">
              <a:solidFill>
                <a:srgbClr val="C0504D">
                  <a:lumMod val="75000"/>
                </a:srgbClr>
              </a:solidFill>
              <a:latin typeface="微軟正黑體" panose="020B0604030504040204" pitchFamily="34" charset="-120"/>
              <a:ea typeface="微軟正黑體" panose="020B0604030504040204" pitchFamily="34" charset="-120"/>
              <a:cs typeface="Open Sans 1"/>
              <a:sym typeface="Open Sans 1"/>
            </a:endParaRPr>
          </a:p>
          <a:p>
            <a:pPr algn="just" defTabSz="609630">
              <a:lnSpc>
                <a:spcPct val="150000"/>
              </a:lnSpc>
            </a:pPr>
            <a:endParaRPr lang="en-US" altLang="zh-TW" sz="1600" b="1" dirty="0">
              <a:solidFill>
                <a:srgbClr val="2A2E3A"/>
              </a:solidFill>
              <a:latin typeface="微軟正黑體" panose="020B0604030504040204" pitchFamily="34" charset="-120"/>
              <a:ea typeface="微軟正黑體" panose="020B0604030504040204" pitchFamily="34" charset="-120"/>
              <a:cs typeface="Klein Bold"/>
              <a:sym typeface="Klein Bold"/>
            </a:endParaRPr>
          </a:p>
        </p:txBody>
      </p:sp>
      <p:sp>
        <p:nvSpPr>
          <p:cNvPr id="8" name="矩形 7">
            <a:extLst>
              <a:ext uri="{FF2B5EF4-FFF2-40B4-BE49-F238E27FC236}">
                <a16:creationId xmlns:a16="http://schemas.microsoft.com/office/drawing/2014/main" id="{5F3945BA-9947-43A5-8C7D-65E0901B5542}"/>
              </a:ext>
            </a:extLst>
          </p:cNvPr>
          <p:cNvSpPr/>
          <p:nvPr/>
        </p:nvSpPr>
        <p:spPr>
          <a:xfrm>
            <a:off x="612742" y="327216"/>
            <a:ext cx="8526957" cy="830997"/>
          </a:xfrm>
          <a:prstGeom prst="rect">
            <a:avLst/>
          </a:prstGeom>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pPr>
            <a:r>
              <a:rPr lang="zh-TW" altLang="en-US" sz="4800" b="1" spc="50" dirty="0">
                <a:ln w="11430"/>
                <a:effectLst>
                  <a:outerShdw blurRad="76200" dist="50800" dir="5400000" algn="tl" rotWithShape="0">
                    <a:srgbClr val="000000">
                      <a:alpha val="65000"/>
                    </a:srgbClr>
                  </a:outerShdw>
                </a:effectLst>
                <a:latin typeface="微軟正黑體" pitchFamily="34" charset="-120"/>
                <a:ea typeface="微軟正黑體" pitchFamily="34" charset="-120"/>
              </a:rPr>
              <a:t>歐盟的現況</a:t>
            </a:r>
          </a:p>
        </p:txBody>
      </p:sp>
      <p:sp>
        <p:nvSpPr>
          <p:cNvPr id="9" name="箭號: 五邊形 8">
            <a:extLst>
              <a:ext uri="{FF2B5EF4-FFF2-40B4-BE49-F238E27FC236}">
                <a16:creationId xmlns:a16="http://schemas.microsoft.com/office/drawing/2014/main" id="{B4D72FAD-9F44-46FE-8DF3-A81F5CF383D1}"/>
              </a:ext>
            </a:extLst>
          </p:cNvPr>
          <p:cNvSpPr/>
          <p:nvPr/>
        </p:nvSpPr>
        <p:spPr>
          <a:xfrm>
            <a:off x="0" y="12386"/>
            <a:ext cx="612742" cy="431182"/>
          </a:xfrm>
          <a:prstGeom prst="homePlate">
            <a:avLst/>
          </a:prstGeom>
          <a:gradFill flip="none" rotWithShape="1">
            <a:gsLst>
              <a:gs pos="76000">
                <a:schemeClr val="tx2">
                  <a:lumMod val="20000"/>
                  <a:lumOff val="80000"/>
                </a:schemeClr>
              </a:gs>
              <a:gs pos="98000">
                <a:schemeClr val="bg1"/>
              </a:gs>
              <a:gs pos="0">
                <a:schemeClr val="bg1"/>
              </a:gs>
            </a:gsLst>
            <a:lin ang="16200000" scaled="1"/>
            <a:tileRect/>
          </a:gradFill>
          <a:ln w="12700" cap="flat" cmpd="sng" algn="ctr">
            <a:noFill/>
            <a:prstDash val="solid"/>
            <a:miter lim="800000"/>
          </a:ln>
          <a:effectLst/>
        </p:spPr>
        <p:txBody>
          <a:bodyPr rtlCol="0" anchor="ctr"/>
          <a:lstStyle/>
          <a:p>
            <a:pPr algn="ctr" defTabSz="914377"/>
            <a:r>
              <a:rPr lang="zh-TW" altLang="en-US" sz="2000" b="1" kern="0" dirty="0">
                <a:latin typeface="Times New Roman" panose="02020603050405020304" pitchFamily="18" charset="0"/>
                <a:ea typeface="微軟正黑體"/>
                <a:cs typeface="Times New Roman" panose="02020603050405020304" pitchFamily="18" charset="0"/>
              </a:rPr>
              <a:t>壹</a:t>
            </a:r>
          </a:p>
        </p:txBody>
      </p:sp>
      <p:pic>
        <p:nvPicPr>
          <p:cNvPr id="16" name="圖形 1">
            <a:extLst>
              <a:ext uri="{FF2B5EF4-FFF2-40B4-BE49-F238E27FC236}">
                <a16:creationId xmlns:a16="http://schemas.microsoft.com/office/drawing/2014/main" id="{C4F79C8F-C521-43F6-A5BD-0AE3EC2BAE0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73967" y="152985"/>
            <a:ext cx="1428697" cy="348463"/>
          </a:xfrm>
          <a:prstGeom prst="rect">
            <a:avLst/>
          </a:prstGeom>
        </p:spPr>
      </p:pic>
      <p:pic>
        <p:nvPicPr>
          <p:cNvPr id="4" name="圖片 3">
            <a:extLst>
              <a:ext uri="{FF2B5EF4-FFF2-40B4-BE49-F238E27FC236}">
                <a16:creationId xmlns:a16="http://schemas.microsoft.com/office/drawing/2014/main" id="{A94A8773-4E99-4BF2-B058-B87F4663D637}"/>
              </a:ext>
            </a:extLst>
          </p:cNvPr>
          <p:cNvPicPr>
            <a:picLocks noChangeAspect="1"/>
          </p:cNvPicPr>
          <p:nvPr/>
        </p:nvPicPr>
        <p:blipFill rotWithShape="1">
          <a:blip r:embed="rId4"/>
          <a:srcRect t="9175"/>
          <a:stretch/>
        </p:blipFill>
        <p:spPr>
          <a:xfrm>
            <a:off x="1383542" y="3531493"/>
            <a:ext cx="9686000" cy="3210357"/>
          </a:xfrm>
          <a:prstGeom prst="rect">
            <a:avLst/>
          </a:prstGeom>
        </p:spPr>
      </p:pic>
    </p:spTree>
    <p:extLst>
      <p:ext uri="{BB962C8B-B14F-4D97-AF65-F5344CB8AC3E}">
        <p14:creationId xmlns:p14="http://schemas.microsoft.com/office/powerpoint/2010/main" val="3949468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向上箭號圖說文字 231"/>
          <p:cNvSpPr/>
          <p:nvPr/>
        </p:nvSpPr>
        <p:spPr>
          <a:xfrm>
            <a:off x="2426245" y="4555928"/>
            <a:ext cx="5298391" cy="2183344"/>
          </a:xfrm>
          <a:prstGeom prst="upArrowCallout">
            <a:avLst>
              <a:gd name="adj1" fmla="val 23191"/>
              <a:gd name="adj2" fmla="val 19122"/>
              <a:gd name="adj3" fmla="val 12539"/>
              <a:gd name="adj4" fmla="val 81558"/>
            </a:avLst>
          </a:prstGeom>
          <a:gradFill flip="none" rotWithShape="1">
            <a:gsLst>
              <a:gs pos="76000">
                <a:schemeClr val="tx2">
                  <a:lumMod val="20000"/>
                  <a:lumOff val="80000"/>
                </a:schemeClr>
              </a:gs>
              <a:gs pos="98000">
                <a:schemeClr val="bg1"/>
              </a:gs>
              <a:gs pos="0">
                <a:schemeClr val="bg1"/>
              </a:gs>
            </a:gsLst>
            <a:lin ang="16200000" scaled="1"/>
            <a:tileRect/>
          </a:gradFill>
          <a:ln w="12700" cap="flat" cmpd="sng" algn="ctr">
            <a:noFill/>
            <a:prstDash val="solid"/>
            <a:miter lim="800000"/>
          </a:ln>
          <a:effectLst/>
        </p:spPr>
        <p:txBody>
          <a:bodyPr rtlCol="0" anchor="ctr"/>
          <a:lstStyle/>
          <a:p>
            <a:pPr algn="ctr" defTabSz="914377"/>
            <a:endParaRPr lang="zh-TW" altLang="en-US" sz="1800" kern="0">
              <a:solidFill>
                <a:prstClr val="white"/>
              </a:solidFill>
              <a:latin typeface="Times New Roman" panose="02020603050405020304" pitchFamily="18" charset="0"/>
              <a:ea typeface="微軟正黑體"/>
              <a:cs typeface="Times New Roman" panose="02020603050405020304" pitchFamily="18" charset="0"/>
            </a:endParaRPr>
          </a:p>
        </p:txBody>
      </p:sp>
      <p:sp>
        <p:nvSpPr>
          <p:cNvPr id="6" name="矩形 5"/>
          <p:cNvSpPr/>
          <p:nvPr/>
        </p:nvSpPr>
        <p:spPr>
          <a:xfrm>
            <a:off x="612742" y="303028"/>
            <a:ext cx="9874255" cy="830997"/>
          </a:xfrm>
          <a:prstGeom prst="rect">
            <a:avLst/>
          </a:prstGeom>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pPr>
            <a:r>
              <a:rPr lang="zh-TW" altLang="en-US" sz="4800" b="1" spc="50" dirty="0">
                <a:ln w="11430"/>
                <a:effectLst>
                  <a:outerShdw blurRad="76200" dist="50800" dir="5400000" algn="tl" rotWithShape="0">
                    <a:srgbClr val="000000">
                      <a:alpha val="65000"/>
                    </a:srgbClr>
                  </a:outerShdw>
                </a:effectLst>
                <a:latin typeface="微軟正黑體" pitchFamily="34" charset="-120"/>
                <a:ea typeface="微軟正黑體" pitchFamily="34" charset="-120"/>
              </a:rPr>
              <a:t>歐盟</a:t>
            </a:r>
            <a:r>
              <a:rPr lang="en-US" altLang="zh-TW" sz="4800" b="1" spc="50" dirty="0">
                <a:ln w="11430"/>
                <a:effectLst>
                  <a:outerShdw blurRad="76200" dist="50800" dir="5400000" algn="tl" rotWithShape="0">
                    <a:srgbClr val="000000">
                      <a:alpha val="65000"/>
                    </a:srgbClr>
                  </a:outerShdw>
                </a:effectLst>
                <a:latin typeface="微軟正黑體" pitchFamily="34" charset="-120"/>
                <a:ea typeface="微軟正黑體" pitchFamily="34" charset="-120"/>
              </a:rPr>
              <a:t>CBAM</a:t>
            </a:r>
            <a:r>
              <a:rPr lang="zh-TW" altLang="en-US" sz="4800" b="1" spc="50" dirty="0">
                <a:ln w="11430"/>
                <a:effectLst>
                  <a:outerShdw blurRad="76200" dist="50800" dir="5400000" algn="tl" rotWithShape="0">
                    <a:srgbClr val="000000">
                      <a:alpha val="65000"/>
                    </a:srgbClr>
                  </a:outerShdw>
                </a:effectLst>
                <a:latin typeface="微軟正黑體" pitchFamily="34" charset="-120"/>
                <a:ea typeface="微軟正黑體" pitchFamily="34" charset="-120"/>
              </a:rPr>
              <a:t>的現況與溝通情形</a:t>
            </a:r>
          </a:p>
        </p:txBody>
      </p:sp>
      <p:sp>
        <p:nvSpPr>
          <p:cNvPr id="209" name="Freeform 20">
            <a:extLst>
              <a:ext uri="{FF2B5EF4-FFF2-40B4-BE49-F238E27FC236}">
                <a16:creationId xmlns:a16="http://schemas.microsoft.com/office/drawing/2014/main" id="{F940E2AC-DD4C-EE47-88EA-AB79E891FB81}"/>
              </a:ext>
            </a:extLst>
          </p:cNvPr>
          <p:cNvSpPr>
            <a:spLocks noChangeArrowheads="1"/>
          </p:cNvSpPr>
          <p:nvPr/>
        </p:nvSpPr>
        <p:spPr bwMode="auto">
          <a:xfrm>
            <a:off x="5799913" y="3129799"/>
            <a:ext cx="1471046" cy="475200"/>
          </a:xfrm>
          <a:custGeom>
            <a:avLst/>
            <a:gdLst>
              <a:gd name="T0" fmla="*/ 1358 w 1359"/>
              <a:gd name="T1" fmla="*/ 0 h 874"/>
              <a:gd name="T2" fmla="*/ 1358 w 1359"/>
              <a:gd name="T3" fmla="*/ 194 h 874"/>
              <a:gd name="T4" fmla="*/ 0 w 1359"/>
              <a:gd name="T5" fmla="*/ 873 h 874"/>
              <a:gd name="T6" fmla="*/ 0 w 1359"/>
              <a:gd name="T7" fmla="*/ 679 h 874"/>
              <a:gd name="T8" fmla="*/ 1358 w 1359"/>
              <a:gd name="T9" fmla="*/ 0 h 874"/>
            </a:gdLst>
            <a:ahLst/>
            <a:cxnLst>
              <a:cxn ang="0">
                <a:pos x="T0" y="T1"/>
              </a:cxn>
              <a:cxn ang="0">
                <a:pos x="T2" y="T3"/>
              </a:cxn>
              <a:cxn ang="0">
                <a:pos x="T4" y="T5"/>
              </a:cxn>
              <a:cxn ang="0">
                <a:pos x="T6" y="T7"/>
              </a:cxn>
              <a:cxn ang="0">
                <a:pos x="T8" y="T9"/>
              </a:cxn>
            </a:cxnLst>
            <a:rect l="0" t="0" r="r" b="b"/>
            <a:pathLst>
              <a:path w="1359" h="874">
                <a:moveTo>
                  <a:pt x="1358" y="0"/>
                </a:moveTo>
                <a:lnTo>
                  <a:pt x="1358" y="194"/>
                </a:lnTo>
                <a:lnTo>
                  <a:pt x="0" y="873"/>
                </a:lnTo>
                <a:lnTo>
                  <a:pt x="0" y="679"/>
                </a:lnTo>
                <a:lnTo>
                  <a:pt x="1358" y="0"/>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10" name="Freeform 21">
            <a:extLst>
              <a:ext uri="{FF2B5EF4-FFF2-40B4-BE49-F238E27FC236}">
                <a16:creationId xmlns:a16="http://schemas.microsoft.com/office/drawing/2014/main" id="{26605385-4172-3F40-AD2C-2DFDD5051995}"/>
              </a:ext>
            </a:extLst>
          </p:cNvPr>
          <p:cNvSpPr>
            <a:spLocks noChangeArrowheads="1"/>
          </p:cNvSpPr>
          <p:nvPr/>
        </p:nvSpPr>
        <p:spPr bwMode="auto">
          <a:xfrm>
            <a:off x="3970654" y="3129799"/>
            <a:ext cx="1471046" cy="475200"/>
          </a:xfrm>
          <a:custGeom>
            <a:avLst/>
            <a:gdLst>
              <a:gd name="T0" fmla="*/ 1359 w 1360"/>
              <a:gd name="T1" fmla="*/ 679 h 874"/>
              <a:gd name="T2" fmla="*/ 1359 w 1360"/>
              <a:gd name="T3" fmla="*/ 873 h 874"/>
              <a:gd name="T4" fmla="*/ 0 w 1360"/>
              <a:gd name="T5" fmla="*/ 194 h 874"/>
              <a:gd name="T6" fmla="*/ 0 w 1360"/>
              <a:gd name="T7" fmla="*/ 0 h 874"/>
              <a:gd name="T8" fmla="*/ 1359 w 1360"/>
              <a:gd name="T9" fmla="*/ 679 h 874"/>
            </a:gdLst>
            <a:ahLst/>
            <a:cxnLst>
              <a:cxn ang="0">
                <a:pos x="T0" y="T1"/>
              </a:cxn>
              <a:cxn ang="0">
                <a:pos x="T2" y="T3"/>
              </a:cxn>
              <a:cxn ang="0">
                <a:pos x="T4" y="T5"/>
              </a:cxn>
              <a:cxn ang="0">
                <a:pos x="T6" y="T7"/>
              </a:cxn>
              <a:cxn ang="0">
                <a:pos x="T8" y="T9"/>
              </a:cxn>
            </a:cxnLst>
            <a:rect l="0" t="0" r="r" b="b"/>
            <a:pathLst>
              <a:path w="1360" h="874">
                <a:moveTo>
                  <a:pt x="1359" y="679"/>
                </a:moveTo>
                <a:lnTo>
                  <a:pt x="1359" y="873"/>
                </a:lnTo>
                <a:lnTo>
                  <a:pt x="0" y="194"/>
                </a:lnTo>
                <a:lnTo>
                  <a:pt x="0" y="0"/>
                </a:lnTo>
                <a:lnTo>
                  <a:pt x="1359" y="679"/>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12" name="Freeform 23">
            <a:extLst>
              <a:ext uri="{FF2B5EF4-FFF2-40B4-BE49-F238E27FC236}">
                <a16:creationId xmlns:a16="http://schemas.microsoft.com/office/drawing/2014/main" id="{6D7A9AFD-E990-7549-98ED-921A453E5B73}"/>
              </a:ext>
            </a:extLst>
          </p:cNvPr>
          <p:cNvSpPr>
            <a:spLocks noChangeArrowheads="1"/>
          </p:cNvSpPr>
          <p:nvPr/>
        </p:nvSpPr>
        <p:spPr bwMode="auto">
          <a:xfrm>
            <a:off x="5442649" y="3499399"/>
            <a:ext cx="358211" cy="124800"/>
          </a:xfrm>
          <a:custGeom>
            <a:avLst/>
            <a:gdLst>
              <a:gd name="T0" fmla="*/ 300 w 329"/>
              <a:gd name="T1" fmla="*/ 12 h 229"/>
              <a:gd name="T2" fmla="*/ 275 w 329"/>
              <a:gd name="T3" fmla="*/ 20 h 229"/>
              <a:gd name="T4" fmla="*/ 253 w 329"/>
              <a:gd name="T5" fmla="*/ 25 h 229"/>
              <a:gd name="T6" fmla="*/ 230 w 329"/>
              <a:gd name="T7" fmla="*/ 29 h 229"/>
              <a:gd name="T8" fmla="*/ 204 w 329"/>
              <a:gd name="T9" fmla="*/ 32 h 229"/>
              <a:gd name="T10" fmla="*/ 183 w 329"/>
              <a:gd name="T11" fmla="*/ 34 h 229"/>
              <a:gd name="T12" fmla="*/ 148 w 329"/>
              <a:gd name="T13" fmla="*/ 34 h 229"/>
              <a:gd name="T14" fmla="*/ 121 w 329"/>
              <a:gd name="T15" fmla="*/ 32 h 229"/>
              <a:gd name="T16" fmla="*/ 99 w 329"/>
              <a:gd name="T17" fmla="*/ 30 h 229"/>
              <a:gd name="T18" fmla="*/ 79 w 329"/>
              <a:gd name="T19" fmla="*/ 26 h 229"/>
              <a:gd name="T20" fmla="*/ 59 w 329"/>
              <a:gd name="T21" fmla="*/ 22 h 229"/>
              <a:gd name="T22" fmla="*/ 39 w 329"/>
              <a:gd name="T23" fmla="*/ 16 h 229"/>
              <a:gd name="T24" fmla="*/ 17 w 329"/>
              <a:gd name="T25" fmla="*/ 8 h 229"/>
              <a:gd name="T26" fmla="*/ 0 w 329"/>
              <a:gd name="T27" fmla="*/ 194 h 229"/>
              <a:gd name="T28" fmla="*/ 18 w 329"/>
              <a:gd name="T29" fmla="*/ 203 h 229"/>
              <a:gd name="T30" fmla="*/ 39 w 329"/>
              <a:gd name="T31" fmla="*/ 210 h 229"/>
              <a:gd name="T32" fmla="*/ 48 w 329"/>
              <a:gd name="T33" fmla="*/ 213 h 229"/>
              <a:gd name="T34" fmla="*/ 63 w 329"/>
              <a:gd name="T35" fmla="*/ 217 h 229"/>
              <a:gd name="T36" fmla="*/ 79 w 329"/>
              <a:gd name="T37" fmla="*/ 221 h 229"/>
              <a:gd name="T38" fmla="*/ 93 w 329"/>
              <a:gd name="T39" fmla="*/ 222 h 229"/>
              <a:gd name="T40" fmla="*/ 100 w 329"/>
              <a:gd name="T41" fmla="*/ 224 h 229"/>
              <a:gd name="T42" fmla="*/ 120 w 329"/>
              <a:gd name="T43" fmla="*/ 226 h 229"/>
              <a:gd name="T44" fmla="*/ 138 w 329"/>
              <a:gd name="T45" fmla="*/ 228 h 229"/>
              <a:gd name="T46" fmla="*/ 148 w 329"/>
              <a:gd name="T47" fmla="*/ 228 h 229"/>
              <a:gd name="T48" fmla="*/ 163 w 329"/>
              <a:gd name="T49" fmla="*/ 228 h 229"/>
              <a:gd name="T50" fmla="*/ 183 w 329"/>
              <a:gd name="T51" fmla="*/ 228 h 229"/>
              <a:gd name="T52" fmla="*/ 202 w 329"/>
              <a:gd name="T53" fmla="*/ 227 h 229"/>
              <a:gd name="T54" fmla="*/ 228 w 329"/>
              <a:gd name="T55" fmla="*/ 223 h 229"/>
              <a:gd name="T56" fmla="*/ 251 w 329"/>
              <a:gd name="T57" fmla="*/ 220 h 229"/>
              <a:gd name="T58" fmla="*/ 272 w 329"/>
              <a:gd name="T59" fmla="*/ 215 h 229"/>
              <a:gd name="T60" fmla="*/ 293 w 329"/>
              <a:gd name="T61" fmla="*/ 209 h 229"/>
              <a:gd name="T62" fmla="*/ 313 w 329"/>
              <a:gd name="T63" fmla="*/ 201 h 229"/>
              <a:gd name="T64" fmla="*/ 328 w 329"/>
              <a:gd name="T65" fmla="*/ 194 h 229"/>
              <a:gd name="T66" fmla="*/ 313 w 329"/>
              <a:gd name="T67" fmla="*/ 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9" h="229">
                <a:moveTo>
                  <a:pt x="313" y="7"/>
                </a:moveTo>
                <a:cubicBezTo>
                  <a:pt x="308" y="9"/>
                  <a:pt x="304" y="10"/>
                  <a:pt x="300" y="12"/>
                </a:cubicBezTo>
                <a:cubicBezTo>
                  <a:pt x="298" y="13"/>
                  <a:pt x="295" y="14"/>
                  <a:pt x="293" y="14"/>
                </a:cubicBezTo>
                <a:cubicBezTo>
                  <a:pt x="287" y="16"/>
                  <a:pt x="281" y="18"/>
                  <a:pt x="275" y="20"/>
                </a:cubicBezTo>
                <a:cubicBezTo>
                  <a:pt x="274" y="20"/>
                  <a:pt x="273" y="20"/>
                  <a:pt x="272" y="20"/>
                </a:cubicBezTo>
                <a:cubicBezTo>
                  <a:pt x="266" y="22"/>
                  <a:pt x="259" y="23"/>
                  <a:pt x="253" y="25"/>
                </a:cubicBezTo>
                <a:cubicBezTo>
                  <a:pt x="253" y="25"/>
                  <a:pt x="252" y="25"/>
                  <a:pt x="251" y="25"/>
                </a:cubicBezTo>
                <a:cubicBezTo>
                  <a:pt x="244" y="27"/>
                  <a:pt x="237" y="28"/>
                  <a:pt x="230" y="29"/>
                </a:cubicBezTo>
                <a:cubicBezTo>
                  <a:pt x="229" y="30"/>
                  <a:pt x="228" y="30"/>
                  <a:pt x="228" y="30"/>
                </a:cubicBezTo>
                <a:cubicBezTo>
                  <a:pt x="220" y="31"/>
                  <a:pt x="212" y="32"/>
                  <a:pt x="204" y="32"/>
                </a:cubicBezTo>
                <a:cubicBezTo>
                  <a:pt x="201" y="33"/>
                  <a:pt x="198" y="33"/>
                  <a:pt x="195" y="33"/>
                </a:cubicBezTo>
                <a:cubicBezTo>
                  <a:pt x="190" y="33"/>
                  <a:pt x="186" y="33"/>
                  <a:pt x="183" y="34"/>
                </a:cubicBezTo>
                <a:cubicBezTo>
                  <a:pt x="176" y="34"/>
                  <a:pt x="170" y="34"/>
                  <a:pt x="163" y="34"/>
                </a:cubicBezTo>
                <a:cubicBezTo>
                  <a:pt x="159" y="34"/>
                  <a:pt x="153" y="34"/>
                  <a:pt x="148" y="34"/>
                </a:cubicBezTo>
                <a:cubicBezTo>
                  <a:pt x="145" y="33"/>
                  <a:pt x="143" y="33"/>
                  <a:pt x="140" y="33"/>
                </a:cubicBezTo>
                <a:cubicBezTo>
                  <a:pt x="133" y="33"/>
                  <a:pt x="127" y="33"/>
                  <a:pt x="121" y="32"/>
                </a:cubicBezTo>
                <a:lnTo>
                  <a:pt x="120" y="32"/>
                </a:lnTo>
                <a:cubicBezTo>
                  <a:pt x="113" y="32"/>
                  <a:pt x="105" y="30"/>
                  <a:pt x="99" y="30"/>
                </a:cubicBezTo>
                <a:cubicBezTo>
                  <a:pt x="97" y="29"/>
                  <a:pt x="94" y="28"/>
                  <a:pt x="93" y="28"/>
                </a:cubicBezTo>
                <a:cubicBezTo>
                  <a:pt x="88" y="28"/>
                  <a:pt x="83" y="27"/>
                  <a:pt x="79" y="26"/>
                </a:cubicBezTo>
                <a:cubicBezTo>
                  <a:pt x="76" y="25"/>
                  <a:pt x="73" y="25"/>
                  <a:pt x="70" y="24"/>
                </a:cubicBezTo>
                <a:cubicBezTo>
                  <a:pt x="67" y="23"/>
                  <a:pt x="63" y="22"/>
                  <a:pt x="59" y="22"/>
                </a:cubicBezTo>
                <a:cubicBezTo>
                  <a:pt x="56" y="20"/>
                  <a:pt x="52" y="20"/>
                  <a:pt x="48" y="19"/>
                </a:cubicBezTo>
                <a:cubicBezTo>
                  <a:pt x="46" y="18"/>
                  <a:pt x="42" y="17"/>
                  <a:pt x="39" y="16"/>
                </a:cubicBezTo>
                <a:cubicBezTo>
                  <a:pt x="33" y="14"/>
                  <a:pt x="26" y="11"/>
                  <a:pt x="19" y="9"/>
                </a:cubicBezTo>
                <a:cubicBezTo>
                  <a:pt x="19" y="9"/>
                  <a:pt x="18" y="8"/>
                  <a:pt x="17" y="8"/>
                </a:cubicBezTo>
                <a:cubicBezTo>
                  <a:pt x="11" y="6"/>
                  <a:pt x="6" y="3"/>
                  <a:pt x="0" y="0"/>
                </a:cubicBezTo>
                <a:lnTo>
                  <a:pt x="0" y="194"/>
                </a:lnTo>
                <a:cubicBezTo>
                  <a:pt x="6" y="197"/>
                  <a:pt x="11" y="200"/>
                  <a:pt x="17" y="202"/>
                </a:cubicBezTo>
                <a:cubicBezTo>
                  <a:pt x="18" y="202"/>
                  <a:pt x="18" y="203"/>
                  <a:pt x="18" y="203"/>
                </a:cubicBezTo>
                <a:cubicBezTo>
                  <a:pt x="19" y="203"/>
                  <a:pt x="19" y="203"/>
                  <a:pt x="19" y="203"/>
                </a:cubicBezTo>
                <a:cubicBezTo>
                  <a:pt x="26" y="206"/>
                  <a:pt x="33" y="208"/>
                  <a:pt x="39" y="210"/>
                </a:cubicBezTo>
                <a:cubicBezTo>
                  <a:pt x="40" y="211"/>
                  <a:pt x="41" y="211"/>
                  <a:pt x="42" y="211"/>
                </a:cubicBezTo>
                <a:cubicBezTo>
                  <a:pt x="44" y="212"/>
                  <a:pt x="46" y="212"/>
                  <a:pt x="48" y="213"/>
                </a:cubicBezTo>
                <a:cubicBezTo>
                  <a:pt x="52" y="214"/>
                  <a:pt x="56" y="215"/>
                  <a:pt x="59" y="216"/>
                </a:cubicBezTo>
                <a:cubicBezTo>
                  <a:pt x="60" y="216"/>
                  <a:pt x="61" y="216"/>
                  <a:pt x="63" y="217"/>
                </a:cubicBezTo>
                <a:cubicBezTo>
                  <a:pt x="65" y="217"/>
                  <a:pt x="68" y="218"/>
                  <a:pt x="70" y="219"/>
                </a:cubicBezTo>
                <a:cubicBezTo>
                  <a:pt x="73" y="219"/>
                  <a:pt x="76" y="220"/>
                  <a:pt x="79" y="221"/>
                </a:cubicBezTo>
                <a:cubicBezTo>
                  <a:pt x="80" y="221"/>
                  <a:pt x="81" y="221"/>
                  <a:pt x="82" y="221"/>
                </a:cubicBezTo>
                <a:cubicBezTo>
                  <a:pt x="85" y="222"/>
                  <a:pt x="89" y="222"/>
                  <a:pt x="93" y="222"/>
                </a:cubicBezTo>
                <a:cubicBezTo>
                  <a:pt x="94" y="223"/>
                  <a:pt x="97" y="223"/>
                  <a:pt x="99" y="223"/>
                </a:cubicBezTo>
                <a:lnTo>
                  <a:pt x="100" y="224"/>
                </a:lnTo>
                <a:cubicBezTo>
                  <a:pt x="107" y="225"/>
                  <a:pt x="113" y="225"/>
                  <a:pt x="119" y="226"/>
                </a:cubicBezTo>
                <a:cubicBezTo>
                  <a:pt x="120" y="226"/>
                  <a:pt x="120" y="226"/>
                  <a:pt x="120" y="226"/>
                </a:cubicBezTo>
                <a:cubicBezTo>
                  <a:pt x="120" y="226"/>
                  <a:pt x="121" y="226"/>
                  <a:pt x="121" y="227"/>
                </a:cubicBezTo>
                <a:cubicBezTo>
                  <a:pt x="127" y="227"/>
                  <a:pt x="132" y="227"/>
                  <a:pt x="138" y="228"/>
                </a:cubicBezTo>
                <a:cubicBezTo>
                  <a:pt x="138" y="228"/>
                  <a:pt x="139" y="228"/>
                  <a:pt x="140" y="228"/>
                </a:cubicBezTo>
                <a:cubicBezTo>
                  <a:pt x="143" y="228"/>
                  <a:pt x="145" y="228"/>
                  <a:pt x="148" y="228"/>
                </a:cubicBezTo>
                <a:cubicBezTo>
                  <a:pt x="151" y="228"/>
                  <a:pt x="154" y="228"/>
                  <a:pt x="158" y="228"/>
                </a:cubicBezTo>
                <a:cubicBezTo>
                  <a:pt x="160" y="228"/>
                  <a:pt x="162" y="228"/>
                  <a:pt x="163" y="228"/>
                </a:cubicBezTo>
                <a:cubicBezTo>
                  <a:pt x="169" y="228"/>
                  <a:pt x="174" y="228"/>
                  <a:pt x="179" y="228"/>
                </a:cubicBezTo>
                <a:cubicBezTo>
                  <a:pt x="180" y="228"/>
                  <a:pt x="181" y="228"/>
                  <a:pt x="183" y="228"/>
                </a:cubicBezTo>
                <a:cubicBezTo>
                  <a:pt x="186" y="228"/>
                  <a:pt x="190" y="227"/>
                  <a:pt x="195" y="227"/>
                </a:cubicBezTo>
                <a:cubicBezTo>
                  <a:pt x="197" y="227"/>
                  <a:pt x="200" y="227"/>
                  <a:pt x="202" y="227"/>
                </a:cubicBezTo>
                <a:cubicBezTo>
                  <a:pt x="203" y="227"/>
                  <a:pt x="204" y="227"/>
                  <a:pt x="204" y="227"/>
                </a:cubicBezTo>
                <a:cubicBezTo>
                  <a:pt x="212" y="226"/>
                  <a:pt x="220" y="225"/>
                  <a:pt x="228" y="223"/>
                </a:cubicBezTo>
                <a:cubicBezTo>
                  <a:pt x="228" y="223"/>
                  <a:pt x="229" y="223"/>
                  <a:pt x="230" y="223"/>
                </a:cubicBezTo>
                <a:cubicBezTo>
                  <a:pt x="237" y="222"/>
                  <a:pt x="244" y="221"/>
                  <a:pt x="251" y="220"/>
                </a:cubicBezTo>
                <a:cubicBezTo>
                  <a:pt x="252" y="220"/>
                  <a:pt x="253" y="219"/>
                  <a:pt x="253" y="219"/>
                </a:cubicBezTo>
                <a:cubicBezTo>
                  <a:pt x="259" y="218"/>
                  <a:pt x="266" y="217"/>
                  <a:pt x="272" y="215"/>
                </a:cubicBezTo>
                <a:cubicBezTo>
                  <a:pt x="273" y="214"/>
                  <a:pt x="274" y="214"/>
                  <a:pt x="275" y="214"/>
                </a:cubicBezTo>
                <a:cubicBezTo>
                  <a:pt x="281" y="212"/>
                  <a:pt x="287" y="211"/>
                  <a:pt x="293" y="209"/>
                </a:cubicBezTo>
                <a:cubicBezTo>
                  <a:pt x="295" y="208"/>
                  <a:pt x="298" y="207"/>
                  <a:pt x="300" y="206"/>
                </a:cubicBezTo>
                <a:cubicBezTo>
                  <a:pt x="304" y="205"/>
                  <a:pt x="308" y="203"/>
                  <a:pt x="313" y="201"/>
                </a:cubicBezTo>
                <a:lnTo>
                  <a:pt x="315" y="200"/>
                </a:lnTo>
                <a:cubicBezTo>
                  <a:pt x="319" y="198"/>
                  <a:pt x="324" y="197"/>
                  <a:pt x="328" y="194"/>
                </a:cubicBezTo>
                <a:lnTo>
                  <a:pt x="328" y="0"/>
                </a:lnTo>
                <a:cubicBezTo>
                  <a:pt x="323" y="3"/>
                  <a:pt x="318" y="4"/>
                  <a:pt x="313" y="7"/>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194" name="Freeform 3">
            <a:extLst>
              <a:ext uri="{FF2B5EF4-FFF2-40B4-BE49-F238E27FC236}">
                <a16:creationId xmlns:a16="http://schemas.microsoft.com/office/drawing/2014/main" id="{E1950176-BF40-3246-97AA-C36BCD987176}"/>
              </a:ext>
            </a:extLst>
          </p:cNvPr>
          <p:cNvSpPr>
            <a:spLocks noChangeArrowheads="1"/>
          </p:cNvSpPr>
          <p:nvPr/>
        </p:nvSpPr>
        <p:spPr bwMode="auto">
          <a:xfrm>
            <a:off x="2141167" y="2296998"/>
            <a:ext cx="3166572" cy="796799"/>
          </a:xfrm>
          <a:custGeom>
            <a:avLst/>
            <a:gdLst>
              <a:gd name="T0" fmla="*/ 2908 w 2922"/>
              <a:gd name="T1" fmla="*/ 1465 h 1466"/>
              <a:gd name="T2" fmla="*/ 0 w 2922"/>
              <a:gd name="T3" fmla="*/ 28 h 1466"/>
              <a:gd name="T4" fmla="*/ 13 w 2922"/>
              <a:gd name="T5" fmla="*/ 0 h 1466"/>
              <a:gd name="T6" fmla="*/ 2921 w 2922"/>
              <a:gd name="T7" fmla="*/ 1438 h 1466"/>
              <a:gd name="T8" fmla="*/ 2908 w 2922"/>
              <a:gd name="T9" fmla="*/ 1465 h 1466"/>
            </a:gdLst>
            <a:ahLst/>
            <a:cxnLst>
              <a:cxn ang="0">
                <a:pos x="T0" y="T1"/>
              </a:cxn>
              <a:cxn ang="0">
                <a:pos x="T2" y="T3"/>
              </a:cxn>
              <a:cxn ang="0">
                <a:pos x="T4" y="T5"/>
              </a:cxn>
              <a:cxn ang="0">
                <a:pos x="T6" y="T7"/>
              </a:cxn>
              <a:cxn ang="0">
                <a:pos x="T8" y="T9"/>
              </a:cxn>
            </a:cxnLst>
            <a:rect l="0" t="0" r="r" b="b"/>
            <a:pathLst>
              <a:path w="2922" h="1466">
                <a:moveTo>
                  <a:pt x="2908" y="1465"/>
                </a:moveTo>
                <a:lnTo>
                  <a:pt x="0" y="28"/>
                </a:lnTo>
                <a:lnTo>
                  <a:pt x="13" y="0"/>
                </a:lnTo>
                <a:lnTo>
                  <a:pt x="2921" y="1438"/>
                </a:lnTo>
                <a:lnTo>
                  <a:pt x="2908" y="1465"/>
                </a:lnTo>
              </a:path>
            </a:pathLst>
          </a:custGeom>
          <a:solidFill>
            <a:srgbClr val="35CA78"/>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195" name="Freeform 6">
            <a:extLst>
              <a:ext uri="{FF2B5EF4-FFF2-40B4-BE49-F238E27FC236}">
                <a16:creationId xmlns:a16="http://schemas.microsoft.com/office/drawing/2014/main" id="{55F7E659-EA54-614A-8BFD-C7B2A651E1B8}"/>
              </a:ext>
            </a:extLst>
          </p:cNvPr>
          <p:cNvSpPr>
            <a:spLocks noChangeArrowheads="1"/>
          </p:cNvSpPr>
          <p:nvPr/>
        </p:nvSpPr>
        <p:spPr bwMode="auto">
          <a:xfrm>
            <a:off x="6108325" y="2403454"/>
            <a:ext cx="3166572" cy="796799"/>
          </a:xfrm>
          <a:custGeom>
            <a:avLst/>
            <a:gdLst>
              <a:gd name="T0" fmla="*/ 14 w 2923"/>
              <a:gd name="T1" fmla="*/ 1465 h 1466"/>
              <a:gd name="T2" fmla="*/ 0 w 2923"/>
              <a:gd name="T3" fmla="*/ 1438 h 1466"/>
              <a:gd name="T4" fmla="*/ 2908 w 2923"/>
              <a:gd name="T5" fmla="*/ 0 h 1466"/>
              <a:gd name="T6" fmla="*/ 2922 w 2923"/>
              <a:gd name="T7" fmla="*/ 28 h 1466"/>
              <a:gd name="T8" fmla="*/ 14 w 2923"/>
              <a:gd name="T9" fmla="*/ 1465 h 1466"/>
            </a:gdLst>
            <a:ahLst/>
            <a:cxnLst>
              <a:cxn ang="0">
                <a:pos x="T0" y="T1"/>
              </a:cxn>
              <a:cxn ang="0">
                <a:pos x="T2" y="T3"/>
              </a:cxn>
              <a:cxn ang="0">
                <a:pos x="T4" y="T5"/>
              </a:cxn>
              <a:cxn ang="0">
                <a:pos x="T6" y="T7"/>
              </a:cxn>
              <a:cxn ang="0">
                <a:pos x="T8" y="T9"/>
              </a:cxn>
            </a:cxnLst>
            <a:rect l="0" t="0" r="r" b="b"/>
            <a:pathLst>
              <a:path w="2923" h="1466">
                <a:moveTo>
                  <a:pt x="14" y="1465"/>
                </a:moveTo>
                <a:lnTo>
                  <a:pt x="0" y="1438"/>
                </a:lnTo>
                <a:lnTo>
                  <a:pt x="2908" y="0"/>
                </a:lnTo>
                <a:lnTo>
                  <a:pt x="2922" y="28"/>
                </a:lnTo>
                <a:lnTo>
                  <a:pt x="14" y="1465"/>
                </a:lnTo>
              </a:path>
            </a:pathLst>
          </a:custGeom>
          <a:solidFill>
            <a:srgbClr val="23A4A7"/>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196" name="Freeform 7">
            <a:extLst>
              <a:ext uri="{FF2B5EF4-FFF2-40B4-BE49-F238E27FC236}">
                <a16:creationId xmlns:a16="http://schemas.microsoft.com/office/drawing/2014/main" id="{4882DEE2-147A-4843-B99E-0AAAC1EB176A}"/>
              </a:ext>
            </a:extLst>
          </p:cNvPr>
          <p:cNvSpPr>
            <a:spLocks noChangeArrowheads="1"/>
          </p:cNvSpPr>
          <p:nvPr/>
        </p:nvSpPr>
        <p:spPr bwMode="auto">
          <a:xfrm>
            <a:off x="3806498" y="2349023"/>
            <a:ext cx="76418" cy="151199"/>
          </a:xfrm>
          <a:custGeom>
            <a:avLst/>
            <a:gdLst>
              <a:gd name="T0" fmla="*/ 67 w 69"/>
              <a:gd name="T1" fmla="*/ 10 h 278"/>
              <a:gd name="T2" fmla="*/ 67 w 69"/>
              <a:gd name="T3" fmla="*/ 12 h 278"/>
              <a:gd name="T4" fmla="*/ 64 w 69"/>
              <a:gd name="T5" fmla="*/ 22 h 278"/>
              <a:gd name="T6" fmla="*/ 62 w 69"/>
              <a:gd name="T7" fmla="*/ 25 h 278"/>
              <a:gd name="T8" fmla="*/ 59 w 69"/>
              <a:gd name="T9" fmla="*/ 32 h 278"/>
              <a:gd name="T10" fmla="*/ 57 w 69"/>
              <a:gd name="T11" fmla="*/ 36 h 278"/>
              <a:gd name="T12" fmla="*/ 52 w 69"/>
              <a:gd name="T13" fmla="*/ 42 h 278"/>
              <a:gd name="T14" fmla="*/ 49 w 69"/>
              <a:gd name="T15" fmla="*/ 47 h 278"/>
              <a:gd name="T16" fmla="*/ 44 w 69"/>
              <a:gd name="T17" fmla="*/ 52 h 278"/>
              <a:gd name="T18" fmla="*/ 38 w 69"/>
              <a:gd name="T19" fmla="*/ 57 h 278"/>
              <a:gd name="T20" fmla="*/ 31 w 69"/>
              <a:gd name="T21" fmla="*/ 63 h 278"/>
              <a:gd name="T22" fmla="*/ 29 w 69"/>
              <a:gd name="T23" fmla="*/ 65 h 278"/>
              <a:gd name="T24" fmla="*/ 17 w 69"/>
              <a:gd name="T25" fmla="*/ 73 h 278"/>
              <a:gd name="T26" fmla="*/ 14 w 69"/>
              <a:gd name="T27" fmla="*/ 75 h 278"/>
              <a:gd name="T28" fmla="*/ 0 w 69"/>
              <a:gd name="T29" fmla="*/ 82 h 278"/>
              <a:gd name="T30" fmla="*/ 0 w 69"/>
              <a:gd name="T31" fmla="*/ 277 h 278"/>
              <a:gd name="T32" fmla="*/ 14 w 69"/>
              <a:gd name="T33" fmla="*/ 268 h 278"/>
              <a:gd name="T34" fmla="*/ 17 w 69"/>
              <a:gd name="T35" fmla="*/ 267 h 278"/>
              <a:gd name="T36" fmla="*/ 19 w 69"/>
              <a:gd name="T37" fmla="*/ 266 h 278"/>
              <a:gd name="T38" fmla="*/ 29 w 69"/>
              <a:gd name="T39" fmla="*/ 259 h 278"/>
              <a:gd name="T40" fmla="*/ 31 w 69"/>
              <a:gd name="T41" fmla="*/ 258 h 278"/>
              <a:gd name="T42" fmla="*/ 35 w 69"/>
              <a:gd name="T43" fmla="*/ 254 h 278"/>
              <a:gd name="T44" fmla="*/ 38 w 69"/>
              <a:gd name="T45" fmla="*/ 251 h 278"/>
              <a:gd name="T46" fmla="*/ 44 w 69"/>
              <a:gd name="T47" fmla="*/ 246 h 278"/>
              <a:gd name="T48" fmla="*/ 46 w 69"/>
              <a:gd name="T49" fmla="*/ 243 h 278"/>
              <a:gd name="T50" fmla="*/ 49 w 69"/>
              <a:gd name="T51" fmla="*/ 240 h 278"/>
              <a:gd name="T52" fmla="*/ 52 w 69"/>
              <a:gd name="T53" fmla="*/ 236 h 278"/>
              <a:gd name="T54" fmla="*/ 54 w 69"/>
              <a:gd name="T55" fmla="*/ 234 h 278"/>
              <a:gd name="T56" fmla="*/ 57 w 69"/>
              <a:gd name="T57" fmla="*/ 230 h 278"/>
              <a:gd name="T58" fmla="*/ 59 w 69"/>
              <a:gd name="T59" fmla="*/ 226 h 278"/>
              <a:gd name="T60" fmla="*/ 60 w 69"/>
              <a:gd name="T61" fmla="*/ 225 h 278"/>
              <a:gd name="T62" fmla="*/ 62 w 69"/>
              <a:gd name="T63" fmla="*/ 219 h 278"/>
              <a:gd name="T64" fmla="*/ 64 w 69"/>
              <a:gd name="T65" fmla="*/ 216 h 278"/>
              <a:gd name="T66" fmla="*/ 64 w 69"/>
              <a:gd name="T67" fmla="*/ 215 h 278"/>
              <a:gd name="T68" fmla="*/ 67 w 69"/>
              <a:gd name="T69" fmla="*/ 206 h 278"/>
              <a:gd name="T70" fmla="*/ 67 w 69"/>
              <a:gd name="T71" fmla="*/ 204 h 278"/>
              <a:gd name="T72" fmla="*/ 68 w 69"/>
              <a:gd name="T73" fmla="*/ 196 h 278"/>
              <a:gd name="T74" fmla="*/ 68 w 69"/>
              <a:gd name="T75" fmla="*/ 195 h 278"/>
              <a:gd name="T76" fmla="*/ 68 w 69"/>
              <a:gd name="T77" fmla="*/ 0 h 278"/>
              <a:gd name="T78" fmla="*/ 67 w 69"/>
              <a:gd name="T79" fmla="*/ 1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278">
                <a:moveTo>
                  <a:pt x="67" y="10"/>
                </a:moveTo>
                <a:cubicBezTo>
                  <a:pt x="67" y="10"/>
                  <a:pt x="67" y="11"/>
                  <a:pt x="67" y="12"/>
                </a:cubicBezTo>
                <a:cubicBezTo>
                  <a:pt x="66" y="15"/>
                  <a:pt x="65" y="19"/>
                  <a:pt x="64" y="22"/>
                </a:cubicBezTo>
                <a:cubicBezTo>
                  <a:pt x="63" y="23"/>
                  <a:pt x="63" y="24"/>
                  <a:pt x="62" y="25"/>
                </a:cubicBezTo>
                <a:cubicBezTo>
                  <a:pt x="62" y="28"/>
                  <a:pt x="60" y="30"/>
                  <a:pt x="59" y="32"/>
                </a:cubicBezTo>
                <a:cubicBezTo>
                  <a:pt x="58" y="33"/>
                  <a:pt x="57" y="34"/>
                  <a:pt x="57" y="36"/>
                </a:cubicBezTo>
                <a:cubicBezTo>
                  <a:pt x="55" y="38"/>
                  <a:pt x="53" y="40"/>
                  <a:pt x="52" y="42"/>
                </a:cubicBezTo>
                <a:cubicBezTo>
                  <a:pt x="51" y="43"/>
                  <a:pt x="50" y="45"/>
                  <a:pt x="49" y="47"/>
                </a:cubicBezTo>
                <a:cubicBezTo>
                  <a:pt x="47" y="48"/>
                  <a:pt x="46" y="50"/>
                  <a:pt x="44" y="52"/>
                </a:cubicBezTo>
                <a:cubicBezTo>
                  <a:pt x="42" y="53"/>
                  <a:pt x="40" y="55"/>
                  <a:pt x="38" y="57"/>
                </a:cubicBezTo>
                <a:cubicBezTo>
                  <a:pt x="36" y="59"/>
                  <a:pt x="33" y="61"/>
                  <a:pt x="31" y="63"/>
                </a:cubicBezTo>
                <a:cubicBezTo>
                  <a:pt x="30" y="64"/>
                  <a:pt x="30" y="64"/>
                  <a:pt x="29" y="65"/>
                </a:cubicBezTo>
                <a:cubicBezTo>
                  <a:pt x="25" y="67"/>
                  <a:pt x="21" y="70"/>
                  <a:pt x="17" y="73"/>
                </a:cubicBezTo>
                <a:cubicBezTo>
                  <a:pt x="16" y="73"/>
                  <a:pt x="15" y="74"/>
                  <a:pt x="14" y="75"/>
                </a:cubicBezTo>
                <a:cubicBezTo>
                  <a:pt x="10" y="77"/>
                  <a:pt x="5" y="80"/>
                  <a:pt x="0" y="82"/>
                </a:cubicBezTo>
                <a:lnTo>
                  <a:pt x="0" y="277"/>
                </a:lnTo>
                <a:cubicBezTo>
                  <a:pt x="5" y="274"/>
                  <a:pt x="10" y="272"/>
                  <a:pt x="14" y="268"/>
                </a:cubicBezTo>
                <a:cubicBezTo>
                  <a:pt x="15" y="268"/>
                  <a:pt x="16" y="267"/>
                  <a:pt x="17" y="267"/>
                </a:cubicBezTo>
                <a:lnTo>
                  <a:pt x="19" y="266"/>
                </a:lnTo>
                <a:cubicBezTo>
                  <a:pt x="23" y="263"/>
                  <a:pt x="26" y="261"/>
                  <a:pt x="29" y="259"/>
                </a:cubicBezTo>
                <a:cubicBezTo>
                  <a:pt x="30" y="258"/>
                  <a:pt x="30" y="258"/>
                  <a:pt x="31" y="258"/>
                </a:cubicBezTo>
                <a:cubicBezTo>
                  <a:pt x="32" y="256"/>
                  <a:pt x="34" y="255"/>
                  <a:pt x="35" y="254"/>
                </a:cubicBezTo>
                <a:cubicBezTo>
                  <a:pt x="36" y="253"/>
                  <a:pt x="37" y="252"/>
                  <a:pt x="38" y="251"/>
                </a:cubicBezTo>
                <a:cubicBezTo>
                  <a:pt x="40" y="250"/>
                  <a:pt x="42" y="248"/>
                  <a:pt x="44" y="246"/>
                </a:cubicBezTo>
                <a:cubicBezTo>
                  <a:pt x="44" y="245"/>
                  <a:pt x="46" y="245"/>
                  <a:pt x="46" y="243"/>
                </a:cubicBezTo>
                <a:cubicBezTo>
                  <a:pt x="47" y="243"/>
                  <a:pt x="47" y="242"/>
                  <a:pt x="49" y="240"/>
                </a:cubicBezTo>
                <a:cubicBezTo>
                  <a:pt x="50" y="239"/>
                  <a:pt x="51" y="238"/>
                  <a:pt x="52" y="236"/>
                </a:cubicBezTo>
                <a:cubicBezTo>
                  <a:pt x="53" y="236"/>
                  <a:pt x="53" y="235"/>
                  <a:pt x="54" y="234"/>
                </a:cubicBezTo>
                <a:cubicBezTo>
                  <a:pt x="55" y="232"/>
                  <a:pt x="55" y="231"/>
                  <a:pt x="57" y="230"/>
                </a:cubicBezTo>
                <a:cubicBezTo>
                  <a:pt x="57" y="229"/>
                  <a:pt x="58" y="227"/>
                  <a:pt x="59" y="226"/>
                </a:cubicBezTo>
                <a:lnTo>
                  <a:pt x="60" y="225"/>
                </a:lnTo>
                <a:cubicBezTo>
                  <a:pt x="61" y="223"/>
                  <a:pt x="62" y="221"/>
                  <a:pt x="62" y="219"/>
                </a:cubicBezTo>
                <a:cubicBezTo>
                  <a:pt x="63" y="219"/>
                  <a:pt x="63" y="217"/>
                  <a:pt x="64" y="216"/>
                </a:cubicBezTo>
                <a:lnTo>
                  <a:pt x="64" y="215"/>
                </a:lnTo>
                <a:cubicBezTo>
                  <a:pt x="65" y="212"/>
                  <a:pt x="66" y="209"/>
                  <a:pt x="67" y="206"/>
                </a:cubicBezTo>
                <a:cubicBezTo>
                  <a:pt x="67" y="206"/>
                  <a:pt x="67" y="205"/>
                  <a:pt x="67" y="204"/>
                </a:cubicBezTo>
                <a:cubicBezTo>
                  <a:pt x="68" y="202"/>
                  <a:pt x="68" y="199"/>
                  <a:pt x="68" y="196"/>
                </a:cubicBezTo>
                <a:cubicBezTo>
                  <a:pt x="68" y="195"/>
                  <a:pt x="68" y="195"/>
                  <a:pt x="68" y="195"/>
                </a:cubicBezTo>
                <a:lnTo>
                  <a:pt x="68" y="0"/>
                </a:lnTo>
                <a:cubicBezTo>
                  <a:pt x="68" y="4"/>
                  <a:pt x="68" y="7"/>
                  <a:pt x="67" y="10"/>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197" name="Freeform 9">
            <a:extLst>
              <a:ext uri="{FF2B5EF4-FFF2-40B4-BE49-F238E27FC236}">
                <a16:creationId xmlns:a16="http://schemas.microsoft.com/office/drawing/2014/main" id="{D2861421-ECFF-C948-B529-9CF5981942AA}"/>
              </a:ext>
            </a:extLst>
          </p:cNvPr>
          <p:cNvSpPr>
            <a:spLocks noChangeArrowheads="1"/>
          </p:cNvSpPr>
          <p:nvPr/>
        </p:nvSpPr>
        <p:spPr bwMode="auto">
          <a:xfrm>
            <a:off x="434554" y="2349023"/>
            <a:ext cx="76418" cy="151199"/>
          </a:xfrm>
          <a:custGeom>
            <a:avLst/>
            <a:gdLst>
              <a:gd name="T0" fmla="*/ 0 w 69"/>
              <a:gd name="T1" fmla="*/ 195 h 278"/>
              <a:gd name="T2" fmla="*/ 0 w 69"/>
              <a:gd name="T3" fmla="*/ 0 h 278"/>
              <a:gd name="T4" fmla="*/ 68 w 69"/>
              <a:gd name="T5" fmla="*/ 82 h 278"/>
              <a:gd name="T6" fmla="*/ 68 w 69"/>
              <a:gd name="T7" fmla="*/ 277 h 278"/>
              <a:gd name="T8" fmla="*/ 0 w 69"/>
              <a:gd name="T9" fmla="*/ 195 h 278"/>
            </a:gdLst>
            <a:ahLst/>
            <a:cxnLst>
              <a:cxn ang="0">
                <a:pos x="T0" y="T1"/>
              </a:cxn>
              <a:cxn ang="0">
                <a:pos x="T2" y="T3"/>
              </a:cxn>
              <a:cxn ang="0">
                <a:pos x="T4" y="T5"/>
              </a:cxn>
              <a:cxn ang="0">
                <a:pos x="T6" y="T7"/>
              </a:cxn>
              <a:cxn ang="0">
                <a:pos x="T8" y="T9"/>
              </a:cxn>
            </a:cxnLst>
            <a:rect l="0" t="0" r="r" b="b"/>
            <a:pathLst>
              <a:path w="69" h="278">
                <a:moveTo>
                  <a:pt x="0" y="195"/>
                </a:moveTo>
                <a:lnTo>
                  <a:pt x="0" y="0"/>
                </a:lnTo>
                <a:cubicBezTo>
                  <a:pt x="0" y="30"/>
                  <a:pt x="22" y="59"/>
                  <a:pt x="68" y="82"/>
                </a:cubicBezTo>
                <a:lnTo>
                  <a:pt x="68" y="277"/>
                </a:lnTo>
                <a:cubicBezTo>
                  <a:pt x="22" y="254"/>
                  <a:pt x="0" y="224"/>
                  <a:pt x="0" y="195"/>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198" name="Freeform 10">
            <a:extLst>
              <a:ext uri="{FF2B5EF4-FFF2-40B4-BE49-F238E27FC236}">
                <a16:creationId xmlns:a16="http://schemas.microsoft.com/office/drawing/2014/main" id="{C5D95A94-446A-7642-A95B-85C10D8EE961}"/>
              </a:ext>
            </a:extLst>
          </p:cNvPr>
          <p:cNvSpPr>
            <a:spLocks noChangeArrowheads="1"/>
          </p:cNvSpPr>
          <p:nvPr/>
        </p:nvSpPr>
        <p:spPr bwMode="auto">
          <a:xfrm>
            <a:off x="2335452" y="2392223"/>
            <a:ext cx="1471046" cy="475200"/>
          </a:xfrm>
          <a:custGeom>
            <a:avLst/>
            <a:gdLst>
              <a:gd name="T0" fmla="*/ 1359 w 1360"/>
              <a:gd name="T1" fmla="*/ 0 h 875"/>
              <a:gd name="T2" fmla="*/ 1359 w 1360"/>
              <a:gd name="T3" fmla="*/ 195 h 875"/>
              <a:gd name="T4" fmla="*/ 0 w 1360"/>
              <a:gd name="T5" fmla="*/ 874 h 875"/>
              <a:gd name="T6" fmla="*/ 0 w 1360"/>
              <a:gd name="T7" fmla="*/ 679 h 875"/>
              <a:gd name="T8" fmla="*/ 1359 w 1360"/>
              <a:gd name="T9" fmla="*/ 0 h 875"/>
            </a:gdLst>
            <a:ahLst/>
            <a:cxnLst>
              <a:cxn ang="0">
                <a:pos x="T0" y="T1"/>
              </a:cxn>
              <a:cxn ang="0">
                <a:pos x="T2" y="T3"/>
              </a:cxn>
              <a:cxn ang="0">
                <a:pos x="T4" y="T5"/>
              </a:cxn>
              <a:cxn ang="0">
                <a:pos x="T6" y="T7"/>
              </a:cxn>
              <a:cxn ang="0">
                <a:pos x="T8" y="T9"/>
              </a:cxn>
            </a:cxnLst>
            <a:rect l="0" t="0" r="r" b="b"/>
            <a:pathLst>
              <a:path w="1360" h="875">
                <a:moveTo>
                  <a:pt x="1359" y="0"/>
                </a:moveTo>
                <a:lnTo>
                  <a:pt x="1359" y="195"/>
                </a:lnTo>
                <a:lnTo>
                  <a:pt x="0" y="874"/>
                </a:lnTo>
                <a:lnTo>
                  <a:pt x="0" y="679"/>
                </a:lnTo>
                <a:lnTo>
                  <a:pt x="1359" y="0"/>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199" name="Freeform 11">
            <a:extLst>
              <a:ext uri="{FF2B5EF4-FFF2-40B4-BE49-F238E27FC236}">
                <a16:creationId xmlns:a16="http://schemas.microsoft.com/office/drawing/2014/main" id="{7D985101-007A-CC4B-8E51-A60673ADAE87}"/>
              </a:ext>
            </a:extLst>
          </p:cNvPr>
          <p:cNvSpPr>
            <a:spLocks noChangeArrowheads="1"/>
          </p:cNvSpPr>
          <p:nvPr/>
        </p:nvSpPr>
        <p:spPr bwMode="auto">
          <a:xfrm>
            <a:off x="510972" y="2392223"/>
            <a:ext cx="1471046" cy="475200"/>
          </a:xfrm>
          <a:custGeom>
            <a:avLst/>
            <a:gdLst>
              <a:gd name="T0" fmla="*/ 1358 w 1359"/>
              <a:gd name="T1" fmla="*/ 679 h 875"/>
              <a:gd name="T2" fmla="*/ 1358 w 1359"/>
              <a:gd name="T3" fmla="*/ 874 h 875"/>
              <a:gd name="T4" fmla="*/ 0 w 1359"/>
              <a:gd name="T5" fmla="*/ 195 h 875"/>
              <a:gd name="T6" fmla="*/ 0 w 1359"/>
              <a:gd name="T7" fmla="*/ 0 h 875"/>
              <a:gd name="T8" fmla="*/ 1358 w 1359"/>
              <a:gd name="T9" fmla="*/ 679 h 875"/>
            </a:gdLst>
            <a:ahLst/>
            <a:cxnLst>
              <a:cxn ang="0">
                <a:pos x="T0" y="T1"/>
              </a:cxn>
              <a:cxn ang="0">
                <a:pos x="T2" y="T3"/>
              </a:cxn>
              <a:cxn ang="0">
                <a:pos x="T4" y="T5"/>
              </a:cxn>
              <a:cxn ang="0">
                <a:pos x="T6" y="T7"/>
              </a:cxn>
              <a:cxn ang="0">
                <a:pos x="T8" y="T9"/>
              </a:cxn>
            </a:cxnLst>
            <a:rect l="0" t="0" r="r" b="b"/>
            <a:pathLst>
              <a:path w="1359" h="875">
                <a:moveTo>
                  <a:pt x="1358" y="679"/>
                </a:moveTo>
                <a:lnTo>
                  <a:pt x="1358" y="874"/>
                </a:lnTo>
                <a:lnTo>
                  <a:pt x="0" y="195"/>
                </a:lnTo>
                <a:lnTo>
                  <a:pt x="0" y="0"/>
                </a:lnTo>
                <a:lnTo>
                  <a:pt x="1358" y="679"/>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00" name="Freeform 12">
            <a:extLst>
              <a:ext uri="{FF2B5EF4-FFF2-40B4-BE49-F238E27FC236}">
                <a16:creationId xmlns:a16="http://schemas.microsoft.com/office/drawing/2014/main" id="{B99BDC3A-7D62-AF4F-98DE-5984EB7F832D}"/>
              </a:ext>
            </a:extLst>
          </p:cNvPr>
          <p:cNvSpPr>
            <a:spLocks noChangeArrowheads="1"/>
          </p:cNvSpPr>
          <p:nvPr/>
        </p:nvSpPr>
        <p:spPr bwMode="auto">
          <a:xfrm>
            <a:off x="410672" y="1917023"/>
            <a:ext cx="3496124" cy="866399"/>
          </a:xfrm>
          <a:custGeom>
            <a:avLst/>
            <a:gdLst>
              <a:gd name="T0" fmla="*/ 1614 w 3228"/>
              <a:gd name="T1" fmla="*/ 0 h 1592"/>
              <a:gd name="T2" fmla="*/ 1777 w 3228"/>
              <a:gd name="T3" fmla="*/ 34 h 1592"/>
              <a:gd name="T4" fmla="*/ 3136 w 3228"/>
              <a:gd name="T5" fmla="*/ 713 h 1592"/>
              <a:gd name="T6" fmla="*/ 3136 w 3228"/>
              <a:gd name="T7" fmla="*/ 877 h 1592"/>
              <a:gd name="T8" fmla="*/ 1777 w 3228"/>
              <a:gd name="T9" fmla="*/ 1556 h 1592"/>
              <a:gd name="T10" fmla="*/ 1614 w 3228"/>
              <a:gd name="T11" fmla="*/ 1591 h 1592"/>
              <a:gd name="T12" fmla="*/ 1449 w 3228"/>
              <a:gd name="T13" fmla="*/ 1556 h 1592"/>
              <a:gd name="T14" fmla="*/ 91 w 3228"/>
              <a:gd name="T15" fmla="*/ 877 h 1592"/>
              <a:gd name="T16" fmla="*/ 91 w 3228"/>
              <a:gd name="T17" fmla="*/ 713 h 1592"/>
              <a:gd name="T18" fmla="*/ 1449 w 3228"/>
              <a:gd name="T19" fmla="*/ 34 h 1592"/>
              <a:gd name="T20" fmla="*/ 1614 w 3228"/>
              <a:gd name="T21" fmla="*/ 0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8" h="1592">
                <a:moveTo>
                  <a:pt x="1614" y="0"/>
                </a:moveTo>
                <a:cubicBezTo>
                  <a:pt x="1673" y="0"/>
                  <a:pt x="1732" y="12"/>
                  <a:pt x="1777" y="34"/>
                </a:cubicBezTo>
                <a:lnTo>
                  <a:pt x="3136" y="713"/>
                </a:lnTo>
                <a:cubicBezTo>
                  <a:pt x="3227" y="758"/>
                  <a:pt x="3227" y="832"/>
                  <a:pt x="3136" y="877"/>
                </a:cubicBezTo>
                <a:lnTo>
                  <a:pt x="1777" y="1556"/>
                </a:lnTo>
                <a:cubicBezTo>
                  <a:pt x="1732" y="1579"/>
                  <a:pt x="1673" y="1591"/>
                  <a:pt x="1614" y="1591"/>
                </a:cubicBezTo>
                <a:cubicBezTo>
                  <a:pt x="1554" y="1591"/>
                  <a:pt x="1495" y="1579"/>
                  <a:pt x="1449" y="1556"/>
                </a:cubicBezTo>
                <a:lnTo>
                  <a:pt x="91" y="877"/>
                </a:lnTo>
                <a:cubicBezTo>
                  <a:pt x="0" y="832"/>
                  <a:pt x="0" y="758"/>
                  <a:pt x="91" y="713"/>
                </a:cubicBezTo>
                <a:lnTo>
                  <a:pt x="1449" y="34"/>
                </a:lnTo>
                <a:cubicBezTo>
                  <a:pt x="1495" y="12"/>
                  <a:pt x="1554" y="0"/>
                  <a:pt x="1614" y="0"/>
                </a:cubicBezTo>
              </a:path>
            </a:pathLst>
          </a:custGeom>
          <a:solidFill>
            <a:srgbClr val="FFFFFF">
              <a:lumMod val="9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01" name="Freeform 13">
            <a:extLst>
              <a:ext uri="{FF2B5EF4-FFF2-40B4-BE49-F238E27FC236}">
                <a16:creationId xmlns:a16="http://schemas.microsoft.com/office/drawing/2014/main" id="{FB02258A-E0B7-B54C-9EF2-1F7FF40C7A00}"/>
              </a:ext>
            </a:extLst>
          </p:cNvPr>
          <p:cNvSpPr>
            <a:spLocks noChangeArrowheads="1"/>
          </p:cNvSpPr>
          <p:nvPr/>
        </p:nvSpPr>
        <p:spPr bwMode="auto">
          <a:xfrm>
            <a:off x="1982019" y="2761823"/>
            <a:ext cx="358207" cy="124800"/>
          </a:xfrm>
          <a:custGeom>
            <a:avLst/>
            <a:gdLst>
              <a:gd name="T0" fmla="*/ 300 w 329"/>
              <a:gd name="T1" fmla="*/ 12 h 230"/>
              <a:gd name="T2" fmla="*/ 276 w 329"/>
              <a:gd name="T3" fmla="*/ 20 h 230"/>
              <a:gd name="T4" fmla="*/ 254 w 329"/>
              <a:gd name="T5" fmla="*/ 26 h 230"/>
              <a:gd name="T6" fmla="*/ 230 w 329"/>
              <a:gd name="T7" fmla="*/ 30 h 230"/>
              <a:gd name="T8" fmla="*/ 205 w 329"/>
              <a:gd name="T9" fmla="*/ 33 h 230"/>
              <a:gd name="T10" fmla="*/ 183 w 329"/>
              <a:gd name="T11" fmla="*/ 34 h 230"/>
              <a:gd name="T12" fmla="*/ 148 w 329"/>
              <a:gd name="T13" fmla="*/ 34 h 230"/>
              <a:gd name="T14" fmla="*/ 122 w 329"/>
              <a:gd name="T15" fmla="*/ 32 h 230"/>
              <a:gd name="T16" fmla="*/ 100 w 329"/>
              <a:gd name="T17" fmla="*/ 30 h 230"/>
              <a:gd name="T18" fmla="*/ 79 w 329"/>
              <a:gd name="T19" fmla="*/ 26 h 230"/>
              <a:gd name="T20" fmla="*/ 60 w 329"/>
              <a:gd name="T21" fmla="*/ 22 h 230"/>
              <a:gd name="T22" fmla="*/ 40 w 329"/>
              <a:gd name="T23" fmla="*/ 16 h 230"/>
              <a:gd name="T24" fmla="*/ 18 w 329"/>
              <a:gd name="T25" fmla="*/ 8 h 230"/>
              <a:gd name="T26" fmla="*/ 0 w 329"/>
              <a:gd name="T27" fmla="*/ 195 h 230"/>
              <a:gd name="T28" fmla="*/ 20 w 329"/>
              <a:gd name="T29" fmla="*/ 204 h 230"/>
              <a:gd name="T30" fmla="*/ 42 w 329"/>
              <a:gd name="T31" fmla="*/ 212 h 230"/>
              <a:gd name="T32" fmla="*/ 60 w 329"/>
              <a:gd name="T33" fmla="*/ 216 h 230"/>
              <a:gd name="T34" fmla="*/ 71 w 329"/>
              <a:gd name="T35" fmla="*/ 219 h 230"/>
              <a:gd name="T36" fmla="*/ 83 w 329"/>
              <a:gd name="T37" fmla="*/ 221 h 230"/>
              <a:gd name="T38" fmla="*/ 100 w 329"/>
              <a:gd name="T39" fmla="*/ 224 h 230"/>
              <a:gd name="T40" fmla="*/ 120 w 329"/>
              <a:gd name="T41" fmla="*/ 227 h 230"/>
              <a:gd name="T42" fmla="*/ 139 w 329"/>
              <a:gd name="T43" fmla="*/ 228 h 230"/>
              <a:gd name="T44" fmla="*/ 148 w 329"/>
              <a:gd name="T45" fmla="*/ 228 h 230"/>
              <a:gd name="T46" fmla="*/ 165 w 329"/>
              <a:gd name="T47" fmla="*/ 229 h 230"/>
              <a:gd name="T48" fmla="*/ 183 w 329"/>
              <a:gd name="T49" fmla="*/ 228 h 230"/>
              <a:gd name="T50" fmla="*/ 202 w 329"/>
              <a:gd name="T51" fmla="*/ 227 h 230"/>
              <a:gd name="T52" fmla="*/ 229 w 329"/>
              <a:gd name="T53" fmla="*/ 224 h 230"/>
              <a:gd name="T54" fmla="*/ 252 w 329"/>
              <a:gd name="T55" fmla="*/ 220 h 230"/>
              <a:gd name="T56" fmla="*/ 273 w 329"/>
              <a:gd name="T57" fmla="*/ 215 h 230"/>
              <a:gd name="T58" fmla="*/ 293 w 329"/>
              <a:gd name="T59" fmla="*/ 209 h 230"/>
              <a:gd name="T60" fmla="*/ 314 w 329"/>
              <a:gd name="T61" fmla="*/ 202 h 230"/>
              <a:gd name="T62" fmla="*/ 328 w 329"/>
              <a:gd name="T63" fmla="*/ 195 h 230"/>
              <a:gd name="T64" fmla="*/ 314 w 329"/>
              <a:gd name="T65" fmla="*/ 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9" h="230">
                <a:moveTo>
                  <a:pt x="314" y="7"/>
                </a:moveTo>
                <a:cubicBezTo>
                  <a:pt x="309" y="9"/>
                  <a:pt x="304" y="11"/>
                  <a:pt x="300" y="12"/>
                </a:cubicBezTo>
                <a:cubicBezTo>
                  <a:pt x="298" y="13"/>
                  <a:pt x="296" y="14"/>
                  <a:pt x="293" y="15"/>
                </a:cubicBezTo>
                <a:cubicBezTo>
                  <a:pt x="288" y="17"/>
                  <a:pt x="282" y="19"/>
                  <a:pt x="276" y="20"/>
                </a:cubicBezTo>
                <a:cubicBezTo>
                  <a:pt x="275" y="21"/>
                  <a:pt x="273" y="21"/>
                  <a:pt x="273" y="21"/>
                </a:cubicBezTo>
                <a:cubicBezTo>
                  <a:pt x="267" y="23"/>
                  <a:pt x="260" y="24"/>
                  <a:pt x="254" y="26"/>
                </a:cubicBezTo>
                <a:cubicBezTo>
                  <a:pt x="253" y="26"/>
                  <a:pt x="252" y="26"/>
                  <a:pt x="252" y="26"/>
                </a:cubicBezTo>
                <a:cubicBezTo>
                  <a:pt x="245" y="27"/>
                  <a:pt x="237" y="29"/>
                  <a:pt x="230" y="30"/>
                </a:cubicBezTo>
                <a:lnTo>
                  <a:pt x="229" y="30"/>
                </a:lnTo>
                <a:cubicBezTo>
                  <a:pt x="221" y="31"/>
                  <a:pt x="213" y="32"/>
                  <a:pt x="205" y="33"/>
                </a:cubicBezTo>
                <a:cubicBezTo>
                  <a:pt x="202" y="33"/>
                  <a:pt x="199" y="33"/>
                  <a:pt x="195" y="34"/>
                </a:cubicBezTo>
                <a:cubicBezTo>
                  <a:pt x="191" y="34"/>
                  <a:pt x="187" y="34"/>
                  <a:pt x="183" y="34"/>
                </a:cubicBezTo>
                <a:cubicBezTo>
                  <a:pt x="177" y="34"/>
                  <a:pt x="171" y="35"/>
                  <a:pt x="165" y="35"/>
                </a:cubicBezTo>
                <a:cubicBezTo>
                  <a:pt x="159" y="35"/>
                  <a:pt x="154" y="34"/>
                  <a:pt x="148" y="34"/>
                </a:cubicBezTo>
                <a:cubicBezTo>
                  <a:pt x="145" y="34"/>
                  <a:pt x="143" y="34"/>
                  <a:pt x="141" y="34"/>
                </a:cubicBezTo>
                <a:cubicBezTo>
                  <a:pt x="135" y="34"/>
                  <a:pt x="128" y="33"/>
                  <a:pt x="122" y="32"/>
                </a:cubicBezTo>
                <a:cubicBezTo>
                  <a:pt x="121" y="32"/>
                  <a:pt x="120" y="32"/>
                  <a:pt x="120" y="32"/>
                </a:cubicBezTo>
                <a:cubicBezTo>
                  <a:pt x="113" y="32"/>
                  <a:pt x="106" y="31"/>
                  <a:pt x="100" y="30"/>
                </a:cubicBezTo>
                <a:cubicBezTo>
                  <a:pt x="97" y="29"/>
                  <a:pt x="96" y="29"/>
                  <a:pt x="93" y="29"/>
                </a:cubicBezTo>
                <a:cubicBezTo>
                  <a:pt x="89" y="28"/>
                  <a:pt x="84" y="27"/>
                  <a:pt x="79" y="26"/>
                </a:cubicBezTo>
                <a:cubicBezTo>
                  <a:pt x="77" y="26"/>
                  <a:pt x="74" y="25"/>
                  <a:pt x="71" y="24"/>
                </a:cubicBezTo>
                <a:cubicBezTo>
                  <a:pt x="67" y="24"/>
                  <a:pt x="63" y="23"/>
                  <a:pt x="60" y="22"/>
                </a:cubicBezTo>
                <a:cubicBezTo>
                  <a:pt x="56" y="21"/>
                  <a:pt x="52" y="20"/>
                  <a:pt x="50" y="19"/>
                </a:cubicBezTo>
                <a:cubicBezTo>
                  <a:pt x="46" y="18"/>
                  <a:pt x="43" y="17"/>
                  <a:pt x="40" y="16"/>
                </a:cubicBezTo>
                <a:cubicBezTo>
                  <a:pt x="33" y="14"/>
                  <a:pt x="26" y="12"/>
                  <a:pt x="20" y="9"/>
                </a:cubicBezTo>
                <a:cubicBezTo>
                  <a:pt x="20" y="9"/>
                  <a:pt x="19" y="9"/>
                  <a:pt x="18" y="8"/>
                </a:cubicBezTo>
                <a:cubicBezTo>
                  <a:pt x="12" y="6"/>
                  <a:pt x="6" y="4"/>
                  <a:pt x="0" y="0"/>
                </a:cubicBezTo>
                <a:lnTo>
                  <a:pt x="0" y="195"/>
                </a:lnTo>
                <a:cubicBezTo>
                  <a:pt x="6" y="197"/>
                  <a:pt x="12" y="200"/>
                  <a:pt x="18" y="203"/>
                </a:cubicBezTo>
                <a:cubicBezTo>
                  <a:pt x="19" y="203"/>
                  <a:pt x="20" y="204"/>
                  <a:pt x="20" y="204"/>
                </a:cubicBezTo>
                <a:cubicBezTo>
                  <a:pt x="26" y="206"/>
                  <a:pt x="33" y="208"/>
                  <a:pt x="40" y="210"/>
                </a:cubicBezTo>
                <a:cubicBezTo>
                  <a:pt x="41" y="211"/>
                  <a:pt x="41" y="211"/>
                  <a:pt x="42" y="212"/>
                </a:cubicBezTo>
                <a:cubicBezTo>
                  <a:pt x="45" y="212"/>
                  <a:pt x="47" y="213"/>
                  <a:pt x="50" y="213"/>
                </a:cubicBezTo>
                <a:cubicBezTo>
                  <a:pt x="52" y="214"/>
                  <a:pt x="56" y="215"/>
                  <a:pt x="60" y="216"/>
                </a:cubicBezTo>
                <a:cubicBezTo>
                  <a:pt x="61" y="216"/>
                  <a:pt x="62" y="217"/>
                  <a:pt x="63" y="217"/>
                </a:cubicBezTo>
                <a:cubicBezTo>
                  <a:pt x="65" y="218"/>
                  <a:pt x="68" y="218"/>
                  <a:pt x="71" y="219"/>
                </a:cubicBezTo>
                <a:cubicBezTo>
                  <a:pt x="74" y="219"/>
                  <a:pt x="77" y="220"/>
                  <a:pt x="79" y="221"/>
                </a:cubicBezTo>
                <a:cubicBezTo>
                  <a:pt x="81" y="221"/>
                  <a:pt x="81" y="221"/>
                  <a:pt x="83" y="221"/>
                </a:cubicBezTo>
                <a:cubicBezTo>
                  <a:pt x="86" y="222"/>
                  <a:pt x="89" y="223"/>
                  <a:pt x="93" y="223"/>
                </a:cubicBezTo>
                <a:cubicBezTo>
                  <a:pt x="96" y="223"/>
                  <a:pt x="97" y="224"/>
                  <a:pt x="100" y="224"/>
                </a:cubicBezTo>
                <a:lnTo>
                  <a:pt x="101" y="224"/>
                </a:lnTo>
                <a:cubicBezTo>
                  <a:pt x="107" y="225"/>
                  <a:pt x="114" y="226"/>
                  <a:pt x="120" y="227"/>
                </a:cubicBezTo>
                <a:cubicBezTo>
                  <a:pt x="120" y="227"/>
                  <a:pt x="121" y="227"/>
                  <a:pt x="122" y="227"/>
                </a:cubicBezTo>
                <a:cubicBezTo>
                  <a:pt x="128" y="227"/>
                  <a:pt x="133" y="227"/>
                  <a:pt x="139" y="228"/>
                </a:cubicBezTo>
                <a:cubicBezTo>
                  <a:pt x="139" y="228"/>
                  <a:pt x="140" y="228"/>
                  <a:pt x="141" y="228"/>
                </a:cubicBezTo>
                <a:cubicBezTo>
                  <a:pt x="143" y="228"/>
                  <a:pt x="145" y="228"/>
                  <a:pt x="148" y="228"/>
                </a:cubicBezTo>
                <a:cubicBezTo>
                  <a:pt x="152" y="229"/>
                  <a:pt x="155" y="229"/>
                  <a:pt x="158" y="229"/>
                </a:cubicBezTo>
                <a:cubicBezTo>
                  <a:pt x="160" y="229"/>
                  <a:pt x="163" y="229"/>
                  <a:pt x="165" y="229"/>
                </a:cubicBezTo>
                <a:cubicBezTo>
                  <a:pt x="169" y="229"/>
                  <a:pt x="174" y="229"/>
                  <a:pt x="180" y="229"/>
                </a:cubicBezTo>
                <a:cubicBezTo>
                  <a:pt x="180" y="229"/>
                  <a:pt x="182" y="228"/>
                  <a:pt x="183" y="228"/>
                </a:cubicBezTo>
                <a:cubicBezTo>
                  <a:pt x="187" y="228"/>
                  <a:pt x="191" y="228"/>
                  <a:pt x="195" y="227"/>
                </a:cubicBezTo>
                <a:cubicBezTo>
                  <a:pt x="198" y="227"/>
                  <a:pt x="200" y="227"/>
                  <a:pt x="202" y="227"/>
                </a:cubicBezTo>
                <a:cubicBezTo>
                  <a:pt x="204" y="227"/>
                  <a:pt x="204" y="227"/>
                  <a:pt x="205" y="227"/>
                </a:cubicBezTo>
                <a:cubicBezTo>
                  <a:pt x="213" y="226"/>
                  <a:pt x="221" y="225"/>
                  <a:pt x="229" y="224"/>
                </a:cubicBezTo>
                <a:lnTo>
                  <a:pt x="230" y="224"/>
                </a:lnTo>
                <a:cubicBezTo>
                  <a:pt x="237" y="223"/>
                  <a:pt x="245" y="222"/>
                  <a:pt x="252" y="220"/>
                </a:cubicBezTo>
                <a:cubicBezTo>
                  <a:pt x="252" y="220"/>
                  <a:pt x="253" y="220"/>
                  <a:pt x="254" y="219"/>
                </a:cubicBezTo>
                <a:cubicBezTo>
                  <a:pt x="260" y="218"/>
                  <a:pt x="267" y="217"/>
                  <a:pt x="273" y="215"/>
                </a:cubicBezTo>
                <a:cubicBezTo>
                  <a:pt x="274" y="215"/>
                  <a:pt x="275" y="214"/>
                  <a:pt x="276" y="214"/>
                </a:cubicBezTo>
                <a:cubicBezTo>
                  <a:pt x="282" y="213"/>
                  <a:pt x="288" y="211"/>
                  <a:pt x="293" y="209"/>
                </a:cubicBezTo>
                <a:cubicBezTo>
                  <a:pt x="296" y="208"/>
                  <a:pt x="298" y="207"/>
                  <a:pt x="300" y="207"/>
                </a:cubicBezTo>
                <a:cubicBezTo>
                  <a:pt x="304" y="205"/>
                  <a:pt x="309" y="204"/>
                  <a:pt x="314" y="202"/>
                </a:cubicBezTo>
                <a:cubicBezTo>
                  <a:pt x="314" y="201"/>
                  <a:pt x="315" y="201"/>
                  <a:pt x="315" y="200"/>
                </a:cubicBezTo>
                <a:cubicBezTo>
                  <a:pt x="320" y="199"/>
                  <a:pt x="324" y="197"/>
                  <a:pt x="328" y="195"/>
                </a:cubicBezTo>
                <a:lnTo>
                  <a:pt x="328" y="0"/>
                </a:lnTo>
                <a:cubicBezTo>
                  <a:pt x="323" y="3"/>
                  <a:pt x="319" y="5"/>
                  <a:pt x="314" y="7"/>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02" name="Freeform 14">
            <a:extLst>
              <a:ext uri="{FF2B5EF4-FFF2-40B4-BE49-F238E27FC236}">
                <a16:creationId xmlns:a16="http://schemas.microsoft.com/office/drawing/2014/main" id="{9FEF86BB-C1A8-C14D-B381-3A5B4A62C4FE}"/>
              </a:ext>
            </a:extLst>
          </p:cNvPr>
          <p:cNvSpPr>
            <a:spLocks noChangeArrowheads="1"/>
          </p:cNvSpPr>
          <p:nvPr/>
        </p:nvSpPr>
        <p:spPr bwMode="auto">
          <a:xfrm>
            <a:off x="1705003" y="2293822"/>
            <a:ext cx="907464" cy="108001"/>
          </a:xfrm>
          <a:custGeom>
            <a:avLst/>
            <a:gdLst>
              <a:gd name="T0" fmla="*/ 839 w 840"/>
              <a:gd name="T1" fmla="*/ 99 h 200"/>
              <a:gd name="T2" fmla="*/ 420 w 840"/>
              <a:gd name="T3" fmla="*/ 199 h 200"/>
              <a:gd name="T4" fmla="*/ 0 w 840"/>
              <a:gd name="T5" fmla="*/ 99 h 200"/>
              <a:gd name="T6" fmla="*/ 420 w 840"/>
              <a:gd name="T7" fmla="*/ 0 h 200"/>
              <a:gd name="T8" fmla="*/ 839 w 840"/>
              <a:gd name="T9" fmla="*/ 99 h 200"/>
            </a:gdLst>
            <a:ahLst/>
            <a:cxnLst>
              <a:cxn ang="0">
                <a:pos x="T0" y="T1"/>
              </a:cxn>
              <a:cxn ang="0">
                <a:pos x="T2" y="T3"/>
              </a:cxn>
              <a:cxn ang="0">
                <a:pos x="T4" y="T5"/>
              </a:cxn>
              <a:cxn ang="0">
                <a:pos x="T6" y="T7"/>
              </a:cxn>
              <a:cxn ang="0">
                <a:pos x="T8" y="T9"/>
              </a:cxn>
            </a:cxnLst>
            <a:rect l="0" t="0" r="r" b="b"/>
            <a:pathLst>
              <a:path w="840" h="200">
                <a:moveTo>
                  <a:pt x="839" y="99"/>
                </a:moveTo>
                <a:cubicBezTo>
                  <a:pt x="839" y="154"/>
                  <a:pt x="651" y="199"/>
                  <a:pt x="420" y="199"/>
                </a:cubicBezTo>
                <a:cubicBezTo>
                  <a:pt x="188" y="199"/>
                  <a:pt x="0" y="154"/>
                  <a:pt x="0" y="99"/>
                </a:cubicBezTo>
                <a:cubicBezTo>
                  <a:pt x="0" y="45"/>
                  <a:pt x="188" y="0"/>
                  <a:pt x="420" y="0"/>
                </a:cubicBezTo>
                <a:cubicBezTo>
                  <a:pt x="651" y="0"/>
                  <a:pt x="839" y="45"/>
                  <a:pt x="839" y="99"/>
                </a:cubicBez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03" name="Freeform 15">
            <a:extLst>
              <a:ext uri="{FF2B5EF4-FFF2-40B4-BE49-F238E27FC236}">
                <a16:creationId xmlns:a16="http://schemas.microsoft.com/office/drawing/2014/main" id="{E034EB4C-75D0-3448-B6D9-8A773D2EF3BF}"/>
              </a:ext>
            </a:extLst>
          </p:cNvPr>
          <p:cNvSpPr>
            <a:spLocks noChangeArrowheads="1"/>
          </p:cNvSpPr>
          <p:nvPr/>
        </p:nvSpPr>
        <p:spPr bwMode="auto">
          <a:xfrm>
            <a:off x="1440699" y="1230623"/>
            <a:ext cx="1418508" cy="1118400"/>
          </a:xfrm>
          <a:custGeom>
            <a:avLst/>
            <a:gdLst>
              <a:gd name="T0" fmla="*/ 1779 w 1780"/>
              <a:gd name="T1" fmla="*/ 890 h 2054"/>
              <a:gd name="T2" fmla="*/ 890 w 1780"/>
              <a:gd name="T3" fmla="*/ 0 h 2054"/>
              <a:gd name="T4" fmla="*/ 0 w 1780"/>
              <a:gd name="T5" fmla="*/ 890 h 2054"/>
              <a:gd name="T6" fmla="*/ 722 w 1780"/>
              <a:gd name="T7" fmla="*/ 1763 h 2054"/>
              <a:gd name="T8" fmla="*/ 890 w 1780"/>
              <a:gd name="T9" fmla="*/ 2053 h 2054"/>
              <a:gd name="T10" fmla="*/ 1057 w 1780"/>
              <a:gd name="T11" fmla="*/ 1763 h 2054"/>
              <a:gd name="T12" fmla="*/ 1779 w 1780"/>
              <a:gd name="T13" fmla="*/ 890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90"/>
                </a:moveTo>
                <a:cubicBezTo>
                  <a:pt x="1779" y="398"/>
                  <a:pt x="1380" y="0"/>
                  <a:pt x="890" y="0"/>
                </a:cubicBezTo>
                <a:cubicBezTo>
                  <a:pt x="398" y="0"/>
                  <a:pt x="0" y="398"/>
                  <a:pt x="0" y="890"/>
                </a:cubicBezTo>
                <a:cubicBezTo>
                  <a:pt x="0" y="1324"/>
                  <a:pt x="311" y="1685"/>
                  <a:pt x="722" y="1763"/>
                </a:cubicBezTo>
                <a:lnTo>
                  <a:pt x="890" y="2053"/>
                </a:lnTo>
                <a:lnTo>
                  <a:pt x="1057" y="1763"/>
                </a:lnTo>
                <a:cubicBezTo>
                  <a:pt x="1468" y="1685"/>
                  <a:pt x="1779" y="1324"/>
                  <a:pt x="1779" y="890"/>
                </a:cubicBezTo>
              </a:path>
            </a:pathLst>
          </a:custGeom>
          <a:solidFill>
            <a:srgbClr val="35CA78"/>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04" name="TextBox 58">
            <a:extLst>
              <a:ext uri="{FF2B5EF4-FFF2-40B4-BE49-F238E27FC236}">
                <a16:creationId xmlns:a16="http://schemas.microsoft.com/office/drawing/2014/main" id="{164C5DB1-FDFB-4248-8637-F6CB3A854487}"/>
              </a:ext>
            </a:extLst>
          </p:cNvPr>
          <p:cNvSpPr txBox="1"/>
          <p:nvPr/>
        </p:nvSpPr>
        <p:spPr>
          <a:xfrm>
            <a:off x="1591101" y="1288082"/>
            <a:ext cx="1088467" cy="830997"/>
          </a:xfrm>
          <a:prstGeom prst="rect">
            <a:avLst/>
          </a:prstGeom>
          <a:noFill/>
        </p:spPr>
        <p:txBody>
          <a:bodyPr wrap="square" rtlCol="0" anchor="ctr">
            <a:spAutoFit/>
          </a:bodyPr>
          <a:lstStyle/>
          <a:p>
            <a:pPr algn="ctr" defTabSz="1828434"/>
            <a:r>
              <a:rPr lang="zh-TW" altLang="en-US" sz="2400" b="1" dirty="0">
                <a:solidFill>
                  <a:srgbClr val="FFFFFF"/>
                </a:solidFill>
                <a:latin typeface="微軟正黑體" panose="020B0604030504040204" pitchFamily="34" charset="-120"/>
                <a:ea typeface="微軟正黑體" panose="020B0604030504040204" pitchFamily="34" charset="-120"/>
                <a:cs typeface="Poppins" pitchFamily="2" charset="77"/>
              </a:rPr>
              <a:t>立法完成</a:t>
            </a:r>
            <a:endParaRPr lang="en-US" sz="2400" b="1" dirty="0">
              <a:solidFill>
                <a:srgbClr val="FFFFFF"/>
              </a:solidFill>
              <a:latin typeface="微軟正黑體" panose="020B0604030504040204" pitchFamily="34" charset="-120"/>
              <a:ea typeface="微軟正黑體" panose="020B0604030504040204" pitchFamily="34" charset="-120"/>
              <a:cs typeface="Poppins" pitchFamily="2" charset="77"/>
            </a:endParaRPr>
          </a:p>
        </p:txBody>
      </p:sp>
      <p:sp>
        <p:nvSpPr>
          <p:cNvPr id="207" name="Freeform 17">
            <a:extLst>
              <a:ext uri="{FF2B5EF4-FFF2-40B4-BE49-F238E27FC236}">
                <a16:creationId xmlns:a16="http://schemas.microsoft.com/office/drawing/2014/main" id="{FC5DA19B-60C8-9247-BEAB-521A03AD2248}"/>
              </a:ext>
            </a:extLst>
          </p:cNvPr>
          <p:cNvSpPr>
            <a:spLocks noChangeArrowheads="1"/>
          </p:cNvSpPr>
          <p:nvPr/>
        </p:nvSpPr>
        <p:spPr bwMode="auto">
          <a:xfrm>
            <a:off x="7270959" y="3086599"/>
            <a:ext cx="76418" cy="151199"/>
          </a:xfrm>
          <a:custGeom>
            <a:avLst/>
            <a:gdLst>
              <a:gd name="T0" fmla="*/ 67 w 69"/>
              <a:gd name="T1" fmla="*/ 10 h 277"/>
              <a:gd name="T2" fmla="*/ 67 w 69"/>
              <a:gd name="T3" fmla="*/ 11 h 277"/>
              <a:gd name="T4" fmla="*/ 64 w 69"/>
              <a:gd name="T5" fmla="*/ 21 h 277"/>
              <a:gd name="T6" fmla="*/ 63 w 69"/>
              <a:gd name="T7" fmla="*/ 24 h 277"/>
              <a:gd name="T8" fmla="*/ 59 w 69"/>
              <a:gd name="T9" fmla="*/ 32 h 277"/>
              <a:gd name="T10" fmla="*/ 56 w 69"/>
              <a:gd name="T11" fmla="*/ 35 h 277"/>
              <a:gd name="T12" fmla="*/ 52 w 69"/>
              <a:gd name="T13" fmla="*/ 41 h 277"/>
              <a:gd name="T14" fmla="*/ 49 w 69"/>
              <a:gd name="T15" fmla="*/ 46 h 277"/>
              <a:gd name="T16" fmla="*/ 44 w 69"/>
              <a:gd name="T17" fmla="*/ 51 h 277"/>
              <a:gd name="T18" fmla="*/ 38 w 69"/>
              <a:gd name="T19" fmla="*/ 57 h 277"/>
              <a:gd name="T20" fmla="*/ 31 w 69"/>
              <a:gd name="T21" fmla="*/ 63 h 277"/>
              <a:gd name="T22" fmla="*/ 29 w 69"/>
              <a:gd name="T23" fmla="*/ 64 h 277"/>
              <a:gd name="T24" fmla="*/ 17 w 69"/>
              <a:gd name="T25" fmla="*/ 73 h 277"/>
              <a:gd name="T26" fmla="*/ 14 w 69"/>
              <a:gd name="T27" fmla="*/ 74 h 277"/>
              <a:gd name="T28" fmla="*/ 0 w 69"/>
              <a:gd name="T29" fmla="*/ 82 h 277"/>
              <a:gd name="T30" fmla="*/ 0 w 69"/>
              <a:gd name="T31" fmla="*/ 276 h 277"/>
              <a:gd name="T32" fmla="*/ 14 w 69"/>
              <a:gd name="T33" fmla="*/ 268 h 277"/>
              <a:gd name="T34" fmla="*/ 17 w 69"/>
              <a:gd name="T35" fmla="*/ 266 h 277"/>
              <a:gd name="T36" fmla="*/ 20 w 69"/>
              <a:gd name="T37" fmla="*/ 265 h 277"/>
              <a:gd name="T38" fmla="*/ 29 w 69"/>
              <a:gd name="T39" fmla="*/ 259 h 277"/>
              <a:gd name="T40" fmla="*/ 31 w 69"/>
              <a:gd name="T41" fmla="*/ 257 h 277"/>
              <a:gd name="T42" fmla="*/ 36 w 69"/>
              <a:gd name="T43" fmla="*/ 254 h 277"/>
              <a:gd name="T44" fmla="*/ 38 w 69"/>
              <a:gd name="T45" fmla="*/ 251 h 277"/>
              <a:gd name="T46" fmla="*/ 44 w 69"/>
              <a:gd name="T47" fmla="*/ 246 h 277"/>
              <a:gd name="T48" fmla="*/ 46 w 69"/>
              <a:gd name="T49" fmla="*/ 243 h 277"/>
              <a:gd name="T50" fmla="*/ 49 w 69"/>
              <a:gd name="T51" fmla="*/ 240 h 277"/>
              <a:gd name="T52" fmla="*/ 52 w 69"/>
              <a:gd name="T53" fmla="*/ 236 h 277"/>
              <a:gd name="T54" fmla="*/ 54 w 69"/>
              <a:gd name="T55" fmla="*/ 234 h 277"/>
              <a:gd name="T56" fmla="*/ 56 w 69"/>
              <a:gd name="T57" fmla="*/ 230 h 277"/>
              <a:gd name="T58" fmla="*/ 59 w 69"/>
              <a:gd name="T59" fmla="*/ 225 h 277"/>
              <a:gd name="T60" fmla="*/ 60 w 69"/>
              <a:gd name="T61" fmla="*/ 224 h 277"/>
              <a:gd name="T62" fmla="*/ 63 w 69"/>
              <a:gd name="T63" fmla="*/ 219 h 277"/>
              <a:gd name="T64" fmla="*/ 64 w 69"/>
              <a:gd name="T65" fmla="*/ 216 h 277"/>
              <a:gd name="T66" fmla="*/ 65 w 69"/>
              <a:gd name="T67" fmla="*/ 215 h 277"/>
              <a:gd name="T68" fmla="*/ 67 w 69"/>
              <a:gd name="T69" fmla="*/ 205 h 277"/>
              <a:gd name="T70" fmla="*/ 67 w 69"/>
              <a:gd name="T71" fmla="*/ 204 h 277"/>
              <a:gd name="T72" fmla="*/ 68 w 69"/>
              <a:gd name="T73" fmla="*/ 196 h 277"/>
              <a:gd name="T74" fmla="*/ 68 w 69"/>
              <a:gd name="T75" fmla="*/ 194 h 277"/>
              <a:gd name="T76" fmla="*/ 68 w 69"/>
              <a:gd name="T77" fmla="*/ 0 h 277"/>
              <a:gd name="T78" fmla="*/ 67 w 69"/>
              <a:gd name="T79" fmla="*/ 1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277">
                <a:moveTo>
                  <a:pt x="67" y="10"/>
                </a:moveTo>
                <a:lnTo>
                  <a:pt x="67" y="11"/>
                </a:lnTo>
                <a:cubicBezTo>
                  <a:pt x="66" y="14"/>
                  <a:pt x="65" y="18"/>
                  <a:pt x="64" y="21"/>
                </a:cubicBezTo>
                <a:cubicBezTo>
                  <a:pt x="64" y="23"/>
                  <a:pt x="63" y="24"/>
                  <a:pt x="63" y="24"/>
                </a:cubicBezTo>
                <a:cubicBezTo>
                  <a:pt x="61" y="27"/>
                  <a:pt x="61" y="29"/>
                  <a:pt x="59" y="32"/>
                </a:cubicBezTo>
                <a:cubicBezTo>
                  <a:pt x="59" y="33"/>
                  <a:pt x="58" y="34"/>
                  <a:pt x="56" y="35"/>
                </a:cubicBezTo>
                <a:cubicBezTo>
                  <a:pt x="55" y="38"/>
                  <a:pt x="54" y="40"/>
                  <a:pt x="52" y="41"/>
                </a:cubicBezTo>
                <a:cubicBezTo>
                  <a:pt x="52" y="43"/>
                  <a:pt x="50" y="45"/>
                  <a:pt x="49" y="46"/>
                </a:cubicBezTo>
                <a:cubicBezTo>
                  <a:pt x="47" y="47"/>
                  <a:pt x="46" y="49"/>
                  <a:pt x="44" y="51"/>
                </a:cubicBezTo>
                <a:cubicBezTo>
                  <a:pt x="43" y="53"/>
                  <a:pt x="41" y="55"/>
                  <a:pt x="38" y="57"/>
                </a:cubicBezTo>
                <a:cubicBezTo>
                  <a:pt x="36" y="59"/>
                  <a:pt x="34" y="60"/>
                  <a:pt x="31" y="63"/>
                </a:cubicBezTo>
                <a:cubicBezTo>
                  <a:pt x="30" y="63"/>
                  <a:pt x="30" y="63"/>
                  <a:pt x="29" y="64"/>
                </a:cubicBezTo>
                <a:cubicBezTo>
                  <a:pt x="25" y="67"/>
                  <a:pt x="22" y="70"/>
                  <a:pt x="17" y="73"/>
                </a:cubicBezTo>
                <a:cubicBezTo>
                  <a:pt x="16" y="73"/>
                  <a:pt x="15" y="73"/>
                  <a:pt x="14" y="74"/>
                </a:cubicBezTo>
                <a:cubicBezTo>
                  <a:pt x="10" y="77"/>
                  <a:pt x="5" y="80"/>
                  <a:pt x="0" y="82"/>
                </a:cubicBezTo>
                <a:lnTo>
                  <a:pt x="0" y="276"/>
                </a:lnTo>
                <a:cubicBezTo>
                  <a:pt x="5" y="274"/>
                  <a:pt x="10" y="271"/>
                  <a:pt x="14" y="268"/>
                </a:cubicBezTo>
                <a:cubicBezTo>
                  <a:pt x="15" y="268"/>
                  <a:pt x="16" y="267"/>
                  <a:pt x="17" y="266"/>
                </a:cubicBezTo>
                <a:cubicBezTo>
                  <a:pt x="18" y="266"/>
                  <a:pt x="19" y="266"/>
                  <a:pt x="20" y="265"/>
                </a:cubicBezTo>
                <a:cubicBezTo>
                  <a:pt x="23" y="263"/>
                  <a:pt x="26" y="260"/>
                  <a:pt x="29" y="259"/>
                </a:cubicBezTo>
                <a:cubicBezTo>
                  <a:pt x="30" y="258"/>
                  <a:pt x="30" y="257"/>
                  <a:pt x="31" y="257"/>
                </a:cubicBezTo>
                <a:cubicBezTo>
                  <a:pt x="33" y="255"/>
                  <a:pt x="34" y="254"/>
                  <a:pt x="36" y="254"/>
                </a:cubicBezTo>
                <a:cubicBezTo>
                  <a:pt x="37" y="253"/>
                  <a:pt x="38" y="252"/>
                  <a:pt x="38" y="251"/>
                </a:cubicBezTo>
                <a:cubicBezTo>
                  <a:pt x="41" y="249"/>
                  <a:pt x="43" y="248"/>
                  <a:pt x="44" y="246"/>
                </a:cubicBezTo>
                <a:cubicBezTo>
                  <a:pt x="45" y="244"/>
                  <a:pt x="46" y="244"/>
                  <a:pt x="46" y="243"/>
                </a:cubicBezTo>
                <a:cubicBezTo>
                  <a:pt x="47" y="242"/>
                  <a:pt x="48" y="241"/>
                  <a:pt x="49" y="240"/>
                </a:cubicBezTo>
                <a:cubicBezTo>
                  <a:pt x="50" y="239"/>
                  <a:pt x="52" y="237"/>
                  <a:pt x="52" y="236"/>
                </a:cubicBezTo>
                <a:cubicBezTo>
                  <a:pt x="53" y="235"/>
                  <a:pt x="54" y="234"/>
                  <a:pt x="54" y="234"/>
                </a:cubicBezTo>
                <a:cubicBezTo>
                  <a:pt x="55" y="232"/>
                  <a:pt x="56" y="231"/>
                  <a:pt x="56" y="230"/>
                </a:cubicBezTo>
                <a:cubicBezTo>
                  <a:pt x="58" y="229"/>
                  <a:pt x="59" y="227"/>
                  <a:pt x="59" y="225"/>
                </a:cubicBezTo>
                <a:cubicBezTo>
                  <a:pt x="60" y="225"/>
                  <a:pt x="60" y="225"/>
                  <a:pt x="60" y="224"/>
                </a:cubicBezTo>
                <a:cubicBezTo>
                  <a:pt x="61" y="223"/>
                  <a:pt x="62" y="220"/>
                  <a:pt x="63" y="219"/>
                </a:cubicBezTo>
                <a:cubicBezTo>
                  <a:pt x="63" y="218"/>
                  <a:pt x="64" y="216"/>
                  <a:pt x="64" y="216"/>
                </a:cubicBezTo>
                <a:cubicBezTo>
                  <a:pt x="64" y="215"/>
                  <a:pt x="65" y="215"/>
                  <a:pt x="65" y="215"/>
                </a:cubicBezTo>
                <a:cubicBezTo>
                  <a:pt x="66" y="212"/>
                  <a:pt x="66" y="208"/>
                  <a:pt x="67" y="205"/>
                </a:cubicBezTo>
                <a:lnTo>
                  <a:pt x="67" y="204"/>
                </a:lnTo>
                <a:cubicBezTo>
                  <a:pt x="67" y="201"/>
                  <a:pt x="68" y="198"/>
                  <a:pt x="68" y="196"/>
                </a:cubicBezTo>
                <a:cubicBezTo>
                  <a:pt x="68" y="195"/>
                  <a:pt x="68" y="194"/>
                  <a:pt x="68" y="194"/>
                </a:cubicBezTo>
                <a:lnTo>
                  <a:pt x="68" y="0"/>
                </a:lnTo>
                <a:cubicBezTo>
                  <a:pt x="68" y="3"/>
                  <a:pt x="67" y="7"/>
                  <a:pt x="67" y="10"/>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08" name="Freeform 19">
            <a:extLst>
              <a:ext uri="{FF2B5EF4-FFF2-40B4-BE49-F238E27FC236}">
                <a16:creationId xmlns:a16="http://schemas.microsoft.com/office/drawing/2014/main" id="{243A89C4-5E99-7B40-B988-CB9F10052A78}"/>
              </a:ext>
            </a:extLst>
          </p:cNvPr>
          <p:cNvSpPr>
            <a:spLocks noChangeArrowheads="1"/>
          </p:cNvSpPr>
          <p:nvPr/>
        </p:nvSpPr>
        <p:spPr bwMode="auto">
          <a:xfrm>
            <a:off x="3899014" y="3086599"/>
            <a:ext cx="76418" cy="151199"/>
          </a:xfrm>
          <a:custGeom>
            <a:avLst/>
            <a:gdLst>
              <a:gd name="T0" fmla="*/ 0 w 69"/>
              <a:gd name="T1" fmla="*/ 194 h 277"/>
              <a:gd name="T2" fmla="*/ 0 w 69"/>
              <a:gd name="T3" fmla="*/ 0 h 277"/>
              <a:gd name="T4" fmla="*/ 68 w 69"/>
              <a:gd name="T5" fmla="*/ 82 h 277"/>
              <a:gd name="T6" fmla="*/ 68 w 69"/>
              <a:gd name="T7" fmla="*/ 276 h 277"/>
              <a:gd name="T8" fmla="*/ 0 w 69"/>
              <a:gd name="T9" fmla="*/ 194 h 277"/>
            </a:gdLst>
            <a:ahLst/>
            <a:cxnLst>
              <a:cxn ang="0">
                <a:pos x="T0" y="T1"/>
              </a:cxn>
              <a:cxn ang="0">
                <a:pos x="T2" y="T3"/>
              </a:cxn>
              <a:cxn ang="0">
                <a:pos x="T4" y="T5"/>
              </a:cxn>
              <a:cxn ang="0">
                <a:pos x="T6" y="T7"/>
              </a:cxn>
              <a:cxn ang="0">
                <a:pos x="T8" y="T9"/>
              </a:cxn>
            </a:cxnLst>
            <a:rect l="0" t="0" r="r" b="b"/>
            <a:pathLst>
              <a:path w="69" h="277">
                <a:moveTo>
                  <a:pt x="0" y="194"/>
                </a:moveTo>
                <a:lnTo>
                  <a:pt x="0" y="0"/>
                </a:lnTo>
                <a:cubicBezTo>
                  <a:pt x="0" y="30"/>
                  <a:pt x="23" y="59"/>
                  <a:pt x="68" y="82"/>
                </a:cubicBezTo>
                <a:lnTo>
                  <a:pt x="68" y="276"/>
                </a:lnTo>
                <a:cubicBezTo>
                  <a:pt x="23" y="254"/>
                  <a:pt x="0" y="224"/>
                  <a:pt x="0" y="194"/>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11" name="Freeform 22">
            <a:extLst>
              <a:ext uri="{FF2B5EF4-FFF2-40B4-BE49-F238E27FC236}">
                <a16:creationId xmlns:a16="http://schemas.microsoft.com/office/drawing/2014/main" id="{164BF1A4-84FE-5D4A-8BA9-739D435E1BF2}"/>
              </a:ext>
            </a:extLst>
          </p:cNvPr>
          <p:cNvSpPr>
            <a:spLocks noChangeArrowheads="1"/>
          </p:cNvSpPr>
          <p:nvPr/>
        </p:nvSpPr>
        <p:spPr bwMode="auto">
          <a:xfrm>
            <a:off x="3876515" y="2654598"/>
            <a:ext cx="3496124" cy="866399"/>
          </a:xfrm>
          <a:custGeom>
            <a:avLst/>
            <a:gdLst>
              <a:gd name="T0" fmla="*/ 1611 w 3226"/>
              <a:gd name="T1" fmla="*/ 0 h 1591"/>
              <a:gd name="T2" fmla="*/ 1776 w 3226"/>
              <a:gd name="T3" fmla="*/ 33 h 1591"/>
              <a:gd name="T4" fmla="*/ 3134 w 3226"/>
              <a:gd name="T5" fmla="*/ 713 h 1591"/>
              <a:gd name="T6" fmla="*/ 3134 w 3226"/>
              <a:gd name="T7" fmla="*/ 877 h 1591"/>
              <a:gd name="T8" fmla="*/ 1776 w 3226"/>
              <a:gd name="T9" fmla="*/ 1556 h 1591"/>
              <a:gd name="T10" fmla="*/ 1611 w 3226"/>
              <a:gd name="T11" fmla="*/ 1590 h 1591"/>
              <a:gd name="T12" fmla="*/ 1448 w 3226"/>
              <a:gd name="T13" fmla="*/ 1556 h 1591"/>
              <a:gd name="T14" fmla="*/ 89 w 3226"/>
              <a:gd name="T15" fmla="*/ 877 h 1591"/>
              <a:gd name="T16" fmla="*/ 89 w 3226"/>
              <a:gd name="T17" fmla="*/ 713 h 1591"/>
              <a:gd name="T18" fmla="*/ 1448 w 3226"/>
              <a:gd name="T19" fmla="*/ 33 h 1591"/>
              <a:gd name="T20" fmla="*/ 1611 w 3226"/>
              <a:gd name="T21" fmla="*/ 0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6" h="1591">
                <a:moveTo>
                  <a:pt x="1611" y="0"/>
                </a:moveTo>
                <a:cubicBezTo>
                  <a:pt x="1672" y="0"/>
                  <a:pt x="1731" y="11"/>
                  <a:pt x="1776" y="33"/>
                </a:cubicBezTo>
                <a:lnTo>
                  <a:pt x="3134" y="713"/>
                </a:lnTo>
                <a:cubicBezTo>
                  <a:pt x="3225" y="758"/>
                  <a:pt x="3225" y="831"/>
                  <a:pt x="3134" y="877"/>
                </a:cubicBezTo>
                <a:lnTo>
                  <a:pt x="1776" y="1556"/>
                </a:lnTo>
                <a:cubicBezTo>
                  <a:pt x="1731" y="1579"/>
                  <a:pt x="1672" y="1590"/>
                  <a:pt x="1611" y="1590"/>
                </a:cubicBezTo>
                <a:cubicBezTo>
                  <a:pt x="1552" y="1590"/>
                  <a:pt x="1493" y="1579"/>
                  <a:pt x="1448" y="1556"/>
                </a:cubicBezTo>
                <a:lnTo>
                  <a:pt x="89" y="877"/>
                </a:lnTo>
                <a:cubicBezTo>
                  <a:pt x="0" y="831"/>
                  <a:pt x="0" y="758"/>
                  <a:pt x="89" y="713"/>
                </a:cubicBezTo>
                <a:lnTo>
                  <a:pt x="1448" y="33"/>
                </a:lnTo>
                <a:cubicBezTo>
                  <a:pt x="1493" y="11"/>
                  <a:pt x="1552" y="0"/>
                  <a:pt x="1611" y="0"/>
                </a:cubicBezTo>
              </a:path>
            </a:pathLst>
          </a:custGeom>
          <a:solidFill>
            <a:srgbClr val="FFFFFF">
              <a:lumMod val="9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13" name="Freeform 24">
            <a:extLst>
              <a:ext uri="{FF2B5EF4-FFF2-40B4-BE49-F238E27FC236}">
                <a16:creationId xmlns:a16="http://schemas.microsoft.com/office/drawing/2014/main" id="{2D5BBA90-D1A5-9F42-AC88-49D4F3D80F1A}"/>
              </a:ext>
            </a:extLst>
          </p:cNvPr>
          <p:cNvSpPr>
            <a:spLocks noChangeArrowheads="1"/>
          </p:cNvSpPr>
          <p:nvPr/>
        </p:nvSpPr>
        <p:spPr bwMode="auto">
          <a:xfrm>
            <a:off x="5164686" y="3031398"/>
            <a:ext cx="907464" cy="108001"/>
          </a:xfrm>
          <a:custGeom>
            <a:avLst/>
            <a:gdLst>
              <a:gd name="T0" fmla="*/ 839 w 840"/>
              <a:gd name="T1" fmla="*/ 99 h 199"/>
              <a:gd name="T2" fmla="*/ 419 w 840"/>
              <a:gd name="T3" fmla="*/ 198 h 199"/>
              <a:gd name="T4" fmla="*/ 0 w 840"/>
              <a:gd name="T5" fmla="*/ 99 h 199"/>
              <a:gd name="T6" fmla="*/ 419 w 840"/>
              <a:gd name="T7" fmla="*/ 0 h 199"/>
              <a:gd name="T8" fmla="*/ 839 w 840"/>
              <a:gd name="T9" fmla="*/ 99 h 199"/>
            </a:gdLst>
            <a:ahLst/>
            <a:cxnLst>
              <a:cxn ang="0">
                <a:pos x="T0" y="T1"/>
              </a:cxn>
              <a:cxn ang="0">
                <a:pos x="T2" y="T3"/>
              </a:cxn>
              <a:cxn ang="0">
                <a:pos x="T4" y="T5"/>
              </a:cxn>
              <a:cxn ang="0">
                <a:pos x="T6" y="T7"/>
              </a:cxn>
              <a:cxn ang="0">
                <a:pos x="T8" y="T9"/>
              </a:cxn>
            </a:cxnLst>
            <a:rect l="0" t="0" r="r" b="b"/>
            <a:pathLst>
              <a:path w="840" h="199">
                <a:moveTo>
                  <a:pt x="839" y="99"/>
                </a:moveTo>
                <a:cubicBezTo>
                  <a:pt x="839" y="154"/>
                  <a:pt x="651" y="198"/>
                  <a:pt x="419" y="198"/>
                </a:cubicBezTo>
                <a:cubicBezTo>
                  <a:pt x="188" y="198"/>
                  <a:pt x="0" y="154"/>
                  <a:pt x="0" y="99"/>
                </a:cubicBezTo>
                <a:cubicBezTo>
                  <a:pt x="0" y="44"/>
                  <a:pt x="188" y="0"/>
                  <a:pt x="419" y="0"/>
                </a:cubicBezTo>
                <a:cubicBezTo>
                  <a:pt x="651" y="0"/>
                  <a:pt x="839" y="44"/>
                  <a:pt x="839" y="99"/>
                </a:cubicBez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14" name="Freeform 25">
            <a:extLst>
              <a:ext uri="{FF2B5EF4-FFF2-40B4-BE49-F238E27FC236}">
                <a16:creationId xmlns:a16="http://schemas.microsoft.com/office/drawing/2014/main" id="{A2847BDE-3FDD-B04C-843E-1FBD0EAC7BF0}"/>
              </a:ext>
            </a:extLst>
          </p:cNvPr>
          <p:cNvSpPr>
            <a:spLocks noChangeArrowheads="1"/>
          </p:cNvSpPr>
          <p:nvPr/>
        </p:nvSpPr>
        <p:spPr bwMode="auto">
          <a:xfrm>
            <a:off x="4915598" y="1916007"/>
            <a:ext cx="1418508" cy="1118400"/>
          </a:xfrm>
          <a:custGeom>
            <a:avLst/>
            <a:gdLst>
              <a:gd name="T0" fmla="*/ 1779 w 1780"/>
              <a:gd name="T1" fmla="*/ 889 h 2054"/>
              <a:gd name="T2" fmla="*/ 889 w 1780"/>
              <a:gd name="T3" fmla="*/ 0 h 2054"/>
              <a:gd name="T4" fmla="*/ 0 w 1780"/>
              <a:gd name="T5" fmla="*/ 889 h 2054"/>
              <a:gd name="T6" fmla="*/ 722 w 1780"/>
              <a:gd name="T7" fmla="*/ 1763 h 2054"/>
              <a:gd name="T8" fmla="*/ 889 w 1780"/>
              <a:gd name="T9" fmla="*/ 2053 h 2054"/>
              <a:gd name="T10" fmla="*/ 1057 w 1780"/>
              <a:gd name="T11" fmla="*/ 1763 h 2054"/>
              <a:gd name="T12" fmla="*/ 1779 w 1780"/>
              <a:gd name="T13" fmla="*/ 889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89"/>
                </a:moveTo>
                <a:cubicBezTo>
                  <a:pt x="1779" y="398"/>
                  <a:pt x="1381" y="0"/>
                  <a:pt x="889" y="0"/>
                </a:cubicBezTo>
                <a:cubicBezTo>
                  <a:pt x="399" y="0"/>
                  <a:pt x="0" y="398"/>
                  <a:pt x="0" y="889"/>
                </a:cubicBezTo>
                <a:cubicBezTo>
                  <a:pt x="0" y="1323"/>
                  <a:pt x="311" y="1685"/>
                  <a:pt x="722" y="1763"/>
                </a:cubicBezTo>
                <a:lnTo>
                  <a:pt x="889" y="2053"/>
                </a:lnTo>
                <a:lnTo>
                  <a:pt x="1057" y="1763"/>
                </a:lnTo>
                <a:cubicBezTo>
                  <a:pt x="1468" y="1685"/>
                  <a:pt x="1779" y="1323"/>
                  <a:pt x="1779" y="889"/>
                </a:cubicBezTo>
              </a:path>
            </a:pathLst>
          </a:custGeom>
          <a:solidFill>
            <a:srgbClr val="23A4A7"/>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16" name="Freeform 27">
            <a:extLst>
              <a:ext uri="{FF2B5EF4-FFF2-40B4-BE49-F238E27FC236}">
                <a16:creationId xmlns:a16="http://schemas.microsoft.com/office/drawing/2014/main" id="{C98FCF60-2B11-1541-A568-3FFE6F4FB5E9}"/>
              </a:ext>
            </a:extLst>
          </p:cNvPr>
          <p:cNvSpPr>
            <a:spLocks noChangeArrowheads="1"/>
          </p:cNvSpPr>
          <p:nvPr/>
        </p:nvSpPr>
        <p:spPr bwMode="auto">
          <a:xfrm>
            <a:off x="11463799" y="2349023"/>
            <a:ext cx="76418" cy="151199"/>
          </a:xfrm>
          <a:custGeom>
            <a:avLst/>
            <a:gdLst>
              <a:gd name="T0" fmla="*/ 68 w 70"/>
              <a:gd name="T1" fmla="*/ 10 h 278"/>
              <a:gd name="T2" fmla="*/ 68 w 70"/>
              <a:gd name="T3" fmla="*/ 12 h 278"/>
              <a:gd name="T4" fmla="*/ 64 w 70"/>
              <a:gd name="T5" fmla="*/ 22 h 278"/>
              <a:gd name="T6" fmla="*/ 63 w 70"/>
              <a:gd name="T7" fmla="*/ 25 h 278"/>
              <a:gd name="T8" fmla="*/ 60 w 70"/>
              <a:gd name="T9" fmla="*/ 32 h 278"/>
              <a:gd name="T10" fmla="*/ 57 w 70"/>
              <a:gd name="T11" fmla="*/ 36 h 278"/>
              <a:gd name="T12" fmla="*/ 53 w 70"/>
              <a:gd name="T13" fmla="*/ 42 h 278"/>
              <a:gd name="T14" fmla="*/ 49 w 70"/>
              <a:gd name="T15" fmla="*/ 47 h 278"/>
              <a:gd name="T16" fmla="*/ 44 w 70"/>
              <a:gd name="T17" fmla="*/ 52 h 278"/>
              <a:gd name="T18" fmla="*/ 39 w 70"/>
              <a:gd name="T19" fmla="*/ 57 h 278"/>
              <a:gd name="T20" fmla="*/ 32 w 70"/>
              <a:gd name="T21" fmla="*/ 63 h 278"/>
              <a:gd name="T22" fmla="*/ 30 w 70"/>
              <a:gd name="T23" fmla="*/ 65 h 278"/>
              <a:gd name="T24" fmla="*/ 17 w 70"/>
              <a:gd name="T25" fmla="*/ 73 h 278"/>
              <a:gd name="T26" fmla="*/ 15 w 70"/>
              <a:gd name="T27" fmla="*/ 75 h 278"/>
              <a:gd name="T28" fmla="*/ 0 w 70"/>
              <a:gd name="T29" fmla="*/ 82 h 278"/>
              <a:gd name="T30" fmla="*/ 0 w 70"/>
              <a:gd name="T31" fmla="*/ 277 h 278"/>
              <a:gd name="T32" fmla="*/ 15 w 70"/>
              <a:gd name="T33" fmla="*/ 268 h 278"/>
              <a:gd name="T34" fmla="*/ 17 w 70"/>
              <a:gd name="T35" fmla="*/ 267 h 278"/>
              <a:gd name="T36" fmla="*/ 20 w 70"/>
              <a:gd name="T37" fmla="*/ 266 h 278"/>
              <a:gd name="T38" fmla="*/ 30 w 70"/>
              <a:gd name="T39" fmla="*/ 259 h 278"/>
              <a:gd name="T40" fmla="*/ 32 w 70"/>
              <a:gd name="T41" fmla="*/ 258 h 278"/>
              <a:gd name="T42" fmla="*/ 36 w 70"/>
              <a:gd name="T43" fmla="*/ 254 h 278"/>
              <a:gd name="T44" fmla="*/ 39 w 70"/>
              <a:gd name="T45" fmla="*/ 251 h 278"/>
              <a:gd name="T46" fmla="*/ 44 w 70"/>
              <a:gd name="T47" fmla="*/ 246 h 278"/>
              <a:gd name="T48" fmla="*/ 47 w 70"/>
              <a:gd name="T49" fmla="*/ 243 h 278"/>
              <a:gd name="T50" fmla="*/ 49 w 70"/>
              <a:gd name="T51" fmla="*/ 240 h 278"/>
              <a:gd name="T52" fmla="*/ 53 w 70"/>
              <a:gd name="T53" fmla="*/ 236 h 278"/>
              <a:gd name="T54" fmla="*/ 55 w 70"/>
              <a:gd name="T55" fmla="*/ 234 h 278"/>
              <a:gd name="T56" fmla="*/ 57 w 70"/>
              <a:gd name="T57" fmla="*/ 230 h 278"/>
              <a:gd name="T58" fmla="*/ 60 w 70"/>
              <a:gd name="T59" fmla="*/ 226 h 278"/>
              <a:gd name="T60" fmla="*/ 61 w 70"/>
              <a:gd name="T61" fmla="*/ 225 h 278"/>
              <a:gd name="T62" fmla="*/ 63 w 70"/>
              <a:gd name="T63" fmla="*/ 219 h 278"/>
              <a:gd name="T64" fmla="*/ 64 w 70"/>
              <a:gd name="T65" fmla="*/ 216 h 278"/>
              <a:gd name="T66" fmla="*/ 64 w 70"/>
              <a:gd name="T67" fmla="*/ 215 h 278"/>
              <a:gd name="T68" fmla="*/ 68 w 70"/>
              <a:gd name="T69" fmla="*/ 206 h 278"/>
              <a:gd name="T70" fmla="*/ 68 w 70"/>
              <a:gd name="T71" fmla="*/ 204 h 278"/>
              <a:gd name="T72" fmla="*/ 69 w 70"/>
              <a:gd name="T73" fmla="*/ 196 h 278"/>
              <a:gd name="T74" fmla="*/ 69 w 70"/>
              <a:gd name="T75" fmla="*/ 195 h 278"/>
              <a:gd name="T76" fmla="*/ 69 w 70"/>
              <a:gd name="T77" fmla="*/ 0 h 278"/>
              <a:gd name="T78" fmla="*/ 68 w 70"/>
              <a:gd name="T79" fmla="*/ 1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0" h="278">
                <a:moveTo>
                  <a:pt x="68" y="10"/>
                </a:moveTo>
                <a:cubicBezTo>
                  <a:pt x="68" y="10"/>
                  <a:pt x="68" y="11"/>
                  <a:pt x="68" y="12"/>
                </a:cubicBezTo>
                <a:cubicBezTo>
                  <a:pt x="67" y="15"/>
                  <a:pt x="66" y="19"/>
                  <a:pt x="64" y="22"/>
                </a:cubicBezTo>
                <a:cubicBezTo>
                  <a:pt x="64" y="23"/>
                  <a:pt x="63" y="24"/>
                  <a:pt x="63" y="25"/>
                </a:cubicBezTo>
                <a:cubicBezTo>
                  <a:pt x="62" y="28"/>
                  <a:pt x="61" y="30"/>
                  <a:pt x="60" y="32"/>
                </a:cubicBezTo>
                <a:cubicBezTo>
                  <a:pt x="59" y="33"/>
                  <a:pt x="58" y="34"/>
                  <a:pt x="57" y="36"/>
                </a:cubicBezTo>
                <a:cubicBezTo>
                  <a:pt x="56" y="38"/>
                  <a:pt x="54" y="40"/>
                  <a:pt x="53" y="42"/>
                </a:cubicBezTo>
                <a:cubicBezTo>
                  <a:pt x="52" y="43"/>
                  <a:pt x="51" y="45"/>
                  <a:pt x="49" y="47"/>
                </a:cubicBezTo>
                <a:cubicBezTo>
                  <a:pt x="47" y="48"/>
                  <a:pt x="46" y="50"/>
                  <a:pt x="44" y="52"/>
                </a:cubicBezTo>
                <a:cubicBezTo>
                  <a:pt x="42" y="53"/>
                  <a:pt x="41" y="55"/>
                  <a:pt x="39" y="57"/>
                </a:cubicBezTo>
                <a:cubicBezTo>
                  <a:pt x="36" y="59"/>
                  <a:pt x="34" y="61"/>
                  <a:pt x="32" y="63"/>
                </a:cubicBezTo>
                <a:cubicBezTo>
                  <a:pt x="31" y="64"/>
                  <a:pt x="30" y="64"/>
                  <a:pt x="30" y="65"/>
                </a:cubicBezTo>
                <a:cubicBezTo>
                  <a:pt x="26" y="67"/>
                  <a:pt x="22" y="70"/>
                  <a:pt x="17" y="73"/>
                </a:cubicBezTo>
                <a:cubicBezTo>
                  <a:pt x="17" y="73"/>
                  <a:pt x="16" y="74"/>
                  <a:pt x="15" y="75"/>
                </a:cubicBezTo>
                <a:cubicBezTo>
                  <a:pt x="10" y="77"/>
                  <a:pt x="6" y="80"/>
                  <a:pt x="0" y="82"/>
                </a:cubicBezTo>
                <a:lnTo>
                  <a:pt x="0" y="277"/>
                </a:lnTo>
                <a:cubicBezTo>
                  <a:pt x="6" y="274"/>
                  <a:pt x="10" y="272"/>
                  <a:pt x="15" y="268"/>
                </a:cubicBezTo>
                <a:cubicBezTo>
                  <a:pt x="16" y="268"/>
                  <a:pt x="17" y="267"/>
                  <a:pt x="17" y="267"/>
                </a:cubicBezTo>
                <a:cubicBezTo>
                  <a:pt x="19" y="267"/>
                  <a:pt x="19" y="266"/>
                  <a:pt x="20" y="266"/>
                </a:cubicBezTo>
                <a:cubicBezTo>
                  <a:pt x="23" y="263"/>
                  <a:pt x="27" y="261"/>
                  <a:pt x="30" y="259"/>
                </a:cubicBezTo>
                <a:cubicBezTo>
                  <a:pt x="30" y="258"/>
                  <a:pt x="31" y="258"/>
                  <a:pt x="32" y="258"/>
                </a:cubicBezTo>
                <a:cubicBezTo>
                  <a:pt x="33" y="256"/>
                  <a:pt x="35" y="255"/>
                  <a:pt x="36" y="254"/>
                </a:cubicBezTo>
                <a:cubicBezTo>
                  <a:pt x="37" y="253"/>
                  <a:pt x="38" y="252"/>
                  <a:pt x="39" y="251"/>
                </a:cubicBezTo>
                <a:cubicBezTo>
                  <a:pt x="41" y="250"/>
                  <a:pt x="42" y="248"/>
                  <a:pt x="44" y="246"/>
                </a:cubicBezTo>
                <a:cubicBezTo>
                  <a:pt x="45" y="245"/>
                  <a:pt x="46" y="245"/>
                  <a:pt x="47" y="243"/>
                </a:cubicBezTo>
                <a:cubicBezTo>
                  <a:pt x="47" y="243"/>
                  <a:pt x="49" y="242"/>
                  <a:pt x="49" y="240"/>
                </a:cubicBezTo>
                <a:cubicBezTo>
                  <a:pt x="51" y="239"/>
                  <a:pt x="52" y="238"/>
                  <a:pt x="53" y="236"/>
                </a:cubicBezTo>
                <a:cubicBezTo>
                  <a:pt x="53" y="236"/>
                  <a:pt x="54" y="235"/>
                  <a:pt x="55" y="234"/>
                </a:cubicBezTo>
                <a:cubicBezTo>
                  <a:pt x="55" y="232"/>
                  <a:pt x="57" y="231"/>
                  <a:pt x="57" y="230"/>
                </a:cubicBezTo>
                <a:cubicBezTo>
                  <a:pt x="58" y="229"/>
                  <a:pt x="59" y="227"/>
                  <a:pt x="60" y="226"/>
                </a:cubicBezTo>
                <a:cubicBezTo>
                  <a:pt x="60" y="226"/>
                  <a:pt x="60" y="225"/>
                  <a:pt x="61" y="225"/>
                </a:cubicBezTo>
                <a:cubicBezTo>
                  <a:pt x="62" y="223"/>
                  <a:pt x="62" y="221"/>
                  <a:pt x="63" y="219"/>
                </a:cubicBezTo>
                <a:cubicBezTo>
                  <a:pt x="63" y="219"/>
                  <a:pt x="64" y="217"/>
                  <a:pt x="64" y="216"/>
                </a:cubicBezTo>
                <a:lnTo>
                  <a:pt x="64" y="215"/>
                </a:lnTo>
                <a:cubicBezTo>
                  <a:pt x="66" y="212"/>
                  <a:pt x="67" y="209"/>
                  <a:pt x="68" y="206"/>
                </a:cubicBezTo>
                <a:cubicBezTo>
                  <a:pt x="68" y="206"/>
                  <a:pt x="68" y="205"/>
                  <a:pt x="68" y="204"/>
                </a:cubicBezTo>
                <a:cubicBezTo>
                  <a:pt x="68" y="202"/>
                  <a:pt x="68" y="199"/>
                  <a:pt x="69" y="196"/>
                </a:cubicBezTo>
                <a:cubicBezTo>
                  <a:pt x="69" y="195"/>
                  <a:pt x="69" y="195"/>
                  <a:pt x="69" y="195"/>
                </a:cubicBezTo>
                <a:lnTo>
                  <a:pt x="69" y="0"/>
                </a:lnTo>
                <a:cubicBezTo>
                  <a:pt x="69" y="4"/>
                  <a:pt x="68" y="7"/>
                  <a:pt x="68" y="10"/>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17" name="Freeform 29">
            <a:extLst>
              <a:ext uri="{FF2B5EF4-FFF2-40B4-BE49-F238E27FC236}">
                <a16:creationId xmlns:a16="http://schemas.microsoft.com/office/drawing/2014/main" id="{61D37DAA-8DE6-E949-A45D-3F992C21C244}"/>
              </a:ext>
            </a:extLst>
          </p:cNvPr>
          <p:cNvSpPr>
            <a:spLocks noChangeArrowheads="1"/>
          </p:cNvSpPr>
          <p:nvPr/>
        </p:nvSpPr>
        <p:spPr bwMode="auto">
          <a:xfrm>
            <a:off x="8091855" y="2349023"/>
            <a:ext cx="76418" cy="151199"/>
          </a:xfrm>
          <a:custGeom>
            <a:avLst/>
            <a:gdLst>
              <a:gd name="T0" fmla="*/ 0 w 70"/>
              <a:gd name="T1" fmla="*/ 195 h 278"/>
              <a:gd name="T2" fmla="*/ 0 w 70"/>
              <a:gd name="T3" fmla="*/ 0 h 278"/>
              <a:gd name="T4" fmla="*/ 69 w 70"/>
              <a:gd name="T5" fmla="*/ 82 h 278"/>
              <a:gd name="T6" fmla="*/ 69 w 70"/>
              <a:gd name="T7" fmla="*/ 277 h 278"/>
              <a:gd name="T8" fmla="*/ 0 w 70"/>
              <a:gd name="T9" fmla="*/ 195 h 278"/>
            </a:gdLst>
            <a:ahLst/>
            <a:cxnLst>
              <a:cxn ang="0">
                <a:pos x="T0" y="T1"/>
              </a:cxn>
              <a:cxn ang="0">
                <a:pos x="T2" y="T3"/>
              </a:cxn>
              <a:cxn ang="0">
                <a:pos x="T4" y="T5"/>
              </a:cxn>
              <a:cxn ang="0">
                <a:pos x="T6" y="T7"/>
              </a:cxn>
              <a:cxn ang="0">
                <a:pos x="T8" y="T9"/>
              </a:cxn>
            </a:cxnLst>
            <a:rect l="0" t="0" r="r" b="b"/>
            <a:pathLst>
              <a:path w="70" h="278">
                <a:moveTo>
                  <a:pt x="0" y="195"/>
                </a:moveTo>
                <a:lnTo>
                  <a:pt x="0" y="0"/>
                </a:lnTo>
                <a:cubicBezTo>
                  <a:pt x="0" y="30"/>
                  <a:pt x="23" y="59"/>
                  <a:pt x="69" y="82"/>
                </a:cubicBezTo>
                <a:lnTo>
                  <a:pt x="69" y="277"/>
                </a:lnTo>
                <a:cubicBezTo>
                  <a:pt x="23" y="254"/>
                  <a:pt x="0" y="224"/>
                  <a:pt x="0" y="195"/>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18" name="Freeform 30">
            <a:extLst>
              <a:ext uri="{FF2B5EF4-FFF2-40B4-BE49-F238E27FC236}">
                <a16:creationId xmlns:a16="http://schemas.microsoft.com/office/drawing/2014/main" id="{C9BAB828-188A-7549-ABF8-2E6C5803EF0D}"/>
              </a:ext>
            </a:extLst>
          </p:cNvPr>
          <p:cNvSpPr>
            <a:spLocks noChangeArrowheads="1"/>
          </p:cNvSpPr>
          <p:nvPr/>
        </p:nvSpPr>
        <p:spPr bwMode="auto">
          <a:xfrm>
            <a:off x="9992753" y="2392223"/>
            <a:ext cx="1471046" cy="475200"/>
          </a:xfrm>
          <a:custGeom>
            <a:avLst/>
            <a:gdLst>
              <a:gd name="T0" fmla="*/ 1358 w 1359"/>
              <a:gd name="T1" fmla="*/ 0 h 875"/>
              <a:gd name="T2" fmla="*/ 1358 w 1359"/>
              <a:gd name="T3" fmla="*/ 195 h 875"/>
              <a:gd name="T4" fmla="*/ 0 w 1359"/>
              <a:gd name="T5" fmla="*/ 874 h 875"/>
              <a:gd name="T6" fmla="*/ 0 w 1359"/>
              <a:gd name="T7" fmla="*/ 679 h 875"/>
              <a:gd name="T8" fmla="*/ 1358 w 1359"/>
              <a:gd name="T9" fmla="*/ 0 h 875"/>
            </a:gdLst>
            <a:ahLst/>
            <a:cxnLst>
              <a:cxn ang="0">
                <a:pos x="T0" y="T1"/>
              </a:cxn>
              <a:cxn ang="0">
                <a:pos x="T2" y="T3"/>
              </a:cxn>
              <a:cxn ang="0">
                <a:pos x="T4" y="T5"/>
              </a:cxn>
              <a:cxn ang="0">
                <a:pos x="T6" y="T7"/>
              </a:cxn>
              <a:cxn ang="0">
                <a:pos x="T8" y="T9"/>
              </a:cxn>
            </a:cxnLst>
            <a:rect l="0" t="0" r="r" b="b"/>
            <a:pathLst>
              <a:path w="1359" h="875">
                <a:moveTo>
                  <a:pt x="1358" y="0"/>
                </a:moveTo>
                <a:lnTo>
                  <a:pt x="1358" y="195"/>
                </a:lnTo>
                <a:lnTo>
                  <a:pt x="0" y="874"/>
                </a:lnTo>
                <a:lnTo>
                  <a:pt x="0" y="679"/>
                </a:lnTo>
                <a:lnTo>
                  <a:pt x="1358" y="0"/>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19" name="Freeform 31">
            <a:extLst>
              <a:ext uri="{FF2B5EF4-FFF2-40B4-BE49-F238E27FC236}">
                <a16:creationId xmlns:a16="http://schemas.microsoft.com/office/drawing/2014/main" id="{DC9FD03C-3223-B148-A18B-74A0D0B6B381}"/>
              </a:ext>
            </a:extLst>
          </p:cNvPr>
          <p:cNvSpPr>
            <a:spLocks noChangeArrowheads="1"/>
          </p:cNvSpPr>
          <p:nvPr/>
        </p:nvSpPr>
        <p:spPr bwMode="auto">
          <a:xfrm>
            <a:off x="8168273" y="2392223"/>
            <a:ext cx="1471046" cy="475200"/>
          </a:xfrm>
          <a:custGeom>
            <a:avLst/>
            <a:gdLst>
              <a:gd name="T0" fmla="*/ 1358 w 1359"/>
              <a:gd name="T1" fmla="*/ 679 h 875"/>
              <a:gd name="T2" fmla="*/ 1358 w 1359"/>
              <a:gd name="T3" fmla="*/ 874 h 875"/>
              <a:gd name="T4" fmla="*/ 0 w 1359"/>
              <a:gd name="T5" fmla="*/ 195 h 875"/>
              <a:gd name="T6" fmla="*/ 0 w 1359"/>
              <a:gd name="T7" fmla="*/ 0 h 875"/>
              <a:gd name="T8" fmla="*/ 1358 w 1359"/>
              <a:gd name="T9" fmla="*/ 679 h 875"/>
            </a:gdLst>
            <a:ahLst/>
            <a:cxnLst>
              <a:cxn ang="0">
                <a:pos x="T0" y="T1"/>
              </a:cxn>
              <a:cxn ang="0">
                <a:pos x="T2" y="T3"/>
              </a:cxn>
              <a:cxn ang="0">
                <a:pos x="T4" y="T5"/>
              </a:cxn>
              <a:cxn ang="0">
                <a:pos x="T6" y="T7"/>
              </a:cxn>
              <a:cxn ang="0">
                <a:pos x="T8" y="T9"/>
              </a:cxn>
            </a:cxnLst>
            <a:rect l="0" t="0" r="r" b="b"/>
            <a:pathLst>
              <a:path w="1359" h="875">
                <a:moveTo>
                  <a:pt x="1358" y="679"/>
                </a:moveTo>
                <a:lnTo>
                  <a:pt x="1358" y="874"/>
                </a:lnTo>
                <a:lnTo>
                  <a:pt x="0" y="195"/>
                </a:lnTo>
                <a:lnTo>
                  <a:pt x="0" y="0"/>
                </a:lnTo>
                <a:lnTo>
                  <a:pt x="1358" y="679"/>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20" name="Freeform 32">
            <a:extLst>
              <a:ext uri="{FF2B5EF4-FFF2-40B4-BE49-F238E27FC236}">
                <a16:creationId xmlns:a16="http://schemas.microsoft.com/office/drawing/2014/main" id="{62BD6E5C-E2E8-DA4A-B19F-7A916027F6D1}"/>
              </a:ext>
            </a:extLst>
          </p:cNvPr>
          <p:cNvSpPr>
            <a:spLocks noChangeArrowheads="1"/>
          </p:cNvSpPr>
          <p:nvPr/>
        </p:nvSpPr>
        <p:spPr bwMode="auto">
          <a:xfrm>
            <a:off x="8067975" y="1917023"/>
            <a:ext cx="3496124" cy="866399"/>
          </a:xfrm>
          <a:custGeom>
            <a:avLst/>
            <a:gdLst>
              <a:gd name="T0" fmla="*/ 1613 w 3227"/>
              <a:gd name="T1" fmla="*/ 0 h 1592"/>
              <a:gd name="T2" fmla="*/ 1777 w 3227"/>
              <a:gd name="T3" fmla="*/ 34 h 1592"/>
              <a:gd name="T4" fmla="*/ 3135 w 3227"/>
              <a:gd name="T5" fmla="*/ 713 h 1592"/>
              <a:gd name="T6" fmla="*/ 3135 w 3227"/>
              <a:gd name="T7" fmla="*/ 877 h 1592"/>
              <a:gd name="T8" fmla="*/ 1777 w 3227"/>
              <a:gd name="T9" fmla="*/ 1556 h 1592"/>
              <a:gd name="T10" fmla="*/ 1613 w 3227"/>
              <a:gd name="T11" fmla="*/ 1591 h 1592"/>
              <a:gd name="T12" fmla="*/ 1449 w 3227"/>
              <a:gd name="T13" fmla="*/ 1556 h 1592"/>
              <a:gd name="T14" fmla="*/ 91 w 3227"/>
              <a:gd name="T15" fmla="*/ 877 h 1592"/>
              <a:gd name="T16" fmla="*/ 91 w 3227"/>
              <a:gd name="T17" fmla="*/ 713 h 1592"/>
              <a:gd name="T18" fmla="*/ 1449 w 3227"/>
              <a:gd name="T19" fmla="*/ 34 h 1592"/>
              <a:gd name="T20" fmla="*/ 1613 w 3227"/>
              <a:gd name="T21" fmla="*/ 0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7" h="1592">
                <a:moveTo>
                  <a:pt x="1613" y="0"/>
                </a:moveTo>
                <a:cubicBezTo>
                  <a:pt x="1672" y="0"/>
                  <a:pt x="1732" y="12"/>
                  <a:pt x="1777" y="34"/>
                </a:cubicBezTo>
                <a:lnTo>
                  <a:pt x="3135" y="713"/>
                </a:lnTo>
                <a:cubicBezTo>
                  <a:pt x="3226" y="758"/>
                  <a:pt x="3226" y="832"/>
                  <a:pt x="3135" y="877"/>
                </a:cubicBezTo>
                <a:lnTo>
                  <a:pt x="1777" y="1556"/>
                </a:lnTo>
                <a:cubicBezTo>
                  <a:pt x="1732" y="1579"/>
                  <a:pt x="1672" y="1591"/>
                  <a:pt x="1613" y="1591"/>
                </a:cubicBezTo>
                <a:cubicBezTo>
                  <a:pt x="1554" y="1591"/>
                  <a:pt x="1494" y="1579"/>
                  <a:pt x="1449" y="1556"/>
                </a:cubicBezTo>
                <a:lnTo>
                  <a:pt x="91" y="877"/>
                </a:lnTo>
                <a:cubicBezTo>
                  <a:pt x="0" y="832"/>
                  <a:pt x="0" y="758"/>
                  <a:pt x="91" y="713"/>
                </a:cubicBezTo>
                <a:lnTo>
                  <a:pt x="1449" y="34"/>
                </a:lnTo>
                <a:cubicBezTo>
                  <a:pt x="1494" y="12"/>
                  <a:pt x="1554" y="0"/>
                  <a:pt x="1613" y="0"/>
                </a:cubicBezTo>
              </a:path>
            </a:pathLst>
          </a:custGeom>
          <a:solidFill>
            <a:srgbClr val="FFFFFF">
              <a:lumMod val="9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21" name="Freeform 33">
            <a:extLst>
              <a:ext uri="{FF2B5EF4-FFF2-40B4-BE49-F238E27FC236}">
                <a16:creationId xmlns:a16="http://schemas.microsoft.com/office/drawing/2014/main" id="{B662BAC9-5FB3-964F-B4E3-729D2DCB6EF3}"/>
              </a:ext>
            </a:extLst>
          </p:cNvPr>
          <p:cNvSpPr>
            <a:spLocks noChangeArrowheads="1"/>
          </p:cNvSpPr>
          <p:nvPr/>
        </p:nvSpPr>
        <p:spPr bwMode="auto">
          <a:xfrm>
            <a:off x="9639319" y="2761823"/>
            <a:ext cx="358211" cy="124800"/>
          </a:xfrm>
          <a:custGeom>
            <a:avLst/>
            <a:gdLst>
              <a:gd name="T0" fmla="*/ 300 w 329"/>
              <a:gd name="T1" fmla="*/ 12 h 230"/>
              <a:gd name="T2" fmla="*/ 275 w 329"/>
              <a:gd name="T3" fmla="*/ 20 h 230"/>
              <a:gd name="T4" fmla="*/ 254 w 329"/>
              <a:gd name="T5" fmla="*/ 26 h 230"/>
              <a:gd name="T6" fmla="*/ 230 w 329"/>
              <a:gd name="T7" fmla="*/ 30 h 230"/>
              <a:gd name="T8" fmla="*/ 205 w 329"/>
              <a:gd name="T9" fmla="*/ 33 h 230"/>
              <a:gd name="T10" fmla="*/ 182 w 329"/>
              <a:gd name="T11" fmla="*/ 34 h 230"/>
              <a:gd name="T12" fmla="*/ 148 w 329"/>
              <a:gd name="T13" fmla="*/ 34 h 230"/>
              <a:gd name="T14" fmla="*/ 121 w 329"/>
              <a:gd name="T15" fmla="*/ 32 h 230"/>
              <a:gd name="T16" fmla="*/ 99 w 329"/>
              <a:gd name="T17" fmla="*/ 30 h 230"/>
              <a:gd name="T18" fmla="*/ 79 w 329"/>
              <a:gd name="T19" fmla="*/ 26 h 230"/>
              <a:gd name="T20" fmla="*/ 60 w 329"/>
              <a:gd name="T21" fmla="*/ 22 h 230"/>
              <a:gd name="T22" fmla="*/ 40 w 329"/>
              <a:gd name="T23" fmla="*/ 16 h 230"/>
              <a:gd name="T24" fmla="*/ 18 w 329"/>
              <a:gd name="T25" fmla="*/ 8 h 230"/>
              <a:gd name="T26" fmla="*/ 0 w 329"/>
              <a:gd name="T27" fmla="*/ 195 h 230"/>
              <a:gd name="T28" fmla="*/ 20 w 329"/>
              <a:gd name="T29" fmla="*/ 204 h 230"/>
              <a:gd name="T30" fmla="*/ 42 w 329"/>
              <a:gd name="T31" fmla="*/ 212 h 230"/>
              <a:gd name="T32" fmla="*/ 60 w 329"/>
              <a:gd name="T33" fmla="*/ 216 h 230"/>
              <a:gd name="T34" fmla="*/ 71 w 329"/>
              <a:gd name="T35" fmla="*/ 219 h 230"/>
              <a:gd name="T36" fmla="*/ 82 w 329"/>
              <a:gd name="T37" fmla="*/ 221 h 230"/>
              <a:gd name="T38" fmla="*/ 99 w 329"/>
              <a:gd name="T39" fmla="*/ 224 h 230"/>
              <a:gd name="T40" fmla="*/ 119 w 329"/>
              <a:gd name="T41" fmla="*/ 227 h 230"/>
              <a:gd name="T42" fmla="*/ 138 w 329"/>
              <a:gd name="T43" fmla="*/ 228 h 230"/>
              <a:gd name="T44" fmla="*/ 148 w 329"/>
              <a:gd name="T45" fmla="*/ 228 h 230"/>
              <a:gd name="T46" fmla="*/ 164 w 329"/>
              <a:gd name="T47" fmla="*/ 229 h 230"/>
              <a:gd name="T48" fmla="*/ 182 w 329"/>
              <a:gd name="T49" fmla="*/ 228 h 230"/>
              <a:gd name="T50" fmla="*/ 202 w 329"/>
              <a:gd name="T51" fmla="*/ 227 h 230"/>
              <a:gd name="T52" fmla="*/ 228 w 329"/>
              <a:gd name="T53" fmla="*/ 224 h 230"/>
              <a:gd name="T54" fmla="*/ 230 w 329"/>
              <a:gd name="T55" fmla="*/ 224 h 230"/>
              <a:gd name="T56" fmla="*/ 254 w 329"/>
              <a:gd name="T57" fmla="*/ 219 h 230"/>
              <a:gd name="T58" fmla="*/ 275 w 329"/>
              <a:gd name="T59" fmla="*/ 214 h 230"/>
              <a:gd name="T60" fmla="*/ 300 w 329"/>
              <a:gd name="T61" fmla="*/ 207 h 230"/>
              <a:gd name="T62" fmla="*/ 315 w 329"/>
              <a:gd name="T63" fmla="*/ 200 h 230"/>
              <a:gd name="T64" fmla="*/ 328 w 329"/>
              <a:gd name="T65" fmla="*/ 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9" h="230">
                <a:moveTo>
                  <a:pt x="313" y="7"/>
                </a:moveTo>
                <a:cubicBezTo>
                  <a:pt x="309" y="9"/>
                  <a:pt x="305" y="11"/>
                  <a:pt x="300" y="12"/>
                </a:cubicBezTo>
                <a:cubicBezTo>
                  <a:pt x="298" y="13"/>
                  <a:pt x="296" y="14"/>
                  <a:pt x="293" y="15"/>
                </a:cubicBezTo>
                <a:cubicBezTo>
                  <a:pt x="288" y="17"/>
                  <a:pt x="281" y="19"/>
                  <a:pt x="275" y="20"/>
                </a:cubicBezTo>
                <a:cubicBezTo>
                  <a:pt x="274" y="21"/>
                  <a:pt x="274" y="21"/>
                  <a:pt x="272" y="21"/>
                </a:cubicBezTo>
                <a:cubicBezTo>
                  <a:pt x="266" y="23"/>
                  <a:pt x="260" y="24"/>
                  <a:pt x="254" y="26"/>
                </a:cubicBezTo>
                <a:cubicBezTo>
                  <a:pt x="253" y="26"/>
                  <a:pt x="252" y="26"/>
                  <a:pt x="251" y="26"/>
                </a:cubicBezTo>
                <a:cubicBezTo>
                  <a:pt x="244" y="27"/>
                  <a:pt x="238" y="29"/>
                  <a:pt x="230" y="30"/>
                </a:cubicBezTo>
                <a:cubicBezTo>
                  <a:pt x="229" y="30"/>
                  <a:pt x="229" y="30"/>
                  <a:pt x="228" y="30"/>
                </a:cubicBezTo>
                <a:cubicBezTo>
                  <a:pt x="220" y="31"/>
                  <a:pt x="213" y="32"/>
                  <a:pt x="205" y="33"/>
                </a:cubicBezTo>
                <a:cubicBezTo>
                  <a:pt x="201" y="33"/>
                  <a:pt x="198" y="33"/>
                  <a:pt x="195" y="34"/>
                </a:cubicBezTo>
                <a:cubicBezTo>
                  <a:pt x="191" y="34"/>
                  <a:pt x="187" y="34"/>
                  <a:pt x="182" y="34"/>
                </a:cubicBezTo>
                <a:cubicBezTo>
                  <a:pt x="176" y="34"/>
                  <a:pt x="170" y="35"/>
                  <a:pt x="164" y="35"/>
                </a:cubicBezTo>
                <a:cubicBezTo>
                  <a:pt x="159" y="35"/>
                  <a:pt x="153" y="34"/>
                  <a:pt x="148" y="34"/>
                </a:cubicBezTo>
                <a:cubicBezTo>
                  <a:pt x="145" y="34"/>
                  <a:pt x="143" y="34"/>
                  <a:pt x="140" y="34"/>
                </a:cubicBezTo>
                <a:cubicBezTo>
                  <a:pt x="134" y="34"/>
                  <a:pt x="128" y="33"/>
                  <a:pt x="121" y="32"/>
                </a:cubicBezTo>
                <a:cubicBezTo>
                  <a:pt x="121" y="32"/>
                  <a:pt x="120" y="32"/>
                  <a:pt x="119" y="32"/>
                </a:cubicBezTo>
                <a:cubicBezTo>
                  <a:pt x="113" y="32"/>
                  <a:pt x="106" y="31"/>
                  <a:pt x="99" y="30"/>
                </a:cubicBezTo>
                <a:cubicBezTo>
                  <a:pt x="97" y="29"/>
                  <a:pt x="95" y="29"/>
                  <a:pt x="93" y="29"/>
                </a:cubicBezTo>
                <a:cubicBezTo>
                  <a:pt x="88" y="28"/>
                  <a:pt x="84" y="27"/>
                  <a:pt x="79" y="26"/>
                </a:cubicBezTo>
                <a:cubicBezTo>
                  <a:pt x="77" y="26"/>
                  <a:pt x="73" y="25"/>
                  <a:pt x="71" y="24"/>
                </a:cubicBezTo>
                <a:cubicBezTo>
                  <a:pt x="67" y="24"/>
                  <a:pt x="63" y="23"/>
                  <a:pt x="60" y="22"/>
                </a:cubicBezTo>
                <a:cubicBezTo>
                  <a:pt x="56" y="21"/>
                  <a:pt x="52" y="20"/>
                  <a:pt x="49" y="19"/>
                </a:cubicBezTo>
                <a:cubicBezTo>
                  <a:pt x="46" y="18"/>
                  <a:pt x="43" y="17"/>
                  <a:pt x="40" y="16"/>
                </a:cubicBezTo>
                <a:cubicBezTo>
                  <a:pt x="33" y="14"/>
                  <a:pt x="27" y="12"/>
                  <a:pt x="20" y="9"/>
                </a:cubicBezTo>
                <a:cubicBezTo>
                  <a:pt x="19" y="9"/>
                  <a:pt x="19" y="9"/>
                  <a:pt x="18" y="8"/>
                </a:cubicBezTo>
                <a:cubicBezTo>
                  <a:pt x="12" y="6"/>
                  <a:pt x="6" y="4"/>
                  <a:pt x="0" y="0"/>
                </a:cubicBezTo>
                <a:lnTo>
                  <a:pt x="0" y="195"/>
                </a:lnTo>
                <a:cubicBezTo>
                  <a:pt x="6" y="197"/>
                  <a:pt x="12" y="200"/>
                  <a:pt x="18" y="203"/>
                </a:cubicBezTo>
                <a:cubicBezTo>
                  <a:pt x="19" y="203"/>
                  <a:pt x="19" y="204"/>
                  <a:pt x="20" y="204"/>
                </a:cubicBezTo>
                <a:cubicBezTo>
                  <a:pt x="27" y="206"/>
                  <a:pt x="33" y="208"/>
                  <a:pt x="40" y="210"/>
                </a:cubicBezTo>
                <a:cubicBezTo>
                  <a:pt x="41" y="211"/>
                  <a:pt x="41" y="211"/>
                  <a:pt x="42" y="212"/>
                </a:cubicBezTo>
                <a:cubicBezTo>
                  <a:pt x="44" y="212"/>
                  <a:pt x="47" y="213"/>
                  <a:pt x="49" y="213"/>
                </a:cubicBezTo>
                <a:cubicBezTo>
                  <a:pt x="52" y="214"/>
                  <a:pt x="56" y="215"/>
                  <a:pt x="60" y="216"/>
                </a:cubicBezTo>
                <a:cubicBezTo>
                  <a:pt x="61" y="216"/>
                  <a:pt x="61" y="217"/>
                  <a:pt x="62" y="217"/>
                </a:cubicBezTo>
                <a:cubicBezTo>
                  <a:pt x="66" y="218"/>
                  <a:pt x="68" y="218"/>
                  <a:pt x="71" y="219"/>
                </a:cubicBezTo>
                <a:cubicBezTo>
                  <a:pt x="73" y="219"/>
                  <a:pt x="77" y="220"/>
                  <a:pt x="79" y="221"/>
                </a:cubicBezTo>
                <a:cubicBezTo>
                  <a:pt x="80" y="221"/>
                  <a:pt x="81" y="221"/>
                  <a:pt x="82" y="221"/>
                </a:cubicBezTo>
                <a:cubicBezTo>
                  <a:pt x="85" y="222"/>
                  <a:pt x="89" y="223"/>
                  <a:pt x="93" y="223"/>
                </a:cubicBezTo>
                <a:cubicBezTo>
                  <a:pt x="95" y="223"/>
                  <a:pt x="97" y="224"/>
                  <a:pt x="99" y="224"/>
                </a:cubicBezTo>
                <a:cubicBezTo>
                  <a:pt x="100" y="224"/>
                  <a:pt x="101" y="224"/>
                  <a:pt x="101" y="224"/>
                </a:cubicBezTo>
                <a:cubicBezTo>
                  <a:pt x="107" y="225"/>
                  <a:pt x="113" y="226"/>
                  <a:pt x="119" y="227"/>
                </a:cubicBezTo>
                <a:cubicBezTo>
                  <a:pt x="120" y="227"/>
                  <a:pt x="121" y="227"/>
                  <a:pt x="121" y="227"/>
                </a:cubicBezTo>
                <a:cubicBezTo>
                  <a:pt x="127" y="227"/>
                  <a:pt x="133" y="227"/>
                  <a:pt x="138" y="228"/>
                </a:cubicBezTo>
                <a:cubicBezTo>
                  <a:pt x="139" y="228"/>
                  <a:pt x="140" y="228"/>
                  <a:pt x="140" y="228"/>
                </a:cubicBezTo>
                <a:cubicBezTo>
                  <a:pt x="143" y="228"/>
                  <a:pt x="145" y="228"/>
                  <a:pt x="148" y="228"/>
                </a:cubicBezTo>
                <a:cubicBezTo>
                  <a:pt x="151" y="229"/>
                  <a:pt x="155" y="229"/>
                  <a:pt x="158" y="229"/>
                </a:cubicBezTo>
                <a:cubicBezTo>
                  <a:pt x="160" y="229"/>
                  <a:pt x="162" y="229"/>
                  <a:pt x="164" y="229"/>
                </a:cubicBezTo>
                <a:cubicBezTo>
                  <a:pt x="169" y="229"/>
                  <a:pt x="174" y="229"/>
                  <a:pt x="179" y="229"/>
                </a:cubicBezTo>
                <a:cubicBezTo>
                  <a:pt x="181" y="229"/>
                  <a:pt x="181" y="228"/>
                  <a:pt x="182" y="228"/>
                </a:cubicBezTo>
                <a:cubicBezTo>
                  <a:pt x="187" y="228"/>
                  <a:pt x="191" y="228"/>
                  <a:pt x="195" y="227"/>
                </a:cubicBezTo>
                <a:cubicBezTo>
                  <a:pt x="197" y="227"/>
                  <a:pt x="200" y="227"/>
                  <a:pt x="202" y="227"/>
                </a:cubicBezTo>
                <a:cubicBezTo>
                  <a:pt x="203" y="227"/>
                  <a:pt x="204" y="227"/>
                  <a:pt x="205" y="227"/>
                </a:cubicBezTo>
                <a:cubicBezTo>
                  <a:pt x="213" y="226"/>
                  <a:pt x="220" y="225"/>
                  <a:pt x="228" y="224"/>
                </a:cubicBezTo>
                <a:cubicBezTo>
                  <a:pt x="229" y="224"/>
                  <a:pt x="229" y="224"/>
                  <a:pt x="229" y="224"/>
                </a:cubicBezTo>
                <a:lnTo>
                  <a:pt x="230" y="224"/>
                </a:lnTo>
                <a:cubicBezTo>
                  <a:pt x="238" y="223"/>
                  <a:pt x="244" y="222"/>
                  <a:pt x="251" y="220"/>
                </a:cubicBezTo>
                <a:cubicBezTo>
                  <a:pt x="252" y="220"/>
                  <a:pt x="253" y="220"/>
                  <a:pt x="254" y="219"/>
                </a:cubicBezTo>
                <a:cubicBezTo>
                  <a:pt x="260" y="218"/>
                  <a:pt x="266" y="217"/>
                  <a:pt x="272" y="215"/>
                </a:cubicBezTo>
                <a:cubicBezTo>
                  <a:pt x="274" y="215"/>
                  <a:pt x="274" y="214"/>
                  <a:pt x="275" y="214"/>
                </a:cubicBezTo>
                <a:cubicBezTo>
                  <a:pt x="281" y="213"/>
                  <a:pt x="288" y="211"/>
                  <a:pt x="293" y="209"/>
                </a:cubicBezTo>
                <a:cubicBezTo>
                  <a:pt x="296" y="208"/>
                  <a:pt x="298" y="207"/>
                  <a:pt x="300" y="207"/>
                </a:cubicBezTo>
                <a:cubicBezTo>
                  <a:pt x="305" y="205"/>
                  <a:pt x="309" y="204"/>
                  <a:pt x="313" y="202"/>
                </a:cubicBezTo>
                <a:cubicBezTo>
                  <a:pt x="314" y="201"/>
                  <a:pt x="314" y="201"/>
                  <a:pt x="315" y="200"/>
                </a:cubicBezTo>
                <a:cubicBezTo>
                  <a:pt x="320" y="199"/>
                  <a:pt x="324" y="197"/>
                  <a:pt x="328" y="195"/>
                </a:cubicBezTo>
                <a:lnTo>
                  <a:pt x="328" y="0"/>
                </a:lnTo>
                <a:cubicBezTo>
                  <a:pt x="323" y="3"/>
                  <a:pt x="318" y="5"/>
                  <a:pt x="313" y="7"/>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22" name="Freeform 34">
            <a:extLst>
              <a:ext uri="{FF2B5EF4-FFF2-40B4-BE49-F238E27FC236}">
                <a16:creationId xmlns:a16="http://schemas.microsoft.com/office/drawing/2014/main" id="{61CBF10C-CD35-AA45-AA4F-28372B87B7AC}"/>
              </a:ext>
            </a:extLst>
          </p:cNvPr>
          <p:cNvSpPr>
            <a:spLocks noChangeArrowheads="1"/>
          </p:cNvSpPr>
          <p:nvPr/>
        </p:nvSpPr>
        <p:spPr bwMode="auto">
          <a:xfrm>
            <a:off x="9362304" y="2293822"/>
            <a:ext cx="907464" cy="108001"/>
          </a:xfrm>
          <a:custGeom>
            <a:avLst/>
            <a:gdLst>
              <a:gd name="T0" fmla="*/ 839 w 840"/>
              <a:gd name="T1" fmla="*/ 99 h 200"/>
              <a:gd name="T2" fmla="*/ 419 w 840"/>
              <a:gd name="T3" fmla="*/ 199 h 200"/>
              <a:gd name="T4" fmla="*/ 0 w 840"/>
              <a:gd name="T5" fmla="*/ 99 h 200"/>
              <a:gd name="T6" fmla="*/ 419 w 840"/>
              <a:gd name="T7" fmla="*/ 0 h 200"/>
              <a:gd name="T8" fmla="*/ 839 w 840"/>
              <a:gd name="T9" fmla="*/ 99 h 200"/>
            </a:gdLst>
            <a:ahLst/>
            <a:cxnLst>
              <a:cxn ang="0">
                <a:pos x="T0" y="T1"/>
              </a:cxn>
              <a:cxn ang="0">
                <a:pos x="T2" y="T3"/>
              </a:cxn>
              <a:cxn ang="0">
                <a:pos x="T4" y="T5"/>
              </a:cxn>
              <a:cxn ang="0">
                <a:pos x="T6" y="T7"/>
              </a:cxn>
              <a:cxn ang="0">
                <a:pos x="T8" y="T9"/>
              </a:cxn>
            </a:cxnLst>
            <a:rect l="0" t="0" r="r" b="b"/>
            <a:pathLst>
              <a:path w="840" h="200">
                <a:moveTo>
                  <a:pt x="839" y="99"/>
                </a:moveTo>
                <a:cubicBezTo>
                  <a:pt x="839" y="154"/>
                  <a:pt x="651" y="199"/>
                  <a:pt x="419" y="199"/>
                </a:cubicBezTo>
                <a:cubicBezTo>
                  <a:pt x="187" y="199"/>
                  <a:pt x="0" y="154"/>
                  <a:pt x="0" y="99"/>
                </a:cubicBezTo>
                <a:cubicBezTo>
                  <a:pt x="0" y="45"/>
                  <a:pt x="187" y="0"/>
                  <a:pt x="419" y="0"/>
                </a:cubicBezTo>
                <a:cubicBezTo>
                  <a:pt x="651" y="0"/>
                  <a:pt x="839" y="45"/>
                  <a:pt x="839" y="99"/>
                </a:cubicBez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23" name="Freeform 35">
            <a:extLst>
              <a:ext uri="{FF2B5EF4-FFF2-40B4-BE49-F238E27FC236}">
                <a16:creationId xmlns:a16="http://schemas.microsoft.com/office/drawing/2014/main" id="{7941C057-8B95-C144-8BEE-2C81D7DA920C}"/>
              </a:ext>
            </a:extLst>
          </p:cNvPr>
          <p:cNvSpPr>
            <a:spLocks noChangeArrowheads="1"/>
          </p:cNvSpPr>
          <p:nvPr/>
        </p:nvSpPr>
        <p:spPr bwMode="auto">
          <a:xfrm>
            <a:off x="9098003" y="1148694"/>
            <a:ext cx="1502896" cy="1200329"/>
          </a:xfrm>
          <a:custGeom>
            <a:avLst/>
            <a:gdLst>
              <a:gd name="T0" fmla="*/ 1779 w 1780"/>
              <a:gd name="T1" fmla="*/ 890 h 2054"/>
              <a:gd name="T2" fmla="*/ 890 w 1780"/>
              <a:gd name="T3" fmla="*/ 0 h 2054"/>
              <a:gd name="T4" fmla="*/ 0 w 1780"/>
              <a:gd name="T5" fmla="*/ 890 h 2054"/>
              <a:gd name="T6" fmla="*/ 723 w 1780"/>
              <a:gd name="T7" fmla="*/ 1763 h 2054"/>
              <a:gd name="T8" fmla="*/ 890 w 1780"/>
              <a:gd name="T9" fmla="*/ 2053 h 2054"/>
              <a:gd name="T10" fmla="*/ 1058 w 1780"/>
              <a:gd name="T11" fmla="*/ 1763 h 2054"/>
              <a:gd name="T12" fmla="*/ 1779 w 1780"/>
              <a:gd name="T13" fmla="*/ 890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90"/>
                </a:moveTo>
                <a:cubicBezTo>
                  <a:pt x="1779" y="398"/>
                  <a:pt x="1381" y="0"/>
                  <a:pt x="890" y="0"/>
                </a:cubicBezTo>
                <a:cubicBezTo>
                  <a:pt x="399" y="0"/>
                  <a:pt x="0" y="398"/>
                  <a:pt x="0" y="890"/>
                </a:cubicBezTo>
                <a:cubicBezTo>
                  <a:pt x="0" y="1324"/>
                  <a:pt x="311" y="1685"/>
                  <a:pt x="723" y="1763"/>
                </a:cubicBezTo>
                <a:lnTo>
                  <a:pt x="890" y="2053"/>
                </a:lnTo>
                <a:lnTo>
                  <a:pt x="1058" y="1763"/>
                </a:lnTo>
                <a:cubicBezTo>
                  <a:pt x="1469" y="1685"/>
                  <a:pt x="1779" y="1324"/>
                  <a:pt x="1779" y="890"/>
                </a:cubicBezTo>
              </a:path>
            </a:pathLst>
          </a:custGeom>
          <a:solidFill>
            <a:srgbClr val="1060B1"/>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25" name="矩形 224"/>
          <p:cNvSpPr/>
          <p:nvPr/>
        </p:nvSpPr>
        <p:spPr>
          <a:xfrm>
            <a:off x="315759" y="3021015"/>
            <a:ext cx="3142615" cy="1510905"/>
          </a:xfrm>
          <a:prstGeom prst="rect">
            <a:avLst/>
          </a:prstGeom>
          <a:noFill/>
          <a:ln w="12700" cap="flat">
            <a:noFill/>
            <a:miter lim="400000"/>
          </a:ln>
          <a:effectLst/>
        </p:spPr>
        <p:txBody>
          <a:bodyPr wrap="square" lIns="0" tIns="0" rIns="0" bIns="0" numCol="1" anchor="t">
            <a:noAutofit/>
          </a:bodyPr>
          <a:lstStyle/>
          <a:p>
            <a:pPr marL="342900" indent="-342900" defTabSz="584200">
              <a:spcAft>
                <a:spcPts val="600"/>
              </a:spcAft>
              <a:buFont typeface="Wingdings" panose="05000000000000000000" pitchFamily="2" charset="2"/>
              <a:buChar char="u"/>
            </a:pPr>
            <a:endParaRPr lang="zh-TW" altLang="en-US" b="1" cap="all" spc="300" dirty="0">
              <a:latin typeface="微軟正黑體" panose="020B0604030504040204" pitchFamily="34" charset="-120"/>
              <a:ea typeface="微軟正黑體" panose="020B0604030504040204" pitchFamily="34" charset="-120"/>
              <a:cs typeface="Arial" pitchFamily="34" charset="0"/>
            </a:endParaRPr>
          </a:p>
        </p:txBody>
      </p:sp>
      <p:sp>
        <p:nvSpPr>
          <p:cNvPr id="226" name="Shape 3893"/>
          <p:cNvSpPr/>
          <p:nvPr/>
        </p:nvSpPr>
        <p:spPr>
          <a:xfrm>
            <a:off x="3388667" y="3714504"/>
            <a:ext cx="4476574" cy="124957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Autofit/>
          </a:bodyPr>
          <a:lstStyle/>
          <a:p>
            <a:pPr marL="342900" indent="-342900" defTabSz="584200">
              <a:spcAft>
                <a:spcPts val="600"/>
              </a:spcAft>
              <a:buFont typeface="Wingdings" panose="05000000000000000000" pitchFamily="2" charset="2"/>
              <a:buChar char="u"/>
            </a:pPr>
            <a:r>
              <a:rPr lang="en-US" altLang="zh-TW" b="1" cap="all" spc="300" dirty="0">
                <a:latin typeface="微軟正黑體" panose="020B0604030504040204" pitchFamily="34" charset="-120"/>
                <a:ea typeface="微軟正黑體" panose="020B0604030504040204" pitchFamily="34" charset="-120"/>
                <a:cs typeface="Arial" pitchFamily="34" charset="0"/>
              </a:rPr>
              <a:t>2025</a:t>
            </a:r>
            <a:r>
              <a:rPr lang="zh-TW" altLang="en-US" b="1" cap="all" spc="300" dirty="0">
                <a:latin typeface="微軟正黑體" panose="020B0604030504040204" pitchFamily="34" charset="-120"/>
                <a:ea typeface="微軟正黑體" panose="020B0604030504040204" pitchFamily="34" charset="-120"/>
                <a:cs typeface="Arial" pitchFamily="34" charset="0"/>
              </a:rPr>
              <a:t>年</a:t>
            </a:r>
            <a:r>
              <a:rPr lang="en-US" altLang="zh-TW" b="1" cap="all" spc="300" dirty="0">
                <a:latin typeface="微軟正黑體" panose="020B0604030504040204" pitchFamily="34" charset="-120"/>
                <a:ea typeface="微軟正黑體" panose="020B0604030504040204" pitchFamily="34" charset="-120"/>
                <a:cs typeface="Arial" pitchFamily="34" charset="0"/>
              </a:rPr>
              <a:t>2</a:t>
            </a:r>
            <a:r>
              <a:rPr lang="zh-TW" altLang="en-US" b="1" cap="all" spc="300" dirty="0">
                <a:latin typeface="微軟正黑體" panose="020B0604030504040204" pitchFamily="34" charset="-120"/>
                <a:ea typeface="微軟正黑體" panose="020B0604030504040204" pitchFamily="34" charset="-120"/>
                <a:cs typeface="Arial" pitchFamily="34" charset="0"/>
              </a:rPr>
              <a:t>月</a:t>
            </a:r>
            <a:r>
              <a:rPr lang="en-US" altLang="zh-TW" b="1" cap="all" spc="300" dirty="0">
                <a:latin typeface="微軟正黑體" panose="020B0604030504040204" pitchFamily="34" charset="-120"/>
                <a:ea typeface="微軟正黑體" panose="020B0604030504040204" pitchFamily="34" charset="-120"/>
                <a:cs typeface="Arial" pitchFamily="34" charset="0"/>
              </a:rPr>
              <a:t>26</a:t>
            </a:r>
            <a:r>
              <a:rPr lang="zh-TW" altLang="en-US" b="1" cap="all" spc="300" dirty="0">
                <a:latin typeface="微軟正黑體" panose="020B0604030504040204" pitchFamily="34" charset="-120"/>
                <a:ea typeface="微軟正黑體" panose="020B0604030504040204" pitchFamily="34" charset="-120"/>
                <a:cs typeface="Arial" pitchFamily="34" charset="0"/>
              </a:rPr>
              <a:t>日提出</a:t>
            </a:r>
            <a:r>
              <a:rPr lang="zh-TW" altLang="en-US" b="1" cap="all" spc="300" dirty="0">
                <a:solidFill>
                  <a:srgbClr val="0000CC"/>
                </a:solidFill>
                <a:latin typeface="微軟正黑體" panose="020B0604030504040204" pitchFamily="34" charset="-120"/>
                <a:ea typeface="微軟正黑體" panose="020B0604030504040204" pitchFamily="34" charset="-120"/>
                <a:cs typeface="Arial" pitchFamily="34" charset="0"/>
              </a:rPr>
              <a:t>歐盟</a:t>
            </a:r>
            <a:r>
              <a:rPr lang="en-US" altLang="zh-TW" b="1" cap="all" spc="300" dirty="0">
                <a:solidFill>
                  <a:srgbClr val="0000CC"/>
                </a:solidFill>
                <a:latin typeface="微軟正黑體" panose="020B0604030504040204" pitchFamily="34" charset="-120"/>
                <a:ea typeface="微軟正黑體" panose="020B0604030504040204" pitchFamily="34" charset="-120"/>
                <a:cs typeface="Arial" pitchFamily="34" charset="0"/>
              </a:rPr>
              <a:t>CBAM</a:t>
            </a:r>
            <a:r>
              <a:rPr lang="zh-TW" altLang="en-US" b="1" cap="all" spc="300" dirty="0">
                <a:solidFill>
                  <a:srgbClr val="0000CC"/>
                </a:solidFill>
                <a:latin typeface="微軟正黑體" panose="020B0604030504040204" pitchFamily="34" charset="-120"/>
                <a:ea typeface="微軟正黑體" panose="020B0604030504040204" pitchFamily="34" charset="-120"/>
                <a:cs typeface="Arial" pitchFamily="34" charset="0"/>
              </a:rPr>
              <a:t>規範簡化提案</a:t>
            </a:r>
            <a:r>
              <a:rPr lang="zh-TW" altLang="en-US" b="1" cap="all" spc="300" dirty="0">
                <a:latin typeface="微軟正黑體" panose="020B0604030504040204" pitchFamily="34" charset="-120"/>
                <a:ea typeface="微軟正黑體" panose="020B0604030504040204" pitchFamily="34" charset="-120"/>
                <a:cs typeface="Arial" pitchFamily="34" charset="0"/>
              </a:rPr>
              <a:t>；歐盟理事會與歐洲議會亦於</a:t>
            </a:r>
            <a:r>
              <a:rPr lang="en-US" altLang="zh-TW" b="1" cap="all" spc="300" dirty="0">
                <a:latin typeface="微軟正黑體" panose="020B0604030504040204" pitchFamily="34" charset="-120"/>
                <a:ea typeface="微軟正黑體" panose="020B0604030504040204" pitchFamily="34" charset="-120"/>
                <a:cs typeface="Arial" pitchFamily="34" charset="0"/>
              </a:rPr>
              <a:t>6</a:t>
            </a:r>
            <a:r>
              <a:rPr lang="zh-TW" altLang="en-US" b="1" cap="all" spc="300" dirty="0">
                <a:latin typeface="微軟正黑體" panose="020B0604030504040204" pitchFamily="34" charset="-120"/>
                <a:ea typeface="微軟正黑體" panose="020B0604030504040204" pitchFamily="34" charset="-120"/>
                <a:cs typeface="Arial" pitchFamily="34" charset="0"/>
              </a:rPr>
              <a:t>月</a:t>
            </a:r>
            <a:r>
              <a:rPr lang="en-US" altLang="zh-TW" b="1" cap="all" spc="300" dirty="0">
                <a:latin typeface="微軟正黑體" panose="020B0604030504040204" pitchFamily="34" charset="-120"/>
                <a:ea typeface="微軟正黑體" panose="020B0604030504040204" pitchFamily="34" charset="-120"/>
                <a:cs typeface="Arial" pitchFamily="34" charset="0"/>
              </a:rPr>
              <a:t>18</a:t>
            </a:r>
            <a:r>
              <a:rPr lang="zh-TW" altLang="en-US" b="1" cap="all" spc="300" dirty="0">
                <a:latin typeface="微軟正黑體" panose="020B0604030504040204" pitchFamily="34" charset="-120"/>
                <a:ea typeface="微軟正黑體" panose="020B0604030504040204" pitchFamily="34" charset="-120"/>
                <a:cs typeface="Arial" pitchFamily="34" charset="0"/>
              </a:rPr>
              <a:t>日達成協議，</a:t>
            </a:r>
            <a:r>
              <a:rPr lang="zh-TW" altLang="en-US" b="1" cap="all" spc="300" dirty="0">
                <a:solidFill>
                  <a:srgbClr val="0000CC"/>
                </a:solidFill>
                <a:latin typeface="微軟正黑體" panose="020B0604030504040204" pitchFamily="34" charset="-120"/>
                <a:ea typeface="微軟正黑體" panose="020B0604030504040204" pitchFamily="34" charset="-120"/>
                <a:cs typeface="Arial" pitchFamily="34" charset="0"/>
              </a:rPr>
              <a:t>預計</a:t>
            </a:r>
            <a:r>
              <a:rPr lang="en-US" altLang="zh-TW" b="1" cap="all" spc="300" dirty="0">
                <a:solidFill>
                  <a:srgbClr val="0000CC"/>
                </a:solidFill>
                <a:latin typeface="微軟正黑體" panose="020B0604030504040204" pitchFamily="34" charset="-120"/>
                <a:ea typeface="微軟正黑體" panose="020B0604030504040204" pitchFamily="34" charset="-120"/>
                <a:cs typeface="Arial" pitchFamily="34" charset="0"/>
              </a:rPr>
              <a:t>9</a:t>
            </a:r>
            <a:r>
              <a:rPr lang="zh-TW" altLang="en-US" b="1" cap="all" spc="300" dirty="0">
                <a:solidFill>
                  <a:srgbClr val="0000CC"/>
                </a:solidFill>
                <a:latin typeface="微軟正黑體" panose="020B0604030504040204" pitchFamily="34" charset="-120"/>
                <a:ea typeface="微軟正黑體" panose="020B0604030504040204" pitchFamily="34" charset="-120"/>
                <a:cs typeface="Arial" pitchFamily="34" charset="0"/>
              </a:rPr>
              <a:t>月通過立法程序。</a:t>
            </a:r>
            <a:endParaRPr lang="en-US" altLang="zh-TW" b="1" cap="all" spc="300" dirty="0">
              <a:solidFill>
                <a:srgbClr val="0000CC"/>
              </a:solidFill>
              <a:latin typeface="微軟正黑體" panose="020B0604030504040204" pitchFamily="34" charset="-120"/>
              <a:ea typeface="微軟正黑體" panose="020B0604030504040204" pitchFamily="34" charset="-120"/>
              <a:cs typeface="Arial" pitchFamily="34" charset="0"/>
            </a:endParaRPr>
          </a:p>
        </p:txBody>
      </p:sp>
      <p:sp>
        <p:nvSpPr>
          <p:cNvPr id="227" name="TextBox 58">
            <a:extLst>
              <a:ext uri="{FF2B5EF4-FFF2-40B4-BE49-F238E27FC236}">
                <a16:creationId xmlns:a16="http://schemas.microsoft.com/office/drawing/2014/main" id="{164C5DB1-FDFB-4248-8637-F6CB3A854487}"/>
              </a:ext>
            </a:extLst>
          </p:cNvPr>
          <p:cNvSpPr txBox="1"/>
          <p:nvPr/>
        </p:nvSpPr>
        <p:spPr>
          <a:xfrm>
            <a:off x="5078961" y="1989882"/>
            <a:ext cx="1088467" cy="830997"/>
          </a:xfrm>
          <a:prstGeom prst="rect">
            <a:avLst/>
          </a:prstGeom>
          <a:noFill/>
        </p:spPr>
        <p:txBody>
          <a:bodyPr wrap="square" rtlCol="0" anchor="ctr">
            <a:spAutoFit/>
          </a:bodyPr>
          <a:lstStyle/>
          <a:p>
            <a:pPr algn="ctr" defTabSz="1828434"/>
            <a:r>
              <a:rPr lang="zh-TW" altLang="en-US" sz="2400" b="1" dirty="0">
                <a:solidFill>
                  <a:srgbClr val="FFFFFF"/>
                </a:solidFill>
                <a:latin typeface="微軟正黑體" panose="020B0604030504040204" pitchFamily="34" charset="-120"/>
                <a:ea typeface="微軟正黑體" panose="020B0604030504040204" pitchFamily="34" charset="-120"/>
                <a:cs typeface="Poppins" pitchFamily="2" charset="77"/>
              </a:rPr>
              <a:t>簡化措施</a:t>
            </a:r>
            <a:endParaRPr lang="en-US" sz="2400" b="1" dirty="0">
              <a:solidFill>
                <a:srgbClr val="FFFFFF"/>
              </a:solidFill>
              <a:latin typeface="微軟正黑體" panose="020B0604030504040204" pitchFamily="34" charset="-120"/>
              <a:ea typeface="微軟正黑體" panose="020B0604030504040204" pitchFamily="34" charset="-120"/>
              <a:cs typeface="Poppins" pitchFamily="2" charset="77"/>
            </a:endParaRPr>
          </a:p>
        </p:txBody>
      </p:sp>
      <p:sp>
        <p:nvSpPr>
          <p:cNvPr id="228" name="TextBox 58">
            <a:extLst>
              <a:ext uri="{FF2B5EF4-FFF2-40B4-BE49-F238E27FC236}">
                <a16:creationId xmlns:a16="http://schemas.microsoft.com/office/drawing/2014/main" id="{164C5DB1-FDFB-4248-8637-F6CB3A854487}"/>
              </a:ext>
            </a:extLst>
          </p:cNvPr>
          <p:cNvSpPr txBox="1"/>
          <p:nvPr/>
        </p:nvSpPr>
        <p:spPr>
          <a:xfrm>
            <a:off x="9271802" y="1298425"/>
            <a:ext cx="1215195" cy="830997"/>
          </a:xfrm>
          <a:prstGeom prst="rect">
            <a:avLst/>
          </a:prstGeom>
          <a:noFill/>
        </p:spPr>
        <p:txBody>
          <a:bodyPr wrap="square" rtlCol="0" anchor="ctr">
            <a:spAutoFit/>
          </a:bodyPr>
          <a:lstStyle/>
          <a:p>
            <a:pPr algn="ctr" defTabSz="1828434"/>
            <a:r>
              <a:rPr lang="zh-TW" altLang="en-US" sz="2400" b="1" dirty="0">
                <a:solidFill>
                  <a:srgbClr val="FFFFFF"/>
                </a:solidFill>
                <a:latin typeface="微軟正黑體" panose="020B0604030504040204" pitchFamily="34" charset="-120"/>
                <a:ea typeface="微軟正黑體" panose="020B0604030504040204" pitchFamily="34" charset="-120"/>
                <a:cs typeface="Poppins" pitchFamily="2" charset="77"/>
              </a:rPr>
              <a:t>需關注重點</a:t>
            </a:r>
            <a:endParaRPr lang="en-US" sz="2400" b="1" dirty="0">
              <a:solidFill>
                <a:srgbClr val="FFFFFF"/>
              </a:solidFill>
              <a:latin typeface="微軟正黑體" panose="020B0604030504040204" pitchFamily="34" charset="-120"/>
              <a:ea typeface="微軟正黑體" panose="020B0604030504040204" pitchFamily="34" charset="-120"/>
              <a:cs typeface="Poppins" pitchFamily="2" charset="77"/>
            </a:endParaRPr>
          </a:p>
        </p:txBody>
      </p:sp>
      <p:sp>
        <p:nvSpPr>
          <p:cNvPr id="229" name="Shape 3893"/>
          <p:cNvSpPr/>
          <p:nvPr/>
        </p:nvSpPr>
        <p:spPr>
          <a:xfrm>
            <a:off x="7820966" y="3024294"/>
            <a:ext cx="4189130" cy="349229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Autofit/>
          </a:bodyPr>
          <a:lstStyle/>
          <a:p>
            <a:pPr marL="342900" indent="-342900" algn="just" defTabSz="584200">
              <a:spcAft>
                <a:spcPts val="600"/>
              </a:spcAft>
              <a:buFont typeface="Wingdings" panose="05000000000000000000" pitchFamily="2" charset="2"/>
              <a:buChar char="u"/>
            </a:pPr>
            <a:r>
              <a:rPr lang="en-US" altLang="zh-TW" sz="1700" b="1" cap="all" spc="300" dirty="0">
                <a:latin typeface="微軟正黑體"/>
                <a:ea typeface="微軟正黑體"/>
                <a:cs typeface="Arial"/>
              </a:rPr>
              <a:t>2025</a:t>
            </a:r>
            <a:r>
              <a:rPr lang="zh-TW" altLang="en-US" sz="1700" b="1" cap="all" spc="300" dirty="0">
                <a:latin typeface="微軟正黑體"/>
                <a:ea typeface="微軟正黑體"/>
                <a:cs typeface="Arial"/>
              </a:rPr>
              <a:t>年</a:t>
            </a:r>
            <a:r>
              <a:rPr lang="en-US" altLang="zh-TW" sz="1700" b="1" cap="all" spc="300" dirty="0">
                <a:latin typeface="微軟正黑體"/>
                <a:ea typeface="微軟正黑體"/>
                <a:cs typeface="Arial"/>
              </a:rPr>
              <a:t>7</a:t>
            </a:r>
            <a:r>
              <a:rPr lang="zh-TW" altLang="en-US" sz="1700" b="1" cap="all" spc="300" dirty="0">
                <a:latin typeface="微軟正黑體"/>
                <a:ea typeface="微軟正黑體"/>
                <a:cs typeface="Arial"/>
              </a:rPr>
              <a:t>月</a:t>
            </a:r>
            <a:r>
              <a:rPr lang="en-US" altLang="zh-TW" sz="1700" b="1" cap="all" spc="300" dirty="0">
                <a:latin typeface="微軟正黑體"/>
                <a:ea typeface="微軟正黑體"/>
                <a:cs typeface="Arial"/>
              </a:rPr>
              <a:t>1</a:t>
            </a:r>
            <a:r>
              <a:rPr lang="zh-TW" altLang="en-US" sz="1700" b="1" cap="all" spc="300" dirty="0">
                <a:latin typeface="微軟正黑體"/>
                <a:ea typeface="微軟正黑體"/>
                <a:cs typeface="Arial"/>
              </a:rPr>
              <a:t>日提出</a:t>
            </a:r>
            <a:r>
              <a:rPr lang="en-US" altLang="zh-TW" sz="1700" b="1" cap="all" spc="300" dirty="0">
                <a:solidFill>
                  <a:srgbClr val="0000CC"/>
                </a:solidFill>
                <a:latin typeface="微軟正黑體"/>
                <a:ea typeface="微軟正黑體"/>
                <a:cs typeface="Arial"/>
              </a:rPr>
              <a:t>EU CBAM</a:t>
            </a:r>
            <a:r>
              <a:rPr lang="zh-TW" altLang="en-US" sz="1700" b="1" cap="all" spc="300" dirty="0">
                <a:solidFill>
                  <a:srgbClr val="0000CC"/>
                </a:solidFill>
                <a:latin typeface="微軟正黑體"/>
                <a:ea typeface="微軟正黑體"/>
                <a:cs typeface="Arial"/>
              </a:rPr>
              <a:t>修正方向</a:t>
            </a:r>
            <a:r>
              <a:rPr lang="en-US" altLang="zh-TW" sz="1700" b="1" cap="all" spc="300" dirty="0">
                <a:latin typeface="微軟正黑體"/>
                <a:ea typeface="微軟正黑體"/>
                <a:cs typeface="Arial"/>
              </a:rPr>
              <a:t>(</a:t>
            </a:r>
            <a:r>
              <a:rPr lang="zh-TW" altLang="en-US" sz="1700" b="1" cap="all" spc="300" dirty="0">
                <a:latin typeface="微軟正黑體"/>
                <a:ea typeface="微軟正黑體"/>
                <a:cs typeface="Arial"/>
              </a:rPr>
              <a:t>預計今年第</a:t>
            </a:r>
            <a:r>
              <a:rPr lang="en-US" altLang="zh-TW" sz="1700" b="1" cap="all" spc="300" dirty="0">
                <a:latin typeface="微軟正黑體"/>
                <a:ea typeface="微軟正黑體"/>
                <a:cs typeface="Arial"/>
              </a:rPr>
              <a:t>4</a:t>
            </a:r>
            <a:r>
              <a:rPr lang="zh-TW" altLang="en-US" sz="1700" b="1" cap="all" spc="300" dirty="0">
                <a:latin typeface="微軟正黑體"/>
                <a:ea typeface="微軟正黑體"/>
                <a:cs typeface="Arial"/>
              </a:rPr>
              <a:t>季提出修訂提案</a:t>
            </a:r>
            <a:r>
              <a:rPr lang="en-US" altLang="zh-TW" sz="1700" b="1" cap="all" spc="300" dirty="0">
                <a:latin typeface="微軟正黑體"/>
                <a:ea typeface="微軟正黑體"/>
                <a:cs typeface="Arial"/>
              </a:rPr>
              <a:t>)</a:t>
            </a:r>
            <a:r>
              <a:rPr lang="zh-TW" altLang="en-US" sz="1700" b="1" cap="all" spc="300" dirty="0">
                <a:latin typeface="微軟正黑體"/>
                <a:ea typeface="微軟正黑體"/>
                <a:cs typeface="Arial"/>
              </a:rPr>
              <a:t>：</a:t>
            </a:r>
            <a:endParaRPr lang="en-US" altLang="zh-TW" sz="1700" b="1" cap="all" spc="300" dirty="0">
              <a:latin typeface="微軟正黑體"/>
              <a:ea typeface="微軟正黑體"/>
              <a:cs typeface="Arial"/>
            </a:endParaRPr>
          </a:p>
          <a:p>
            <a:pPr marL="718820" lvl="1" indent="-174625" defTabSz="584200">
              <a:spcAft>
                <a:spcPts val="400"/>
              </a:spcAft>
              <a:buFont typeface="Arial" panose="020B0604020202020204" pitchFamily="34" charset="0"/>
              <a:buChar char="•"/>
            </a:pPr>
            <a:r>
              <a:rPr lang="zh-TW" altLang="en-US" sz="1600" b="1" cap="all" spc="300" dirty="0">
                <a:latin typeface="微軟正黑體"/>
                <a:ea typeface="微軟正黑體"/>
                <a:cs typeface="Arial"/>
              </a:rPr>
              <a:t>擴大涵蓋範圍至下游產品</a:t>
            </a:r>
            <a:endParaRPr lang="en-US" altLang="zh-TW" sz="1600" b="1" cap="all" spc="300" dirty="0">
              <a:latin typeface="微軟正黑體"/>
              <a:ea typeface="微軟正黑體"/>
              <a:cs typeface="Arial"/>
            </a:endParaRPr>
          </a:p>
          <a:p>
            <a:pPr marL="718820" lvl="1" indent="-174625" defTabSz="584200">
              <a:spcAft>
                <a:spcPts val="400"/>
              </a:spcAft>
              <a:buFont typeface="Arial" panose="020B0604020202020204" pitchFamily="34" charset="0"/>
              <a:buChar char="•"/>
            </a:pPr>
            <a:r>
              <a:rPr lang="zh-TW" altLang="en-US" sz="1600" b="1" cap="all" spc="300" dirty="0">
                <a:latin typeface="微軟正黑體"/>
                <a:ea typeface="微軟正黑體"/>
                <a:cs typeface="Arial"/>
              </a:rPr>
              <a:t>健全反規避措施</a:t>
            </a:r>
            <a:endParaRPr lang="en-US" altLang="zh-TW" sz="1600" b="1" cap="all" spc="300" dirty="0">
              <a:latin typeface="微軟正黑體"/>
              <a:ea typeface="微軟正黑體"/>
              <a:cs typeface="Arial"/>
            </a:endParaRPr>
          </a:p>
          <a:p>
            <a:pPr marL="718820" lvl="1" indent="-174625" defTabSz="584200">
              <a:spcAft>
                <a:spcPts val="400"/>
              </a:spcAft>
              <a:buFont typeface="Arial" panose="020B0604020202020204" pitchFamily="34" charset="0"/>
              <a:buChar char="•"/>
            </a:pPr>
            <a:r>
              <a:rPr lang="zh-TW" altLang="en-US" sz="1600" b="1" cap="all" spc="300" dirty="0">
                <a:latin typeface="微軟正黑體"/>
                <a:ea typeface="微軟正黑體"/>
                <a:cs typeface="Arial"/>
              </a:rPr>
              <a:t>明確電力排放計算規則等</a:t>
            </a:r>
            <a:endParaRPr lang="en-US" altLang="zh-TW" sz="1600" b="1" cap="all" spc="300" dirty="0">
              <a:latin typeface="微軟正黑體"/>
              <a:ea typeface="微軟正黑體"/>
              <a:cs typeface="Arial"/>
            </a:endParaRPr>
          </a:p>
          <a:p>
            <a:pPr marL="342900" indent="-342900" algn="just" defTabSz="584200">
              <a:spcAft>
                <a:spcPts val="600"/>
              </a:spcAft>
              <a:buFont typeface="Wingdings" panose="05000000000000000000" pitchFamily="2" charset="2"/>
              <a:buChar char="u"/>
            </a:pPr>
            <a:r>
              <a:rPr lang="zh-TW" altLang="en-US" sz="1700" b="1" cap="all" spc="300" dirty="0">
                <a:latin typeface="微軟正黑體"/>
                <a:ea typeface="微軟正黑體"/>
                <a:cs typeface="Arial"/>
              </a:rPr>
              <a:t>我國主要關注重點：</a:t>
            </a:r>
            <a:r>
              <a:rPr lang="zh-TW" altLang="en-US" sz="1700" b="1" cap="all" spc="300" dirty="0">
                <a:solidFill>
                  <a:srgbClr val="0000CC"/>
                </a:solidFill>
                <a:latin typeface="微軟正黑體"/>
                <a:ea typeface="微軟正黑體"/>
                <a:cs typeface="Arial"/>
              </a:rPr>
              <a:t>若未來 </a:t>
            </a:r>
            <a:r>
              <a:rPr lang="en-US" altLang="zh-TW" sz="1700" b="1" cap="all" spc="300" dirty="0">
                <a:solidFill>
                  <a:srgbClr val="0000CC"/>
                </a:solidFill>
                <a:latin typeface="微軟正黑體"/>
                <a:ea typeface="微軟正黑體"/>
                <a:cs typeface="Arial"/>
              </a:rPr>
              <a:t>CBAM </a:t>
            </a:r>
            <a:r>
              <a:rPr lang="zh-TW" altLang="en-US" sz="1700" b="1" cap="all" spc="300" dirty="0">
                <a:solidFill>
                  <a:srgbClr val="0000CC"/>
                </a:solidFill>
                <a:latin typeface="微軟正黑體"/>
                <a:ea typeface="微軟正黑體"/>
                <a:cs typeface="Arial"/>
              </a:rPr>
              <a:t>的範圍擴大到涵蓋某些鋼鐵和鋁密集型下游產品，我國下游產業出口將受影響</a:t>
            </a:r>
            <a:r>
              <a:rPr lang="zh-TW" altLang="en-US" sz="1700" b="1" cap="all" spc="300" dirty="0">
                <a:latin typeface="微軟正黑體"/>
                <a:ea typeface="微軟正黑體"/>
                <a:cs typeface="Arial"/>
              </a:rPr>
              <a:t>。</a:t>
            </a:r>
            <a:endParaRPr lang="en-US" altLang="zh-TW" sz="1700" b="1" cap="all" spc="300" dirty="0">
              <a:latin typeface="微軟正黑體"/>
              <a:ea typeface="微軟正黑體"/>
              <a:cs typeface="Arial"/>
            </a:endParaRPr>
          </a:p>
          <a:p>
            <a:pPr marL="342900" indent="-342900" defTabSz="584200">
              <a:spcAft>
                <a:spcPts val="600"/>
              </a:spcAft>
              <a:buFont typeface="Wingdings" panose="05000000000000000000" pitchFamily="2" charset="2"/>
              <a:buChar char="u"/>
            </a:pPr>
            <a:r>
              <a:rPr lang="zh-TW" altLang="zh-TW" sz="1700" b="1" cap="all" spc="300" dirty="0">
                <a:latin typeface="微軟正黑體"/>
                <a:ea typeface="微軟正黑體"/>
                <a:cs typeface="Arial"/>
              </a:rPr>
              <a:t>環境部</a:t>
            </a:r>
            <a:r>
              <a:rPr lang="zh-TW" altLang="en-US" sz="1700" b="1" cap="all" spc="300" dirty="0">
                <a:latin typeface="微軟正黑體"/>
                <a:ea typeface="微軟正黑體"/>
                <a:cs typeface="Arial"/>
              </a:rPr>
              <a:t>將與</a:t>
            </a:r>
            <a:r>
              <a:rPr lang="zh-TW" altLang="zh-TW" sz="1700" b="1" cap="all" spc="300" dirty="0">
                <a:latin typeface="微軟正黑體"/>
                <a:ea typeface="微軟正黑體"/>
                <a:cs typeface="Arial"/>
              </a:rPr>
              <a:t>相關部會</a:t>
            </a:r>
            <a:r>
              <a:rPr lang="zh-TW" altLang="en-US" sz="1700" b="1" cap="all" spc="300" dirty="0">
                <a:latin typeface="微軟正黑體"/>
                <a:ea typeface="微軟正黑體"/>
                <a:cs typeface="Arial"/>
              </a:rPr>
              <a:t>於</a:t>
            </a:r>
            <a:r>
              <a:rPr lang="en-US" altLang="zh-TW" sz="1700" b="1" cap="all" spc="300" dirty="0">
                <a:latin typeface="微軟正黑體"/>
                <a:ea typeface="微軟正黑體"/>
                <a:cs typeface="Arial"/>
              </a:rPr>
              <a:t>114</a:t>
            </a:r>
            <a:r>
              <a:rPr lang="zh-TW" altLang="en-US" sz="1700" b="1" cap="all" spc="300" dirty="0">
                <a:latin typeface="微軟正黑體"/>
                <a:ea typeface="微軟正黑體"/>
                <a:cs typeface="Arial"/>
              </a:rPr>
              <a:t>年</a:t>
            </a:r>
            <a:r>
              <a:rPr lang="en-US" altLang="zh-TW" sz="1700" b="1" cap="all" spc="300" dirty="0">
                <a:latin typeface="微軟正黑體"/>
                <a:ea typeface="微軟正黑體"/>
                <a:cs typeface="Arial"/>
              </a:rPr>
              <a:t>8</a:t>
            </a:r>
            <a:r>
              <a:rPr lang="zh-TW" altLang="en-US" sz="1700" b="1" cap="all" spc="300" dirty="0">
                <a:latin typeface="微軟正黑體"/>
                <a:ea typeface="微軟正黑體"/>
                <a:cs typeface="Arial"/>
              </a:rPr>
              <a:t>月</a:t>
            </a:r>
            <a:r>
              <a:rPr lang="en-US" altLang="zh-TW" sz="1700" b="1" cap="all" spc="300" dirty="0">
                <a:latin typeface="微軟正黑體"/>
                <a:ea typeface="微軟正黑體"/>
                <a:cs typeface="Arial"/>
              </a:rPr>
              <a:t>26</a:t>
            </a:r>
            <a:r>
              <a:rPr lang="zh-TW" altLang="en-US" sz="1700" b="1" cap="all" spc="300" dirty="0">
                <a:latin typeface="微軟正黑體"/>
                <a:ea typeface="微軟正黑體"/>
                <a:cs typeface="Arial"/>
              </a:rPr>
              <a:t>日前</a:t>
            </a:r>
            <a:r>
              <a:rPr lang="zh-TW" altLang="zh-TW" sz="1700" b="1" cap="all" spc="300" dirty="0">
                <a:latin typeface="微軟正黑體"/>
                <a:ea typeface="微軟正黑體"/>
                <a:cs typeface="Arial"/>
              </a:rPr>
              <a:t>提出我國意見</a:t>
            </a:r>
            <a:r>
              <a:rPr lang="zh-TW" altLang="en-US" sz="1700" b="1" cap="all" spc="300" dirty="0">
                <a:latin typeface="微軟正黑體"/>
                <a:ea typeface="微軟正黑體"/>
                <a:cs typeface="Arial"/>
              </a:rPr>
              <a:t>。</a:t>
            </a:r>
            <a:endParaRPr lang="en-US" altLang="zh-TW" sz="1700" b="1" cap="all" spc="300" dirty="0">
              <a:latin typeface="微軟正黑體"/>
              <a:ea typeface="微軟正黑體"/>
              <a:cs typeface="Arial"/>
            </a:endParaRPr>
          </a:p>
        </p:txBody>
      </p:sp>
      <p:sp>
        <p:nvSpPr>
          <p:cNvPr id="10" name="矩形 9"/>
          <p:cNvSpPr/>
          <p:nvPr/>
        </p:nvSpPr>
        <p:spPr>
          <a:xfrm>
            <a:off x="2492781" y="4963921"/>
            <a:ext cx="5198830" cy="1877437"/>
          </a:xfrm>
          <a:prstGeom prst="rect">
            <a:avLst/>
          </a:prstGeom>
        </p:spPr>
        <p:txBody>
          <a:bodyPr wrap="square">
            <a:spAutoFit/>
          </a:bodyPr>
          <a:lstStyle/>
          <a:p>
            <a:pPr marL="87313" indent="-87313" defTabSz="584200">
              <a:spcAft>
                <a:spcPts val="600"/>
              </a:spcAft>
              <a:buFont typeface="Arial" panose="020B0604020202020204" pitchFamily="34" charset="0"/>
              <a:buChar char="•"/>
            </a:pPr>
            <a:r>
              <a:rPr lang="zh-TW" altLang="zh-TW" sz="1600" b="1" dirty="0">
                <a:latin typeface="微軟正黑體" panose="020B0604030504040204" pitchFamily="34" charset="-120"/>
                <a:ea typeface="微軟正黑體" panose="020B0604030504040204" pitchFamily="34" charset="-120"/>
              </a:rPr>
              <a:t>小型進口商適用之新豁免門檻</a:t>
            </a:r>
            <a:r>
              <a:rPr lang="zh-TW" altLang="en-US" sz="1600" b="1" dirty="0">
                <a:latin typeface="微軟正黑體" panose="020B0604030504040204" pitchFamily="34" charset="-120"/>
                <a:ea typeface="微軟正黑體" panose="020B0604030504040204" pitchFamily="34" charset="-120"/>
              </a:rPr>
              <a:t>。</a:t>
            </a:r>
            <a:endParaRPr lang="en-US" altLang="zh-TW" sz="1600" b="1" dirty="0">
              <a:latin typeface="微軟正黑體" panose="020B0604030504040204" pitchFamily="34" charset="-120"/>
              <a:ea typeface="微軟正黑體" panose="020B0604030504040204" pitchFamily="34" charset="-120"/>
            </a:endParaRPr>
          </a:p>
          <a:p>
            <a:pPr marL="87313" indent="-87313" defTabSz="584200">
              <a:spcAft>
                <a:spcPts val="600"/>
              </a:spcAft>
              <a:buFont typeface="Arial" panose="020B0604020202020204" pitchFamily="34" charset="0"/>
              <a:buChar char="•"/>
            </a:pPr>
            <a:r>
              <a:rPr lang="zh-TW" altLang="zh-TW" sz="1600" dirty="0">
                <a:latin typeface="微軟正黑體" panose="020B0604030504040204" pitchFamily="34" charset="-120"/>
                <a:ea typeface="微軟正黑體" panose="020B0604030504040204" pitchFamily="34" charset="-120"/>
              </a:rPr>
              <a:t>簡化申報義務人之授權</a:t>
            </a:r>
            <a:r>
              <a:rPr lang="zh-TW" altLang="en-US" sz="1600" dirty="0">
                <a:latin typeface="微軟正黑體" panose="020B0604030504040204" pitchFamily="34" charset="-120"/>
                <a:ea typeface="微軟正黑體" panose="020B0604030504040204" pitchFamily="34" charset="-120"/>
              </a:rPr>
              <a:t>、</a:t>
            </a:r>
            <a:r>
              <a:rPr lang="zh-TW" altLang="zh-TW" sz="1600" dirty="0">
                <a:latin typeface="微軟正黑體" panose="020B0604030504040204" pitchFamily="34" charset="-120"/>
                <a:ea typeface="微軟正黑體" panose="020B0604030504040204" pitchFamily="34" charset="-120"/>
              </a:rPr>
              <a:t>碳排計算之方式</a:t>
            </a:r>
            <a:r>
              <a:rPr lang="zh-TW" altLang="en-US" sz="1600" dirty="0">
                <a:latin typeface="微軟正黑體" panose="020B0604030504040204" pitchFamily="34" charset="-120"/>
                <a:ea typeface="微軟正黑體" panose="020B0604030504040204" pitchFamily="34" charset="-120"/>
              </a:rPr>
              <a:t>以及申報義務</a:t>
            </a:r>
            <a:endParaRPr lang="en-US" altLang="zh-TW" sz="1600" dirty="0">
              <a:latin typeface="微軟正黑體" panose="020B0604030504040204" pitchFamily="34" charset="-120"/>
              <a:ea typeface="微軟正黑體" panose="020B0604030504040204" pitchFamily="34" charset="-120"/>
            </a:endParaRPr>
          </a:p>
          <a:p>
            <a:pPr marL="87313" indent="-87313" defTabSz="584200">
              <a:spcAft>
                <a:spcPts val="600"/>
              </a:spcAft>
              <a:buFont typeface="Arial" panose="020B0604020202020204" pitchFamily="34" charset="0"/>
              <a:buChar char="•"/>
            </a:pPr>
            <a:r>
              <a:rPr lang="en-US" altLang="zh-TW" sz="1600" dirty="0">
                <a:latin typeface="微軟正黑體" panose="020B0604030504040204" pitchFamily="34" charset="-120"/>
                <a:ea typeface="微軟正黑體" panose="020B0604030504040204" pitchFamily="34" charset="-120"/>
              </a:rPr>
              <a:t>CBAM</a:t>
            </a:r>
            <a:r>
              <a:rPr lang="zh-TW" altLang="zh-TW" sz="1600" dirty="0">
                <a:latin typeface="微軟正黑體" panose="020B0604030504040204" pitchFamily="34" charset="-120"/>
                <a:ea typeface="微軟正黑體" panose="020B0604030504040204" pitchFamily="34" charset="-120"/>
              </a:rPr>
              <a:t>登錄系統的存取權限調整</a:t>
            </a:r>
            <a:r>
              <a:rPr lang="zh-TW" altLang="en-US" sz="1600" dirty="0">
                <a:latin typeface="微軟正黑體" panose="020B0604030504040204" pitchFamily="34" charset="-120"/>
                <a:ea typeface="微軟正黑體" panose="020B0604030504040204" pitchFamily="34" charset="-120"/>
              </a:rPr>
              <a:t>。</a:t>
            </a:r>
            <a:endParaRPr lang="en-US" altLang="zh-TW" sz="1600" dirty="0">
              <a:latin typeface="微軟正黑體" panose="020B0604030504040204" pitchFamily="34" charset="-120"/>
              <a:ea typeface="微軟正黑體" panose="020B0604030504040204" pitchFamily="34" charset="-120"/>
            </a:endParaRPr>
          </a:p>
          <a:p>
            <a:pPr marL="87313" indent="-87313" defTabSz="584200">
              <a:spcAft>
                <a:spcPts val="600"/>
              </a:spcAft>
              <a:buFont typeface="Arial" panose="020B0604020202020204" pitchFamily="34" charset="0"/>
              <a:buChar char="•"/>
            </a:pPr>
            <a:r>
              <a:rPr lang="zh-TW" altLang="zh-TW" sz="1600" dirty="0">
                <a:latin typeface="微軟正黑體" panose="020B0604030504040204" pitchFamily="34" charset="-120"/>
                <a:ea typeface="微軟正黑體" panose="020B0604030504040204" pitchFamily="34" charset="-120"/>
              </a:rPr>
              <a:t>簡化</a:t>
            </a:r>
            <a:r>
              <a:rPr lang="zh-TW" altLang="en-US" sz="1600" dirty="0">
                <a:latin typeface="微軟正黑體" panose="020B0604030504040204" pitchFamily="34" charset="-120"/>
                <a:ea typeface="微軟正黑體" panose="020B0604030504040204" pitchFamily="34" charset="-120"/>
              </a:rPr>
              <a:t>憑證管理、</a:t>
            </a:r>
            <a:r>
              <a:rPr lang="en-US" altLang="zh-TW" sz="1600" dirty="0">
                <a:latin typeface="微軟正黑體" panose="020B0604030504040204" pitchFamily="34" charset="-120"/>
                <a:ea typeface="微軟正黑體" panose="020B0604030504040204" pitchFamily="34" charset="-120"/>
              </a:rPr>
              <a:t>116</a:t>
            </a:r>
            <a:r>
              <a:rPr lang="zh-TW" altLang="en-US" sz="1600" dirty="0">
                <a:latin typeface="微軟正黑體" panose="020B0604030504040204" pitchFamily="34" charset="-120"/>
                <a:ea typeface="微軟正黑體" panose="020B0604030504040204" pitchFamily="34" charset="-120"/>
              </a:rPr>
              <a:t>年憑證銷售啟動日期、</a:t>
            </a:r>
            <a:r>
              <a:rPr lang="zh-TW" altLang="en-US" sz="1600" b="1" dirty="0">
                <a:latin typeface="微軟正黑體" panose="020B0604030504040204" pitchFamily="34" charset="-120"/>
                <a:ea typeface="微軟正黑體" panose="020B0604030504040204" pitchFamily="34" charset="-120"/>
              </a:rPr>
              <a:t>第三國已支付碳價預設值等</a:t>
            </a:r>
            <a:r>
              <a:rPr lang="zh-TW" altLang="zh-TW" sz="1600" b="1" dirty="0">
                <a:latin typeface="微軟正黑體" panose="020B0604030504040204" pitchFamily="34" charset="-120"/>
                <a:ea typeface="微軟正黑體" panose="020B0604030504040204" pitchFamily="34" charset="-120"/>
              </a:rPr>
              <a:t>財務責任</a:t>
            </a:r>
            <a:r>
              <a:rPr lang="zh-TW" altLang="en-US" sz="1600" b="1" dirty="0">
                <a:latin typeface="微軟正黑體" panose="020B0604030504040204" pitchFamily="34" charset="-120"/>
                <a:ea typeface="微軟正黑體" panose="020B0604030504040204" pitchFamily="34" charset="-120"/>
              </a:rPr>
              <a:t>。</a:t>
            </a:r>
            <a:endParaRPr lang="en-US" altLang="zh-TW" sz="1600" b="1" dirty="0">
              <a:latin typeface="微軟正黑體" panose="020B0604030504040204" pitchFamily="34" charset="-120"/>
              <a:ea typeface="微軟正黑體" panose="020B0604030504040204" pitchFamily="34" charset="-120"/>
            </a:endParaRPr>
          </a:p>
          <a:p>
            <a:pPr marL="87313" indent="-87313" defTabSz="584200">
              <a:spcAft>
                <a:spcPts val="600"/>
              </a:spcAft>
              <a:buFont typeface="Arial" panose="020B0604020202020204" pitchFamily="34" charset="0"/>
              <a:buChar char="•"/>
            </a:pPr>
            <a:r>
              <a:rPr lang="en-US" altLang="zh-TW" sz="1600" dirty="0">
                <a:latin typeface="微軟正黑體" panose="020B0604030504040204" pitchFamily="34" charset="-120"/>
                <a:ea typeface="微軟正黑體" panose="020B0604030504040204" pitchFamily="34" charset="-120"/>
              </a:rPr>
              <a:t>CBAM </a:t>
            </a:r>
            <a:r>
              <a:rPr lang="zh-TW" altLang="zh-TW" sz="1600" dirty="0">
                <a:latin typeface="微軟正黑體" panose="020B0604030504040204" pitchFamily="34" charset="-120"/>
                <a:ea typeface="微軟正黑體" panose="020B0604030504040204" pitchFamily="34" charset="-120"/>
              </a:rPr>
              <a:t>憑證註銷的資訊交換</a:t>
            </a:r>
            <a:r>
              <a:rPr lang="zh-TW" altLang="en-US" sz="1600" dirty="0">
                <a:latin typeface="微軟正黑體" panose="020B0604030504040204" pitchFamily="34" charset="-120"/>
                <a:ea typeface="微軟正黑體" panose="020B0604030504040204" pitchFamily="34" charset="-120"/>
              </a:rPr>
              <a:t>。</a:t>
            </a:r>
            <a:endParaRPr lang="zh-TW" altLang="zh-TW" sz="1600" dirty="0">
              <a:latin typeface="微軟正黑體" panose="020B0604030504040204" pitchFamily="34" charset="-120"/>
              <a:ea typeface="微軟正黑體" panose="020B0604030504040204" pitchFamily="34" charset="-120"/>
            </a:endParaRPr>
          </a:p>
        </p:txBody>
      </p:sp>
      <p:sp>
        <p:nvSpPr>
          <p:cNvPr id="231" name="Shape 3893"/>
          <p:cNvSpPr/>
          <p:nvPr/>
        </p:nvSpPr>
        <p:spPr>
          <a:xfrm>
            <a:off x="8677275" y="4964077"/>
            <a:ext cx="2867157" cy="97224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Autofit/>
          </a:bodyPr>
          <a:lstStyle/>
          <a:p>
            <a:pPr marL="261938" indent="-174625" defTabSz="584200">
              <a:spcAft>
                <a:spcPts val="400"/>
              </a:spcAft>
              <a:buFont typeface="Arial" panose="020B0604020202020204" pitchFamily="34" charset="0"/>
              <a:buChar char="•"/>
            </a:pPr>
            <a:endParaRPr lang="zh-CN" altLang="en-US" sz="1700" b="1" dirty="0">
              <a:latin typeface="微軟正黑體" panose="020B0604030504040204" pitchFamily="34" charset="-120"/>
              <a:ea typeface="微軟正黑體" panose="020B0604030504040204" pitchFamily="34" charset="-120"/>
            </a:endParaRPr>
          </a:p>
        </p:txBody>
      </p:sp>
      <p:sp>
        <p:nvSpPr>
          <p:cNvPr id="233" name="投影片編號版面配置區 2">
            <a:extLst>
              <a:ext uri="{FF2B5EF4-FFF2-40B4-BE49-F238E27FC236}">
                <a16:creationId xmlns:a16="http://schemas.microsoft.com/office/drawing/2014/main" id="{BB078A37-26CE-4743-82CF-1815E58666F5}"/>
              </a:ext>
            </a:extLst>
          </p:cNvPr>
          <p:cNvSpPr>
            <a:spLocks noGrp="1"/>
          </p:cNvSpPr>
          <p:nvPr>
            <p:ph type="sldNum" sz="quarter" idx="4"/>
          </p:nvPr>
        </p:nvSpPr>
        <p:spPr>
          <a:prstGeom prst="rect">
            <a:avLst/>
          </a:prstGeom>
        </p:spPr>
        <p:txBody>
          <a:bodyPr/>
          <a:lstStyle/>
          <a:p>
            <a:fld id="{428429D3-D0E3-4A75-96D4-68BB5A2F4E44}" type="slidenum">
              <a:rPr lang="zh-CN" altLang="en-US" smtClean="0"/>
              <a:pPr/>
              <a:t>4</a:t>
            </a:fld>
            <a:endParaRPr lang="zh-CN" altLang="en-US"/>
          </a:p>
        </p:txBody>
      </p:sp>
      <p:pic>
        <p:nvPicPr>
          <p:cNvPr id="42" name="圖形 1">
            <a:extLst>
              <a:ext uri="{FF2B5EF4-FFF2-40B4-BE49-F238E27FC236}">
                <a16:creationId xmlns:a16="http://schemas.microsoft.com/office/drawing/2014/main" id="{2D8E2D9E-425D-4751-B078-BDDA42745D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73967" y="152985"/>
            <a:ext cx="1428697" cy="348463"/>
          </a:xfrm>
          <a:prstGeom prst="rect">
            <a:avLst/>
          </a:prstGeom>
        </p:spPr>
      </p:pic>
      <p:sp>
        <p:nvSpPr>
          <p:cNvPr id="44" name="文字方塊 43">
            <a:extLst>
              <a:ext uri="{FF2B5EF4-FFF2-40B4-BE49-F238E27FC236}">
                <a16:creationId xmlns:a16="http://schemas.microsoft.com/office/drawing/2014/main" id="{D7CD088E-C5EB-4564-95CE-52D9E0209864}"/>
              </a:ext>
            </a:extLst>
          </p:cNvPr>
          <p:cNvSpPr txBox="1"/>
          <p:nvPr/>
        </p:nvSpPr>
        <p:spPr>
          <a:xfrm>
            <a:off x="434554" y="3171318"/>
            <a:ext cx="3032485" cy="1000274"/>
          </a:xfrm>
          <a:prstGeom prst="rect">
            <a:avLst/>
          </a:prstGeom>
          <a:noFill/>
        </p:spPr>
        <p:txBody>
          <a:bodyPr wrap="square">
            <a:spAutoFit/>
          </a:bodyPr>
          <a:lstStyle/>
          <a:p>
            <a:pPr marL="342900" indent="-342900" defTabSz="584200">
              <a:spcAft>
                <a:spcPts val="600"/>
              </a:spcAft>
              <a:buFont typeface="Wingdings" panose="05000000000000000000" pitchFamily="2" charset="2"/>
              <a:buChar char="u"/>
            </a:pPr>
            <a:r>
              <a:rPr lang="en-US" altLang="zh-TW" b="1" cap="all" spc="300" dirty="0">
                <a:latin typeface="微軟正黑體" panose="020B0604030504040204" pitchFamily="34" charset="-120"/>
                <a:ea typeface="微軟正黑體" panose="020B0604030504040204" pitchFamily="34" charset="-120"/>
                <a:cs typeface="Arial" pitchFamily="34" charset="0"/>
              </a:rPr>
              <a:t>2023</a:t>
            </a:r>
            <a:r>
              <a:rPr lang="zh-TW" altLang="en-US" b="1" cap="all" spc="300" dirty="0">
                <a:latin typeface="微軟正黑體" panose="020B0604030504040204" pitchFamily="34" charset="-120"/>
                <a:ea typeface="微軟正黑體" panose="020B0604030504040204" pitchFamily="34" charset="-120"/>
                <a:cs typeface="Arial" pitchFamily="34" charset="0"/>
              </a:rPr>
              <a:t>年</a:t>
            </a:r>
            <a:r>
              <a:rPr lang="en-US" altLang="zh-TW" b="1" cap="all" spc="300" dirty="0">
                <a:latin typeface="微軟正黑體" panose="020B0604030504040204" pitchFamily="34" charset="-120"/>
                <a:ea typeface="微軟正黑體" panose="020B0604030504040204" pitchFamily="34" charset="-120"/>
                <a:cs typeface="Arial" pitchFamily="34" charset="0"/>
              </a:rPr>
              <a:t>5</a:t>
            </a:r>
            <a:r>
              <a:rPr lang="zh-TW" altLang="en-US" b="1" cap="all" spc="300" dirty="0">
                <a:latin typeface="微軟正黑體" panose="020B0604030504040204" pitchFamily="34" charset="-120"/>
                <a:ea typeface="微軟正黑體" panose="020B0604030504040204" pitchFamily="34" charset="-120"/>
                <a:cs typeface="Arial" pitchFamily="34" charset="0"/>
              </a:rPr>
              <a:t>月完成立法</a:t>
            </a:r>
            <a:endParaRPr lang="en-US" altLang="zh-TW" b="1" cap="all" spc="300" dirty="0">
              <a:latin typeface="微軟正黑體" panose="020B0604030504040204" pitchFamily="34" charset="-120"/>
              <a:ea typeface="微軟正黑體" panose="020B0604030504040204" pitchFamily="34" charset="-120"/>
              <a:cs typeface="Arial" pitchFamily="34" charset="0"/>
            </a:endParaRPr>
          </a:p>
          <a:p>
            <a:pPr marL="342900" indent="-342900" defTabSz="584200">
              <a:spcAft>
                <a:spcPts val="600"/>
              </a:spcAft>
              <a:buFont typeface="Wingdings" panose="05000000000000000000" pitchFamily="2" charset="2"/>
              <a:buChar char="u"/>
            </a:pPr>
            <a:r>
              <a:rPr lang="en-US" altLang="zh-TW" b="1" cap="all" spc="300" dirty="0">
                <a:latin typeface="微軟正黑體" panose="020B0604030504040204" pitchFamily="34" charset="-120"/>
                <a:ea typeface="微軟正黑體" panose="020B0604030504040204" pitchFamily="34" charset="-120"/>
                <a:cs typeface="Arial" pitchFamily="34" charset="0"/>
              </a:rPr>
              <a:t>2023</a:t>
            </a:r>
            <a:r>
              <a:rPr lang="zh-TW" altLang="en-US" b="1" cap="all" spc="300" dirty="0">
                <a:latin typeface="微軟正黑體" panose="020B0604030504040204" pitchFamily="34" charset="-120"/>
                <a:ea typeface="微軟正黑體" panose="020B0604030504040204" pitchFamily="34" charset="-120"/>
                <a:cs typeface="Arial" pitchFamily="34" charset="0"/>
              </a:rPr>
              <a:t>年</a:t>
            </a:r>
            <a:r>
              <a:rPr lang="en-US" altLang="zh-TW" b="1" cap="all" spc="300" dirty="0">
                <a:latin typeface="微軟正黑體" panose="020B0604030504040204" pitchFamily="34" charset="-120"/>
                <a:ea typeface="微軟正黑體" panose="020B0604030504040204" pitchFamily="34" charset="-120"/>
                <a:cs typeface="Arial" pitchFamily="34" charset="0"/>
              </a:rPr>
              <a:t>8</a:t>
            </a:r>
            <a:r>
              <a:rPr lang="zh-TW" altLang="en-US" b="1" cap="all" spc="300" dirty="0">
                <a:latin typeface="微軟正黑體" panose="020B0604030504040204" pitchFamily="34" charset="-120"/>
                <a:ea typeface="微軟正黑體" panose="020B0604030504040204" pitchFamily="34" charset="-120"/>
                <a:cs typeface="Arial" pitchFamily="34" charset="0"/>
              </a:rPr>
              <a:t>月公布過渡期實施細則</a:t>
            </a:r>
          </a:p>
        </p:txBody>
      </p:sp>
      <p:sp>
        <p:nvSpPr>
          <p:cNvPr id="45" name="箭號: 五邊形 44">
            <a:extLst>
              <a:ext uri="{FF2B5EF4-FFF2-40B4-BE49-F238E27FC236}">
                <a16:creationId xmlns:a16="http://schemas.microsoft.com/office/drawing/2014/main" id="{13617604-C13E-4B53-BB76-A01FA9446E78}"/>
              </a:ext>
            </a:extLst>
          </p:cNvPr>
          <p:cNvSpPr/>
          <p:nvPr/>
        </p:nvSpPr>
        <p:spPr>
          <a:xfrm>
            <a:off x="0" y="12386"/>
            <a:ext cx="612742" cy="431182"/>
          </a:xfrm>
          <a:prstGeom prst="homePlate">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8100000" scaled="1"/>
            <a:tileRect/>
          </a:gradFill>
          <a:ln w="12700" cap="flat" cmpd="sng" algn="ctr">
            <a:noFill/>
            <a:prstDash val="solid"/>
            <a:miter lim="800000"/>
          </a:ln>
          <a:effectLst/>
        </p:spPr>
        <p:txBody>
          <a:bodyPr rtlCol="0" anchor="ctr"/>
          <a:lstStyle/>
          <a:p>
            <a:pPr algn="ctr" defTabSz="914377"/>
            <a:r>
              <a:rPr lang="zh-TW" altLang="en-US" sz="2000" b="1" kern="0" dirty="0">
                <a:latin typeface="Times New Roman" panose="02020603050405020304" pitchFamily="18" charset="0"/>
                <a:ea typeface="微軟正黑體"/>
                <a:cs typeface="Times New Roman" panose="02020603050405020304" pitchFamily="18" charset="0"/>
              </a:rPr>
              <a:t>貳</a:t>
            </a:r>
          </a:p>
        </p:txBody>
      </p:sp>
    </p:spTree>
    <p:extLst>
      <p:ext uri="{BB962C8B-B14F-4D97-AF65-F5344CB8AC3E}">
        <p14:creationId xmlns:p14="http://schemas.microsoft.com/office/powerpoint/2010/main" val="3567090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758619" y="153188"/>
            <a:ext cx="8230813" cy="830997"/>
          </a:xfrm>
          <a:prstGeom prst="rect">
            <a:avLst/>
          </a:prstGeom>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pPr>
            <a:r>
              <a:rPr lang="zh-TW" altLang="en-US" sz="4800" b="1" spc="50" dirty="0">
                <a:ln w="11430"/>
                <a:effectLst>
                  <a:outerShdw blurRad="76200" dist="50800" dir="5400000" algn="tl" rotWithShape="0">
                    <a:srgbClr val="000000">
                      <a:alpha val="65000"/>
                    </a:srgbClr>
                  </a:outerShdw>
                </a:effectLst>
                <a:latin typeface="微軟正黑體" pitchFamily="34" charset="-120"/>
                <a:ea typeface="微軟正黑體" pitchFamily="34" charset="-120"/>
              </a:rPr>
              <a:t>歐盟</a:t>
            </a:r>
            <a:r>
              <a:rPr lang="en-US" altLang="zh-TW" sz="4800" b="1" spc="50" dirty="0">
                <a:ln w="11430"/>
                <a:effectLst>
                  <a:outerShdw blurRad="76200" dist="50800" dir="5400000" algn="tl" rotWithShape="0">
                    <a:srgbClr val="000000">
                      <a:alpha val="65000"/>
                    </a:srgbClr>
                  </a:outerShdw>
                </a:effectLst>
                <a:latin typeface="微軟正黑體" pitchFamily="34" charset="-120"/>
                <a:ea typeface="微軟正黑體" pitchFamily="34" charset="-120"/>
              </a:rPr>
              <a:t>CBAM</a:t>
            </a:r>
            <a:r>
              <a:rPr lang="zh-TW" altLang="en-US" sz="4800" b="1" spc="50" dirty="0">
                <a:ln w="11430"/>
                <a:effectLst>
                  <a:outerShdw blurRad="76200" dist="50800" dir="5400000" algn="tl" rotWithShape="0">
                    <a:srgbClr val="000000">
                      <a:alpha val="65000"/>
                    </a:srgbClr>
                  </a:outerShdw>
                </a:effectLst>
                <a:latin typeface="微軟正黑體" pitchFamily="34" charset="-120"/>
                <a:ea typeface="微軟正黑體" pitchFamily="34" charset="-120"/>
              </a:rPr>
              <a:t>規範重點</a:t>
            </a:r>
          </a:p>
        </p:txBody>
      </p:sp>
      <p:graphicFrame>
        <p:nvGraphicFramePr>
          <p:cNvPr id="22" name="表格 21">
            <a:extLst>
              <a:ext uri="{FF2B5EF4-FFF2-40B4-BE49-F238E27FC236}">
                <a16:creationId xmlns:a16="http://schemas.microsoft.com/office/drawing/2014/main" id="{90A93AF3-95BD-4141-91F4-AAB53F13020E}"/>
              </a:ext>
            </a:extLst>
          </p:cNvPr>
          <p:cNvGraphicFramePr>
            <a:graphicFrameLocks noGrp="1"/>
          </p:cNvGraphicFramePr>
          <p:nvPr>
            <p:extLst>
              <p:ext uri="{D42A27DB-BD31-4B8C-83A1-F6EECF244321}">
                <p14:modId xmlns:p14="http://schemas.microsoft.com/office/powerpoint/2010/main" val="2329138818"/>
              </p:ext>
            </p:extLst>
          </p:nvPr>
        </p:nvGraphicFramePr>
        <p:xfrm>
          <a:off x="758619" y="992851"/>
          <a:ext cx="10800885" cy="5524380"/>
        </p:xfrm>
        <a:graphic>
          <a:graphicData uri="http://schemas.openxmlformats.org/drawingml/2006/table">
            <a:tbl>
              <a:tblPr firstRow="1" firstCol="1" bandRow="1">
                <a:tableStyleId>{5C22544A-7EE6-4342-B048-85BDC9FD1C3A}</a:tableStyleId>
              </a:tblPr>
              <a:tblGrid>
                <a:gridCol w="2715371">
                  <a:extLst>
                    <a:ext uri="{9D8B030D-6E8A-4147-A177-3AD203B41FA5}">
                      <a16:colId xmlns:a16="http://schemas.microsoft.com/office/drawing/2014/main" val="925701504"/>
                    </a:ext>
                  </a:extLst>
                </a:gridCol>
                <a:gridCol w="8085514">
                  <a:extLst>
                    <a:ext uri="{9D8B030D-6E8A-4147-A177-3AD203B41FA5}">
                      <a16:colId xmlns:a16="http://schemas.microsoft.com/office/drawing/2014/main" val="1507742048"/>
                    </a:ext>
                  </a:extLst>
                </a:gridCol>
              </a:tblGrid>
              <a:tr h="346544">
                <a:tc>
                  <a:txBody>
                    <a:bodyPr/>
                    <a:lstStyle/>
                    <a:p>
                      <a:pPr algn="ctr"/>
                      <a:r>
                        <a:rPr lang="zh-TW" altLang="en-US"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法案</a:t>
                      </a:r>
                      <a:endPar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E2E9"/>
                    </a:solidFill>
                  </a:tcPr>
                </a:tc>
                <a:tc>
                  <a:txBody>
                    <a:bodyPr/>
                    <a:lstStyle/>
                    <a:p>
                      <a:pPr algn="ctr"/>
                      <a:r>
                        <a:rPr lang="en-US"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Regulation (EU) 2023/956</a:t>
                      </a:r>
                      <a:endPar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E2E9"/>
                    </a:solidFill>
                  </a:tcPr>
                </a:tc>
                <a:extLst>
                  <a:ext uri="{0D108BD9-81ED-4DB2-BD59-A6C34878D82A}">
                    <a16:rowId xmlns:a16="http://schemas.microsoft.com/office/drawing/2014/main" val="1241291372"/>
                  </a:ext>
                </a:extLst>
              </a:tr>
              <a:tr h="861017">
                <a:tc>
                  <a:txBody>
                    <a:bodyPr/>
                    <a:lstStyle/>
                    <a:p>
                      <a:pPr algn="ctr"/>
                      <a:r>
                        <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開始日期</a:t>
                      </a: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88900" indent="-88900" algn="l">
                        <a:buFont typeface="Arial" panose="020B0604020202020204" pitchFamily="34" charset="0"/>
                        <a:buChar char="•"/>
                      </a:pP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過渡期：</a:t>
                      </a:r>
                      <a:r>
                        <a:rPr 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2023</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年</a:t>
                      </a:r>
                      <a:r>
                        <a:rPr 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10</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月</a:t>
                      </a:r>
                      <a:r>
                        <a:rPr 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1</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日至</a:t>
                      </a:r>
                      <a:r>
                        <a:rPr 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202</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5</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年</a:t>
                      </a:r>
                      <a:r>
                        <a:rPr 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12</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月</a:t>
                      </a:r>
                      <a:r>
                        <a:rPr 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31</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日</a:t>
                      </a:r>
                    </a:p>
                    <a:p>
                      <a:pPr marL="88900" indent="-88900" algn="l">
                        <a:buFont typeface="Arial" panose="020B0604020202020204" pitchFamily="34" charset="0"/>
                        <a:buChar char="•"/>
                      </a:pPr>
                      <a:r>
                        <a:rPr lang="zh-TW" altLang="en-US"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正式期</a:t>
                      </a:r>
                      <a:r>
                        <a:rPr lang="zh-TW"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en-US"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202</a:t>
                      </a:r>
                      <a:r>
                        <a:rPr lang="en-US" altLang="zh-TW"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6</a:t>
                      </a:r>
                      <a:r>
                        <a:rPr lang="zh-TW"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年</a:t>
                      </a:r>
                      <a:r>
                        <a:rPr lang="en-US"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1</a:t>
                      </a:r>
                      <a:r>
                        <a:rPr lang="zh-TW"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月</a:t>
                      </a:r>
                      <a:r>
                        <a:rPr lang="en-US"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1</a:t>
                      </a:r>
                      <a:r>
                        <a:rPr lang="zh-TW"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日</a:t>
                      </a:r>
                      <a:r>
                        <a:rPr lang="zh-TW" altLang="en-US"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正式實施</a:t>
                      </a:r>
                      <a:endParaRPr lang="en-US" altLang="zh-TW"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marL="0" indent="0" algn="l">
                        <a:buFont typeface="Arial" panose="020B0604020202020204" pitchFamily="34" charset="0"/>
                        <a:buNone/>
                      </a:pPr>
                      <a:r>
                        <a:rPr lang="en-US" altLang="zh-TW" sz="1800" b="1" u="sng"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1800" b="1" u="sng"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首次繳交憑證時間為</a:t>
                      </a:r>
                      <a:r>
                        <a:rPr lang="en-US" altLang="zh-TW" sz="1800" b="1" u="sng"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2027</a:t>
                      </a:r>
                      <a:r>
                        <a:rPr lang="zh-TW" altLang="en-US" sz="1800" b="1" u="sng"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1800" b="1" u="sng"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8</a:t>
                      </a:r>
                      <a:r>
                        <a:rPr lang="zh-TW" altLang="en-US" sz="1800" b="1" u="sng"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1800" b="1" u="sng"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31</a:t>
                      </a:r>
                      <a:r>
                        <a:rPr lang="zh-TW" altLang="en-US" sz="1800" b="1" u="sng"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日</a:t>
                      </a:r>
                      <a:r>
                        <a:rPr lang="en-US" altLang="zh-TW" sz="1800" b="1" u="sng"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endParaRPr lang="zh-TW" altLang="en-US" sz="1800" b="1" u="sng"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8043262"/>
                  </a:ext>
                </a:extLst>
              </a:tr>
              <a:tr h="603781">
                <a:tc>
                  <a:txBody>
                    <a:bodyPr/>
                    <a:lstStyle/>
                    <a:p>
                      <a:pPr algn="ct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提交報告期限</a:t>
                      </a:r>
                      <a:endPar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88900" indent="-88900">
                        <a:buFont typeface="Arial" panose="020B0604020202020204" pitchFamily="34" charset="0"/>
                        <a:buChar char="•"/>
                      </a:pP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首次：</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2027</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8</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31</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日（申報資料範圍為</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2026</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年全年度）</a:t>
                      </a:r>
                      <a:endPar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marL="88900" indent="-88900" algn="l" defTabSz="967533" rtl="0" eaLnBrk="1" latinLnBrk="0" hangingPunct="1">
                        <a:buFont typeface="Arial" panose="020B0604020202020204" pitchFamily="34" charset="0"/>
                        <a:buChar char="•"/>
                      </a:pP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2027</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年之後：</a:t>
                      </a:r>
                      <a:r>
                        <a:rPr lang="zh-TW" altLang="en-US" sz="1800" b="1" u="sng"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每年</a:t>
                      </a:r>
                      <a:r>
                        <a:rPr lang="en-US" altLang="zh-TW" sz="1800" b="1" u="sng"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8</a:t>
                      </a:r>
                      <a:r>
                        <a:rPr lang="zh-TW" altLang="en-US" sz="1800" b="1" u="sng"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1800" b="1" u="sng"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31</a:t>
                      </a:r>
                      <a:r>
                        <a:rPr lang="zh-TW" altLang="en-US" sz="1800" b="1" u="sng"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日前</a:t>
                      </a:r>
                      <a:endParaRPr lang="en-US" altLang="zh-TW" sz="1800" b="1" u="sng"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54818560"/>
                  </a:ext>
                </a:extLst>
              </a:tr>
              <a:tr h="346544">
                <a:tc>
                  <a:txBody>
                    <a:bodyPr/>
                    <a:lstStyle/>
                    <a:p>
                      <a:pPr algn="ctr"/>
                      <a:r>
                        <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納管範圍內的行業</a:t>
                      </a: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1800" b="1" dirty="0">
                          <a:solidFill>
                            <a:schemeClr val="tx1"/>
                          </a:solidFill>
                          <a:latin typeface="Times New Roman" panose="02020603050405020304" pitchFamily="18" charset="0"/>
                          <a:ea typeface="微軟正黑體" panose="020B0604030504040204" pitchFamily="34" charset="-120"/>
                          <a:cs typeface="Times New Roman" panose="02020603050405020304" pitchFamily="18" charset="0"/>
                        </a:rPr>
                        <a:t>鋼鐵、水泥</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、鋁、肥料、電力、氫氣</a:t>
                      </a: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925261"/>
                  </a:ext>
                </a:extLst>
              </a:tr>
              <a:tr h="775272">
                <a:tc>
                  <a:txBody>
                    <a:bodyPr/>
                    <a:lstStyle/>
                    <a:p>
                      <a:pPr algn="ctr"/>
                      <a:r>
                        <a:rPr lang="zh-TW" altLang="en-US"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涵蓋</a:t>
                      </a:r>
                      <a:r>
                        <a:rPr lang="zh-TW"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排放</a:t>
                      </a:r>
                      <a:r>
                        <a:rPr lang="zh-TW" altLang="en-US"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範疇</a:t>
                      </a:r>
                      <a:endParaRPr lang="zh-TW"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88900" indent="-88900" algn="l">
                        <a:buFont typeface="Arial" panose="020B0604020202020204" pitchFamily="34" charset="0"/>
                        <a:buChar char="•"/>
                      </a:pPr>
                      <a:r>
                        <a:rPr lang="zh-TW" altLang="en-US"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部分產品包括前驅物產品碳含量。</a:t>
                      </a:r>
                      <a:endParaRPr lang="en-US" altLang="zh-TW"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marL="88900" indent="-88900" algn="l">
                        <a:buFont typeface="Arial" panose="020B0604020202020204" pitchFamily="34" charset="0"/>
                        <a:buChar char="•"/>
                      </a:pPr>
                      <a:r>
                        <a:rPr lang="zh-TW" altLang="en-US"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過渡期</a:t>
                      </a:r>
                      <a:r>
                        <a:rPr lang="en-US" altLang="zh-TW"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申報</a:t>
                      </a:r>
                      <a:r>
                        <a:rPr lang="en-US" altLang="zh-TW"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：直接和間接產品含量；正式期</a:t>
                      </a:r>
                      <a:r>
                        <a:rPr lang="en-US" altLang="zh-TW"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申報及繳納</a:t>
                      </a:r>
                      <a:r>
                        <a:rPr lang="en-US" altLang="zh-TW"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：僅水泥和肥料產品包含間接排放</a:t>
                      </a:r>
                      <a:endParaRPr lang="en-US" altLang="zh-TW" sz="1600" b="0" u="none"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18119078"/>
                  </a:ext>
                </a:extLst>
              </a:tr>
              <a:tr h="603781">
                <a:tc>
                  <a:txBody>
                    <a:bodyPr/>
                    <a:lstStyle/>
                    <a:p>
                      <a:pPr algn="ctr"/>
                      <a:r>
                        <a:rPr lang="zh-TW" altLang="en-US"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免</a:t>
                      </a:r>
                      <a:r>
                        <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繳交</a:t>
                      </a:r>
                      <a:r>
                        <a:rPr lang="en-US"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 CBAM</a:t>
                      </a:r>
                      <a:r>
                        <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限</a:t>
                      </a:r>
                      <a:r>
                        <a:rPr lang="zh-TW" altLang="en-US"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值</a:t>
                      </a:r>
                      <a:endPar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87313" indent="-87313" algn="l">
                        <a:buFont typeface="Arial" panose="020B0604020202020204" pitchFamily="34" charset="0"/>
                        <a:buChar char="•"/>
                      </a:pP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對歐洲經濟區國家、與</a:t>
                      </a:r>
                      <a:r>
                        <a:rPr 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EU ETS</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完全連結的國家免稅</a:t>
                      </a:r>
                      <a:endPar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marL="87313" indent="-87313" algn="l">
                        <a:buFont typeface="Arial" panose="020B0604020202020204" pitchFamily="34" charset="0"/>
                        <a:buChar char="•"/>
                      </a:pPr>
                      <a:r>
                        <a:rPr lang="zh-TW"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進口商每年進口</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CBAM</a:t>
                      </a:r>
                      <a:r>
                        <a:rPr lang="zh-TW"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產品之</a:t>
                      </a:r>
                      <a:r>
                        <a:rPr lang="zh-TW" altLang="zh-TW" sz="1800" b="1" u="sng"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累積淨重</a:t>
                      </a:r>
                      <a:r>
                        <a:rPr lang="en-US" altLang="zh-TW" sz="1800" b="1" u="sng"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(net mass)</a:t>
                      </a:r>
                      <a:r>
                        <a:rPr lang="zh-TW" altLang="zh-TW" sz="1800" b="1" u="sng"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小於</a:t>
                      </a:r>
                      <a:r>
                        <a:rPr lang="en-US" altLang="zh-TW" sz="1800" b="1" u="sng"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50</a:t>
                      </a:r>
                      <a:r>
                        <a:rPr lang="zh-TW" altLang="zh-TW" sz="1800" b="1" u="sng"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噸</a:t>
                      </a:r>
                      <a:endPar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29665040"/>
                  </a:ext>
                </a:extLst>
              </a:tr>
              <a:tr h="346544">
                <a:tc>
                  <a:txBody>
                    <a:bodyPr/>
                    <a:lstStyle/>
                    <a:p>
                      <a:pPr algn="ctr"/>
                      <a:r>
                        <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繳納</a:t>
                      </a:r>
                      <a:r>
                        <a:rPr lang="zh-TW" altLang="en-US"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型式</a:t>
                      </a:r>
                      <a:endPar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TW" altLang="en-US"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購買</a:t>
                      </a:r>
                      <a:r>
                        <a:rPr lang="en-US" altLang="zh-TW"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CBAM</a:t>
                      </a:r>
                      <a:r>
                        <a:rPr lang="zh-TW" altLang="zh-TW"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憑證</a:t>
                      </a:r>
                      <a:r>
                        <a:rPr lang="zh-TW" altLang="en-US"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（憑證起售延後至</a:t>
                      </a:r>
                      <a:r>
                        <a:rPr lang="en-US" altLang="zh-TW"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2027</a:t>
                      </a:r>
                      <a:r>
                        <a:rPr lang="zh-TW" altLang="en-US"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2</a:t>
                      </a:r>
                      <a:r>
                        <a:rPr lang="zh-TW" altLang="en-US"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1</a:t>
                      </a:r>
                      <a:r>
                        <a:rPr lang="zh-TW" altLang="en-US"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日）</a:t>
                      </a:r>
                      <a:endParaRPr lang="zh-TW"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28833757"/>
                  </a:ext>
                </a:extLst>
              </a:tr>
              <a:tr h="346544">
                <a:tc>
                  <a:txBody>
                    <a:bodyPr/>
                    <a:lstStyle/>
                    <a:p>
                      <a:pPr algn="ctr"/>
                      <a:r>
                        <a:rPr lang="en-US"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CBAM</a:t>
                      </a:r>
                      <a:r>
                        <a:rPr lang="zh-TW" altLang="en-US"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 </a:t>
                      </a:r>
                      <a:r>
                        <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價格</a:t>
                      </a: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排放額度（</a:t>
                      </a:r>
                      <a:r>
                        <a:rPr 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EU Allowances, EUAs）</a:t>
                      </a:r>
                      <a:r>
                        <a:rPr lang="zh-TW"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每週</a:t>
                      </a:r>
                      <a:r>
                        <a:rPr lang="zh-TW" altLang="en-US"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平均拍賣</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價格</a:t>
                      </a: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9519139"/>
                  </a:ext>
                </a:extLst>
              </a:tr>
              <a:tr h="603781">
                <a:tc>
                  <a:txBody>
                    <a:bodyPr/>
                    <a:lstStyle/>
                    <a:p>
                      <a:pPr algn="ctr"/>
                      <a:r>
                        <a:rPr lang="zh-TW" altLang="en-US"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第三國</a:t>
                      </a:r>
                      <a:endParaRPr lang="en-US" alt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algn="ctr"/>
                      <a:r>
                        <a:rPr lang="zh-TW" altLang="en-US"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碳價調整</a:t>
                      </a:r>
                      <a:endPar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TW" altLang="en-US"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只認可明確的碳價格</a:t>
                      </a:r>
                      <a:r>
                        <a:rPr lang="en-US" altLang="zh-TW"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zh-TW"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歐盟執委會</a:t>
                      </a:r>
                      <a:r>
                        <a:rPr lang="zh-TW" altLang="en-US"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得</a:t>
                      </a:r>
                      <a:r>
                        <a:rPr lang="zh-TW" altLang="zh-TW"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自</a:t>
                      </a:r>
                      <a:r>
                        <a:rPr lang="en-US" altLang="zh-TW"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2027</a:t>
                      </a:r>
                      <a:r>
                        <a:rPr lang="zh-TW" altLang="zh-TW"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年起，以公開可信或第三國提供資訊，公告設有碳定價機制各第三國預設碳價計算方法</a:t>
                      </a:r>
                      <a:r>
                        <a:rPr lang="en-US" altLang="zh-TW"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endParaRPr lang="zh-TW" altLang="en-US"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2731886"/>
                  </a:ext>
                </a:extLst>
              </a:tr>
              <a:tr h="346544">
                <a:tc>
                  <a:txBody>
                    <a:bodyPr/>
                    <a:lstStyle/>
                    <a:p>
                      <a:pPr algn="ctr"/>
                      <a:r>
                        <a:rPr lang="zh-TW" altLang="en-US"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申報及</a:t>
                      </a:r>
                      <a:r>
                        <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繳納義務方</a:t>
                      </a: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歐盟進口</a:t>
                      </a:r>
                      <a:r>
                        <a:rPr lang="zh-TW" altLang="en-US"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業</a:t>
                      </a:r>
                      <a:endParaRPr lang="zh-TW" sz="18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52130072"/>
                  </a:ext>
                </a:extLst>
              </a:tr>
            </a:tbl>
          </a:graphicData>
        </a:graphic>
      </p:graphicFrame>
      <p:sp>
        <p:nvSpPr>
          <p:cNvPr id="5" name="投影片編號版面配置區 2">
            <a:extLst>
              <a:ext uri="{FF2B5EF4-FFF2-40B4-BE49-F238E27FC236}">
                <a16:creationId xmlns:a16="http://schemas.microsoft.com/office/drawing/2014/main" id="{BB078A37-26CE-4743-82CF-1815E58666F5}"/>
              </a:ext>
            </a:extLst>
          </p:cNvPr>
          <p:cNvSpPr>
            <a:spLocks noGrp="1"/>
          </p:cNvSpPr>
          <p:nvPr>
            <p:ph type="sldNum" sz="quarter" idx="4"/>
          </p:nvPr>
        </p:nvSpPr>
        <p:spPr>
          <a:ln>
            <a:noFill/>
          </a:ln>
        </p:spPr>
        <p:txBody>
          <a:bodyPr lIns="0" rIns="0"/>
          <a:lstStyle/>
          <a:p>
            <a:pPr algn="ctr"/>
            <a:fld id="{428429D3-D0E3-4A75-96D4-68BB5A2F4E44}" type="slidenum">
              <a:rPr lang="zh-CN" altLang="en-US" sz="1600" b="1">
                <a:solidFill>
                  <a:schemeClr val="tx1">
                    <a:lumMod val="75000"/>
                    <a:lumOff val="25000"/>
                  </a:schemeClr>
                </a:solidFill>
              </a:rPr>
              <a:pPr algn="ctr"/>
              <a:t>5</a:t>
            </a:fld>
            <a:endParaRPr lang="zh-CN" altLang="en-US" sz="1600" b="1">
              <a:solidFill>
                <a:schemeClr val="tx1">
                  <a:lumMod val="75000"/>
                  <a:lumOff val="25000"/>
                </a:schemeClr>
              </a:solidFill>
            </a:endParaRPr>
          </a:p>
        </p:txBody>
      </p:sp>
      <p:pic>
        <p:nvPicPr>
          <p:cNvPr id="7" name="圖形 1">
            <a:extLst>
              <a:ext uri="{FF2B5EF4-FFF2-40B4-BE49-F238E27FC236}">
                <a16:creationId xmlns:a16="http://schemas.microsoft.com/office/drawing/2014/main" id="{BB8A73FA-3D7D-48A7-B04F-33C49F1475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73967" y="152985"/>
            <a:ext cx="1428697" cy="348463"/>
          </a:xfrm>
          <a:prstGeom prst="rect">
            <a:avLst/>
          </a:prstGeom>
        </p:spPr>
      </p:pic>
      <p:sp>
        <p:nvSpPr>
          <p:cNvPr id="8" name="箭號: 五邊形 7">
            <a:extLst>
              <a:ext uri="{FF2B5EF4-FFF2-40B4-BE49-F238E27FC236}">
                <a16:creationId xmlns:a16="http://schemas.microsoft.com/office/drawing/2014/main" id="{BBD58672-E84C-40D0-8D72-7AF99834F81E}"/>
              </a:ext>
            </a:extLst>
          </p:cNvPr>
          <p:cNvSpPr/>
          <p:nvPr/>
        </p:nvSpPr>
        <p:spPr>
          <a:xfrm>
            <a:off x="0" y="12386"/>
            <a:ext cx="612742" cy="431182"/>
          </a:xfrm>
          <a:prstGeom prst="homePlate">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8100000" scaled="1"/>
            <a:tileRect/>
          </a:gradFill>
          <a:ln w="12700" cap="flat" cmpd="sng" algn="ctr">
            <a:noFill/>
            <a:prstDash val="solid"/>
            <a:miter lim="800000"/>
          </a:ln>
          <a:effectLst/>
        </p:spPr>
        <p:txBody>
          <a:bodyPr rtlCol="0" anchor="ctr"/>
          <a:lstStyle/>
          <a:p>
            <a:pPr algn="ctr" defTabSz="914377"/>
            <a:r>
              <a:rPr lang="zh-TW" altLang="en-US" sz="2000" b="1" kern="0" dirty="0">
                <a:latin typeface="Times New Roman" panose="02020603050405020304" pitchFamily="18" charset="0"/>
                <a:ea typeface="微軟正黑體"/>
                <a:cs typeface="Times New Roman" panose="02020603050405020304" pitchFamily="18" charset="0"/>
              </a:rPr>
              <a:t>貳</a:t>
            </a:r>
          </a:p>
        </p:txBody>
      </p:sp>
    </p:spTree>
    <p:extLst>
      <p:ext uri="{BB962C8B-B14F-4D97-AF65-F5344CB8AC3E}">
        <p14:creationId xmlns:p14="http://schemas.microsoft.com/office/powerpoint/2010/main" val="2386447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612742" y="303028"/>
            <a:ext cx="9874255" cy="830997"/>
          </a:xfrm>
          <a:prstGeom prst="rect">
            <a:avLst/>
          </a:prstGeom>
        </p:spPr>
        <p:txBody>
          <a:bodyPr wrap="square"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spcBef>
                <a:spcPct val="0"/>
              </a:spcBef>
              <a:spcAft>
                <a:spcPct val="0"/>
              </a:spcAft>
            </a:pPr>
            <a:r>
              <a:rPr lang="zh-TW" altLang="en-US" sz="4800" b="1" spc="50" dirty="0">
                <a:ln w="11430"/>
                <a:effectLst>
                  <a:outerShdw blurRad="76200" dist="50800" dir="5400000" algn="tl" rotWithShape="0">
                    <a:srgbClr val="000000">
                      <a:alpha val="65000"/>
                    </a:srgbClr>
                  </a:outerShdw>
                </a:effectLst>
                <a:latin typeface="微軟正黑體" pitchFamily="34" charset="-120"/>
                <a:ea typeface="微軟正黑體" pitchFamily="34" charset="-120"/>
              </a:rPr>
              <a:t>持續與歐盟進行交流</a:t>
            </a:r>
          </a:p>
        </p:txBody>
      </p:sp>
      <p:sp>
        <p:nvSpPr>
          <p:cNvPr id="233" name="投影片編號版面配置區 2">
            <a:extLst>
              <a:ext uri="{FF2B5EF4-FFF2-40B4-BE49-F238E27FC236}">
                <a16:creationId xmlns:a16="http://schemas.microsoft.com/office/drawing/2014/main" id="{BB078A37-26CE-4743-82CF-1815E58666F5}"/>
              </a:ext>
            </a:extLst>
          </p:cNvPr>
          <p:cNvSpPr>
            <a:spLocks noGrp="1"/>
          </p:cNvSpPr>
          <p:nvPr>
            <p:ph type="sldNum" sz="quarter" idx="4"/>
          </p:nvPr>
        </p:nvSpPr>
        <p:spPr>
          <a:prstGeom prst="rect">
            <a:avLst/>
          </a:prstGeom>
        </p:spPr>
        <p:txBody>
          <a:bodyPr/>
          <a:lstStyle/>
          <a:p>
            <a:fld id="{428429D3-D0E3-4A75-96D4-68BB5A2F4E44}" type="slidenum">
              <a:rPr lang="zh-CN" altLang="en-US" smtClean="0"/>
              <a:pPr/>
              <a:t>6</a:t>
            </a:fld>
            <a:endParaRPr lang="zh-CN" altLang="en-US"/>
          </a:p>
        </p:txBody>
      </p:sp>
      <p:pic>
        <p:nvPicPr>
          <p:cNvPr id="42" name="圖形 1">
            <a:extLst>
              <a:ext uri="{FF2B5EF4-FFF2-40B4-BE49-F238E27FC236}">
                <a16:creationId xmlns:a16="http://schemas.microsoft.com/office/drawing/2014/main" id="{2D8E2D9E-425D-4751-B078-BDDA42745DA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73967" y="152985"/>
            <a:ext cx="1428697" cy="348463"/>
          </a:xfrm>
          <a:prstGeom prst="rect">
            <a:avLst/>
          </a:prstGeom>
        </p:spPr>
      </p:pic>
      <p:sp>
        <p:nvSpPr>
          <p:cNvPr id="45" name="箭號: 五邊形 44">
            <a:extLst>
              <a:ext uri="{FF2B5EF4-FFF2-40B4-BE49-F238E27FC236}">
                <a16:creationId xmlns:a16="http://schemas.microsoft.com/office/drawing/2014/main" id="{13617604-C13E-4B53-BB76-A01FA9446E78}"/>
              </a:ext>
            </a:extLst>
          </p:cNvPr>
          <p:cNvSpPr/>
          <p:nvPr/>
        </p:nvSpPr>
        <p:spPr>
          <a:xfrm>
            <a:off x="0" y="12386"/>
            <a:ext cx="612742" cy="431182"/>
          </a:xfrm>
          <a:prstGeom prst="homePlate">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8100000" scaled="1"/>
            <a:tileRect/>
          </a:gradFill>
          <a:ln w="12700" cap="flat" cmpd="sng" algn="ctr">
            <a:noFill/>
            <a:prstDash val="solid"/>
            <a:miter lim="800000"/>
          </a:ln>
          <a:effectLst/>
        </p:spPr>
        <p:txBody>
          <a:bodyPr rtlCol="0" anchor="ctr"/>
          <a:lstStyle/>
          <a:p>
            <a:pPr algn="ctr" defTabSz="914377"/>
            <a:r>
              <a:rPr lang="zh-TW" altLang="en-US" sz="2000" b="1" kern="0" dirty="0">
                <a:latin typeface="Times New Roman" panose="02020603050405020304" pitchFamily="18" charset="0"/>
                <a:ea typeface="微軟正黑體"/>
                <a:cs typeface="Times New Roman" panose="02020603050405020304" pitchFamily="18" charset="0"/>
              </a:rPr>
              <a:t>貳</a:t>
            </a:r>
          </a:p>
        </p:txBody>
      </p:sp>
      <p:sp>
        <p:nvSpPr>
          <p:cNvPr id="43" name="文字方塊 42">
            <a:extLst>
              <a:ext uri="{FF2B5EF4-FFF2-40B4-BE49-F238E27FC236}">
                <a16:creationId xmlns:a16="http://schemas.microsoft.com/office/drawing/2014/main" id="{2B002ABE-0F8F-4B47-B081-CDAD14D47CF9}"/>
              </a:ext>
            </a:extLst>
          </p:cNvPr>
          <p:cNvSpPr txBox="1"/>
          <p:nvPr/>
        </p:nvSpPr>
        <p:spPr>
          <a:xfrm>
            <a:off x="828821" y="1199340"/>
            <a:ext cx="10899758" cy="1200329"/>
          </a:xfrm>
          <a:prstGeom prst="rect">
            <a:avLst/>
          </a:prstGeom>
          <a:noFill/>
        </p:spPr>
        <p:txBody>
          <a:bodyPr wrap="square">
            <a:spAutoFit/>
          </a:bodyPr>
          <a:lstStyle/>
          <a:p>
            <a:pPr algn="l">
              <a:lnSpc>
                <a:spcPct val="150000"/>
              </a:lnSpc>
            </a:pPr>
            <a:r>
              <a:rPr lang="en-US" altLang="zh-TW" sz="2400" b="0" i="0" u="none" strike="noStrike" baseline="0" dirty="0">
                <a:solidFill>
                  <a:srgbClr val="000000"/>
                </a:solidFill>
                <a:latin typeface="微軟正黑體" panose="020B0604030504040204" pitchFamily="34" charset="-120"/>
                <a:ea typeface="微軟正黑體" panose="020B0604030504040204" pitchFamily="34" charset="-120"/>
              </a:rPr>
              <a:t>2025</a:t>
            </a:r>
            <a:r>
              <a:rPr lang="zh-TW" altLang="en-US" sz="2400" b="0" i="0" u="none" strike="noStrike" baseline="0" dirty="0">
                <a:solidFill>
                  <a:srgbClr val="000000"/>
                </a:solidFill>
                <a:latin typeface="微軟正黑體" panose="020B0604030504040204" pitchFamily="34" charset="-120"/>
                <a:ea typeface="微軟正黑體" panose="020B0604030504040204" pitchFamily="34" charset="-120"/>
              </a:rPr>
              <a:t>年</a:t>
            </a:r>
            <a:r>
              <a:rPr lang="en-US" altLang="zh-TW" sz="2400" b="0" i="0" u="none" strike="noStrike" baseline="0" dirty="0">
                <a:solidFill>
                  <a:srgbClr val="000000"/>
                </a:solidFill>
                <a:latin typeface="微軟正黑體" panose="020B0604030504040204" pitchFamily="34" charset="-120"/>
                <a:ea typeface="微軟正黑體" panose="020B0604030504040204" pitchFamily="34" charset="-120"/>
              </a:rPr>
              <a:t>6</a:t>
            </a:r>
            <a:r>
              <a:rPr lang="zh-TW" altLang="en-US" sz="2400" b="0" i="0" u="none" strike="noStrike" baseline="0" dirty="0">
                <a:solidFill>
                  <a:srgbClr val="000000"/>
                </a:solidFill>
                <a:latin typeface="微軟正黑體" panose="020B0604030504040204" pitchFamily="34" charset="-120"/>
                <a:ea typeface="微軟正黑體" panose="020B0604030504040204" pitchFamily="34" charset="-120"/>
              </a:rPr>
              <a:t>月</a:t>
            </a:r>
            <a:r>
              <a:rPr lang="en-US" altLang="zh-TW" sz="2400" b="0" i="0" u="none" strike="noStrike" baseline="0" dirty="0">
                <a:solidFill>
                  <a:srgbClr val="000000"/>
                </a:solidFill>
                <a:latin typeface="微軟正黑體" panose="020B0604030504040204" pitchFamily="34" charset="-120"/>
                <a:ea typeface="微軟正黑體" panose="020B0604030504040204" pitchFamily="34" charset="-120"/>
              </a:rPr>
              <a:t>23</a:t>
            </a:r>
            <a:r>
              <a:rPr lang="zh-TW" altLang="en-US" sz="2400" dirty="0">
                <a:solidFill>
                  <a:srgbClr val="000000"/>
                </a:solidFill>
                <a:latin typeface="微軟正黑體" panose="020B0604030504040204" pitchFamily="34" charset="-120"/>
                <a:ea typeface="微軟正黑體" panose="020B0604030504040204" pitchFamily="34" charset="-120"/>
              </a:rPr>
              <a:t>日環境部施次長及經濟部與</a:t>
            </a:r>
            <a:r>
              <a:rPr lang="en-US" altLang="zh-TW" sz="2400" dirty="0">
                <a:solidFill>
                  <a:srgbClr val="000000"/>
                </a:solidFill>
                <a:latin typeface="微軟正黑體" panose="020B0604030504040204" pitchFamily="34" charset="-120"/>
                <a:ea typeface="微軟正黑體" panose="020B0604030504040204" pitchFamily="34" charset="-120"/>
              </a:rPr>
              <a:t>DG-TAXUD</a:t>
            </a:r>
            <a:r>
              <a:rPr lang="zh-TW" altLang="en-US" sz="2400" dirty="0">
                <a:solidFill>
                  <a:srgbClr val="000000"/>
                </a:solidFill>
                <a:latin typeface="微軟正黑體" panose="020B0604030504040204" pitchFamily="34" charset="-120"/>
                <a:ea typeface="微軟正黑體" panose="020B0604030504040204" pitchFamily="34" charset="-120"/>
              </a:rPr>
              <a:t>就</a:t>
            </a:r>
            <a:r>
              <a:rPr lang="en-US" altLang="zh-TW" sz="2400" dirty="0">
                <a:solidFill>
                  <a:srgbClr val="000000"/>
                </a:solidFill>
                <a:latin typeface="微軟正黑體" panose="020B0604030504040204" pitchFamily="34" charset="-120"/>
                <a:ea typeface="微軟正黑體" panose="020B0604030504040204" pitchFamily="34" charset="-120"/>
              </a:rPr>
              <a:t>CBAM</a:t>
            </a:r>
            <a:r>
              <a:rPr lang="zh-TW" altLang="en-US" sz="2400" dirty="0">
                <a:solidFill>
                  <a:srgbClr val="000000"/>
                </a:solidFill>
                <a:latin typeface="微軟正黑體" panose="020B0604030504040204" pitchFamily="34" charset="-120"/>
                <a:ea typeface="微軟正黑體" panose="020B0604030504040204" pitchFamily="34" charset="-120"/>
              </a:rPr>
              <a:t>議題進行交流，重點如下： </a:t>
            </a:r>
          </a:p>
        </p:txBody>
      </p:sp>
      <p:sp>
        <p:nvSpPr>
          <p:cNvPr id="7" name="ComponentBackground1">
            <a:extLst>
              <a:ext uri="{FF2B5EF4-FFF2-40B4-BE49-F238E27FC236}">
                <a16:creationId xmlns:a16="http://schemas.microsoft.com/office/drawing/2014/main" id="{2FA731DC-EEE2-4363-8126-9B29186A4BFB}"/>
              </a:ext>
            </a:extLst>
          </p:cNvPr>
          <p:cNvSpPr/>
          <p:nvPr/>
        </p:nvSpPr>
        <p:spPr>
          <a:xfrm>
            <a:off x="2448934" y="2792073"/>
            <a:ext cx="7147090" cy="3423095"/>
          </a:xfrm>
          <a:prstGeom prst="plaque">
            <a:avLst>
              <a:gd name="adj" fmla="val 2473"/>
            </a:avLst>
          </a:prstGeom>
          <a:solidFill>
            <a:sysClr val="window" lastClr="FFFFFF">
              <a:alpha val="90000"/>
            </a:sysClr>
          </a:solidFill>
          <a:ln w="28575" cap="flat" cmpd="sng" algn="ctr">
            <a:solidFill>
              <a:sysClr val="windowText" lastClr="000000">
                <a:alpha val="50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dirty="0">
              <a:ln>
                <a:noFill/>
              </a:ln>
              <a:solidFill>
                <a:prstClr val="white"/>
              </a:solidFill>
              <a:effectLst/>
              <a:uLnTx/>
              <a:uFillTx/>
              <a:latin typeface="微軟正黑體" panose="020B0604030504040204" pitchFamily="34" charset="-120"/>
              <a:ea typeface="微軟正黑體" panose="020B0604030504040204" pitchFamily="34" charset="-120"/>
              <a:cs typeface="+mn-cs"/>
            </a:endParaRPr>
          </a:p>
        </p:txBody>
      </p:sp>
      <p:sp>
        <p:nvSpPr>
          <p:cNvPr id="8" name="Bullet1">
            <a:extLst>
              <a:ext uri="{FF2B5EF4-FFF2-40B4-BE49-F238E27FC236}">
                <a16:creationId xmlns:a16="http://schemas.microsoft.com/office/drawing/2014/main" id="{1CBF938D-E2FB-42B2-BCEE-89A850BB5421}"/>
              </a:ext>
            </a:extLst>
          </p:cNvPr>
          <p:cNvSpPr>
            <a:spLocks/>
          </p:cNvSpPr>
          <p:nvPr/>
        </p:nvSpPr>
        <p:spPr>
          <a:xfrm>
            <a:off x="3332062" y="2491911"/>
            <a:ext cx="5386963" cy="605650"/>
          </a:xfrm>
          <a:prstGeom prst="plaque">
            <a:avLst>
              <a:gd name="adj" fmla="val 8540"/>
            </a:avLst>
          </a:prstGeom>
          <a:solidFill>
            <a:srgbClr val="328E6E"/>
          </a:solidFill>
          <a:ln w="12700" cap="flat" cmpd="sng" algn="ctr">
            <a:noFill/>
            <a:prstDash val="solid"/>
            <a:miter lim="800000"/>
          </a:ln>
          <a:effectLst/>
        </p:spPr>
        <p:txBody>
          <a:bodyPr wrap="square" lIns="91440" tIns="45720" rIns="91440" bIns="45720" rtlCol="0" anchor="ctr"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1" lang="zh-TW" altLang="en-US" sz="2400" b="1" dirty="0">
                <a:solidFill>
                  <a:srgbClr val="FFFFFF"/>
                </a:solidFill>
                <a:effectLst>
                  <a:outerShdw blurRad="38100" dist="38100" dir="2700000" algn="tl">
                    <a:srgbClr val="000000">
                      <a:alpha val="43137"/>
                    </a:srgbClr>
                  </a:outerShdw>
                </a:effectLst>
                <a:latin typeface="微軟正黑體" panose="020B0604030504040204" pitchFamily="34" charset="-120"/>
                <a:ea typeface="微軟正黑體" panose="020B0604030504040204" pitchFamily="34" charset="-120"/>
                <a:cs typeface="+mn-ea"/>
                <a:sym typeface="Arial" panose="020B0604020202020204" pitchFamily="34" charset="0"/>
              </a:rPr>
              <a:t>交流重點</a:t>
            </a:r>
            <a:endParaRPr kumimoji="1" lang="en-US" altLang="zh-CN" sz="2400" b="1" i="0" u="none" strike="noStrike" kern="1200" cap="none" spc="0" normalizeH="0" baseline="0" noProof="0" dirty="0">
              <a:ln>
                <a:noFill/>
              </a:ln>
              <a:solidFill>
                <a:srgbClr val="FFFFFF"/>
              </a:solidFill>
              <a:effectLst>
                <a:outerShdw blurRad="38100" dist="38100" dir="2700000" algn="tl">
                  <a:srgbClr val="000000">
                    <a:alpha val="43137"/>
                  </a:srgbClr>
                </a:outerShdw>
              </a:effectLst>
              <a:uLnTx/>
              <a:uFillTx/>
              <a:latin typeface="微軟正黑體" panose="020B0604030504040204" pitchFamily="34" charset="-120"/>
              <a:ea typeface="微軟正黑體" panose="020B0604030504040204" pitchFamily="34" charset="-120"/>
              <a:cs typeface="+mn-ea"/>
              <a:sym typeface="Arial" panose="020B0604020202020204" pitchFamily="34" charset="0"/>
            </a:endParaRPr>
          </a:p>
        </p:txBody>
      </p:sp>
      <p:sp>
        <p:nvSpPr>
          <p:cNvPr id="9" name="文字方塊 8">
            <a:extLst>
              <a:ext uri="{FF2B5EF4-FFF2-40B4-BE49-F238E27FC236}">
                <a16:creationId xmlns:a16="http://schemas.microsoft.com/office/drawing/2014/main" id="{2B002ABE-0F8F-4B47-B081-CDAD14D47CF9}"/>
              </a:ext>
            </a:extLst>
          </p:cNvPr>
          <p:cNvSpPr txBox="1"/>
          <p:nvPr/>
        </p:nvSpPr>
        <p:spPr>
          <a:xfrm>
            <a:off x="2928126" y="3262872"/>
            <a:ext cx="6324083" cy="2794483"/>
          </a:xfrm>
          <a:prstGeom prst="rect">
            <a:avLst/>
          </a:prstGeom>
          <a:noFill/>
        </p:spPr>
        <p:txBody>
          <a:bodyPr wrap="square">
            <a:spAutoFit/>
          </a:bodyPr>
          <a:lstStyle/>
          <a:p>
            <a:pPr marL="342900" indent="-342900">
              <a:lnSpc>
                <a:spcPct val="150000"/>
              </a:lnSpc>
              <a:buFont typeface="Arial" panose="020B0604020202020204" pitchFamily="34" charset="0"/>
              <a:buChar char="•"/>
            </a:pPr>
            <a:r>
              <a:rPr lang="zh-TW" altLang="en-US" sz="2400" b="0" i="0" u="none" strike="noStrike" baseline="0" dirty="0">
                <a:solidFill>
                  <a:srgbClr val="000000"/>
                </a:solidFill>
                <a:latin typeface="微軟正黑體" panose="020B0604030504040204" pitchFamily="34" charset="-120"/>
                <a:ea typeface="微軟正黑體" panose="020B0604030504040204" pitchFamily="34" charset="-120"/>
              </a:rPr>
              <a:t>歐盟</a:t>
            </a:r>
            <a:r>
              <a:rPr lang="en-US" altLang="zh-TW" sz="2400" b="1" i="0" u="none" strike="noStrike" baseline="0" dirty="0">
                <a:solidFill>
                  <a:srgbClr val="000000"/>
                </a:solidFill>
                <a:latin typeface="微軟正黑體" panose="020B0604030504040204" pitchFamily="34" charset="-120"/>
                <a:ea typeface="微軟正黑體" panose="020B0604030504040204" pitchFamily="34" charset="-120"/>
              </a:rPr>
              <a:t>CBAM</a:t>
            </a:r>
            <a:r>
              <a:rPr lang="zh-TW" altLang="en-US" sz="2400" b="0" i="0" u="none" strike="noStrike" baseline="0" dirty="0">
                <a:solidFill>
                  <a:srgbClr val="000000"/>
                </a:solidFill>
                <a:latin typeface="微軟正黑體" panose="020B0604030504040204" pitchFamily="34" charset="-120"/>
                <a:ea typeface="微軟正黑體" panose="020B0604030504040204" pitchFamily="34" charset="-120"/>
              </a:rPr>
              <a:t>的實施時程與初步階段</a:t>
            </a:r>
            <a:endParaRPr lang="en-US" altLang="zh-TW" sz="2400" b="0" i="0" u="none" strike="noStrike" baseline="0" dirty="0">
              <a:solidFill>
                <a:srgbClr val="000000"/>
              </a:solidFill>
              <a:latin typeface="微軟正黑體" panose="020B0604030504040204" pitchFamily="34" charset="-120"/>
              <a:ea typeface="微軟正黑體" panose="020B0604030504040204" pitchFamily="34" charset="-120"/>
            </a:endParaRPr>
          </a:p>
          <a:p>
            <a:pPr marL="342900" indent="-342900">
              <a:lnSpc>
                <a:spcPct val="150000"/>
              </a:lnSpc>
              <a:buFont typeface="Arial" panose="020B0604020202020204" pitchFamily="34" charset="0"/>
              <a:buChar char="•"/>
            </a:pPr>
            <a:r>
              <a:rPr lang="zh-TW" altLang="en-US" sz="2400" b="0" i="0" u="none" strike="noStrike" baseline="0" dirty="0">
                <a:solidFill>
                  <a:srgbClr val="000000"/>
                </a:solidFill>
                <a:latin typeface="微軟正黑體" panose="020B0604030504040204" pitchFamily="34" charset="-120"/>
                <a:ea typeface="微軟正黑體" panose="020B0604030504040204" pitchFamily="34" charset="-120"/>
              </a:rPr>
              <a:t>台灣碳費制度與</a:t>
            </a:r>
            <a:r>
              <a:rPr lang="en-US" altLang="zh-TW" sz="2400" b="1" i="0" u="none" strike="noStrike" baseline="0" dirty="0">
                <a:solidFill>
                  <a:srgbClr val="000000"/>
                </a:solidFill>
                <a:latin typeface="微軟正黑體" panose="020B0604030504040204" pitchFamily="34" charset="-120"/>
                <a:ea typeface="微軟正黑體" panose="020B0604030504040204" pitchFamily="34" charset="-120"/>
              </a:rPr>
              <a:t>CBAM</a:t>
            </a:r>
            <a:r>
              <a:rPr lang="zh-TW" altLang="en-US" sz="2400" b="0" i="0" u="none" strike="noStrike" baseline="0" dirty="0">
                <a:solidFill>
                  <a:srgbClr val="000000"/>
                </a:solidFill>
                <a:latin typeface="微軟正黑體" panose="020B0604030504040204" pitchFamily="34" charset="-120"/>
                <a:ea typeface="微軟正黑體" panose="020B0604030504040204" pitchFamily="34" charset="-120"/>
              </a:rPr>
              <a:t>的發展規劃 </a:t>
            </a:r>
          </a:p>
          <a:p>
            <a:pPr marL="342900" indent="-342900">
              <a:lnSpc>
                <a:spcPct val="150000"/>
              </a:lnSpc>
              <a:buFont typeface="Arial" panose="020B0604020202020204" pitchFamily="34" charset="0"/>
              <a:buChar char="•"/>
            </a:pPr>
            <a:r>
              <a:rPr lang="zh-TW" altLang="en-US" sz="2400" b="0" i="0" u="none" strike="noStrike" baseline="0" dirty="0">
                <a:solidFill>
                  <a:srgbClr val="000000"/>
                </a:solidFill>
                <a:latin typeface="微軟正黑體" panose="020B0604030504040204" pitchFamily="34" charset="-120"/>
                <a:ea typeface="微軟正黑體" panose="020B0604030504040204" pitchFamily="34" charset="-120"/>
              </a:rPr>
              <a:t>驗證機制與第三方國家碳價扣抵 </a:t>
            </a:r>
          </a:p>
          <a:p>
            <a:pPr marL="342900" indent="-342900" algn="l">
              <a:lnSpc>
                <a:spcPct val="150000"/>
              </a:lnSpc>
              <a:buFont typeface="Arial" panose="020B0604020202020204" pitchFamily="34" charset="0"/>
              <a:buChar char="•"/>
            </a:pPr>
            <a:r>
              <a:rPr lang="zh-TW" altLang="en-US" sz="2400" b="0" i="0" u="none" strike="noStrike" baseline="0" dirty="0">
                <a:solidFill>
                  <a:srgbClr val="000000"/>
                </a:solidFill>
                <a:latin typeface="微軟正黑體" panose="020B0604030504040204" pitchFamily="34" charset="-120"/>
                <a:ea typeface="微軟正黑體" panose="020B0604030504040204" pitchFamily="34" charset="-120"/>
              </a:rPr>
              <a:t>碳價扣抵與預設值（</a:t>
            </a:r>
            <a:r>
              <a:rPr lang="en-US" altLang="zh-TW" sz="2400" b="1" i="0" u="none" strike="noStrike" baseline="0" dirty="0">
                <a:solidFill>
                  <a:srgbClr val="000000"/>
                </a:solidFill>
                <a:latin typeface="微軟正黑體" panose="020B0604030504040204" pitchFamily="34" charset="-120"/>
                <a:ea typeface="微軟正黑體" panose="020B0604030504040204" pitchFamily="34" charset="-120"/>
              </a:rPr>
              <a:t>Default Values</a:t>
            </a:r>
            <a:r>
              <a:rPr lang="zh-TW" altLang="en-US" sz="2400" b="1" i="0" u="none" strike="noStrike" baseline="0" dirty="0">
                <a:solidFill>
                  <a:srgbClr val="000000"/>
                </a:solidFill>
                <a:latin typeface="微軟正黑體" panose="020B0604030504040204" pitchFamily="34" charset="-120"/>
                <a:ea typeface="微軟正黑體" panose="020B0604030504040204" pitchFamily="34" charset="-120"/>
              </a:rPr>
              <a:t>）</a:t>
            </a:r>
            <a:endParaRPr lang="zh-TW" altLang="en-US" sz="2400" b="0" i="0" u="none" strike="noStrike" baseline="0" dirty="0">
              <a:solidFill>
                <a:srgbClr val="000000"/>
              </a:solidFill>
              <a:latin typeface="微軟正黑體" panose="020B0604030504040204" pitchFamily="34" charset="-120"/>
              <a:ea typeface="微軟正黑體" panose="020B0604030504040204" pitchFamily="34" charset="-120"/>
            </a:endParaRPr>
          </a:p>
          <a:p>
            <a:pPr marL="342900" indent="-342900">
              <a:lnSpc>
                <a:spcPct val="150000"/>
              </a:lnSpc>
              <a:buFont typeface="Arial" panose="020B0604020202020204" pitchFamily="34" charset="0"/>
              <a:buChar char="•"/>
            </a:pPr>
            <a:r>
              <a:rPr lang="zh-TW" altLang="en-US" sz="2400" b="0" i="0" u="none" strike="noStrike" baseline="0" dirty="0">
                <a:solidFill>
                  <a:srgbClr val="000000"/>
                </a:solidFill>
                <a:latin typeface="微軟正黑體" panose="020B0604030504040204" pitchFamily="34" charset="-120"/>
                <a:ea typeface="微軟正黑體" panose="020B0604030504040204" pitchFamily="34" charset="-120"/>
              </a:rPr>
              <a:t>雙邊合作與資訊交流 </a:t>
            </a:r>
            <a:endParaRPr lang="en-US" altLang="zh-TW" sz="2400" b="0" i="0" u="none" strike="noStrike" baseline="0" dirty="0">
              <a:solidFill>
                <a:srgbClr val="000000"/>
              </a:solidFill>
              <a:latin typeface="微軟正黑體" panose="020B0604030504040204" pitchFamily="34" charset="-120"/>
              <a:ea typeface="微軟正黑體" panose="020B0604030504040204" pitchFamily="34" charset="-120"/>
            </a:endParaRPr>
          </a:p>
        </p:txBody>
      </p:sp>
      <p:pic>
        <p:nvPicPr>
          <p:cNvPr id="3" name="Graphic 2" descr="燈泡與齒輪 以實心填滿">
            <a:extLst>
              <a:ext uri="{FF2B5EF4-FFF2-40B4-BE49-F238E27FC236}">
                <a16:creationId xmlns:a16="http://schemas.microsoft.com/office/drawing/2014/main" id="{4392FC03-9CF0-8CE2-20A1-278D6DA851FB}"/>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85949" y="5123330"/>
            <a:ext cx="869577" cy="869577"/>
          </a:xfrm>
          <a:prstGeom prst="rect">
            <a:avLst/>
          </a:prstGeom>
        </p:spPr>
      </p:pic>
    </p:spTree>
    <p:extLst>
      <p:ext uri="{BB962C8B-B14F-4D97-AF65-F5344CB8AC3E}">
        <p14:creationId xmlns:p14="http://schemas.microsoft.com/office/powerpoint/2010/main" val="3786614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向上箭號圖說文字 58"/>
          <p:cNvSpPr/>
          <p:nvPr/>
        </p:nvSpPr>
        <p:spPr>
          <a:xfrm>
            <a:off x="2701049" y="4611468"/>
            <a:ext cx="7216674" cy="1954675"/>
          </a:xfrm>
          <a:prstGeom prst="upArrowCallout">
            <a:avLst>
              <a:gd name="adj1" fmla="val 23191"/>
              <a:gd name="adj2" fmla="val 19122"/>
              <a:gd name="adj3" fmla="val 12539"/>
              <a:gd name="adj4" fmla="val 81558"/>
            </a:avLst>
          </a:prstGeom>
          <a:gradFill flip="none" rotWithShape="1">
            <a:gsLst>
              <a:gs pos="76000">
                <a:schemeClr val="tx2">
                  <a:lumMod val="20000"/>
                  <a:lumOff val="80000"/>
                </a:schemeClr>
              </a:gs>
              <a:gs pos="98000">
                <a:schemeClr val="bg1"/>
              </a:gs>
              <a:gs pos="0">
                <a:schemeClr val="bg1"/>
              </a:gs>
            </a:gsLst>
            <a:lin ang="16200000" scaled="1"/>
            <a:tileRect/>
          </a:gradFill>
          <a:ln w="12700" cap="flat" cmpd="sng" algn="ctr">
            <a:noFill/>
            <a:prstDash val="solid"/>
            <a:miter lim="800000"/>
          </a:ln>
          <a:effectLst/>
        </p:spPr>
        <p:txBody>
          <a:bodyPr rtlCol="0" anchor="ctr"/>
          <a:lstStyle/>
          <a:p>
            <a:pPr algn="ctr" defTabSz="914377"/>
            <a:endParaRPr lang="zh-TW" altLang="en-US" sz="1800" kern="0">
              <a:solidFill>
                <a:prstClr val="white"/>
              </a:solidFill>
              <a:latin typeface="Times New Roman" panose="02020603050405020304" pitchFamily="18" charset="0"/>
              <a:ea typeface="微軟正黑體"/>
              <a:cs typeface="Times New Roman" panose="02020603050405020304" pitchFamily="18" charset="0"/>
            </a:endParaRPr>
          </a:p>
        </p:txBody>
      </p:sp>
      <p:sp>
        <p:nvSpPr>
          <p:cNvPr id="10" name="矩形 9"/>
          <p:cNvSpPr/>
          <p:nvPr/>
        </p:nvSpPr>
        <p:spPr>
          <a:xfrm>
            <a:off x="612743" y="427924"/>
            <a:ext cx="9978730" cy="757130"/>
          </a:xfrm>
          <a:prstGeom prst="rect">
            <a:avLst/>
          </a:prstGeom>
          <a:noFill/>
        </p:spPr>
        <p:txBody>
          <a:bodyPr vert="horz" wrap="square" lIns="91440" tIns="45720" rIns="91440" bIns="45720" rtlCol="0"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90000"/>
              </a:lnSpc>
              <a:spcBef>
                <a:spcPct val="0"/>
              </a:spcBef>
              <a:spcAft>
                <a:spcPct val="0"/>
              </a:spcAft>
            </a:pPr>
            <a:r>
              <a:rPr lang="zh-TW" altLang="zh-TW"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英國</a:t>
            </a:r>
            <a:r>
              <a:rPr lang="en-US" altLang="zh-TW"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CBAM</a:t>
            </a:r>
            <a:r>
              <a:rPr lang="zh-TW" altLang="en-US"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的現況與溝通情形</a:t>
            </a:r>
          </a:p>
        </p:txBody>
      </p:sp>
      <p:pic>
        <p:nvPicPr>
          <p:cNvPr id="50" name="圖片 49"/>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20872645" flipH="1">
            <a:off x="468222" y="4359079"/>
            <a:ext cx="1971283" cy="2023137"/>
          </a:xfrm>
          <a:prstGeom prst="rect">
            <a:avLst/>
          </a:prstGeom>
        </p:spPr>
      </p:pic>
      <p:sp>
        <p:nvSpPr>
          <p:cNvPr id="15" name="Freeform 20">
            <a:extLst>
              <a:ext uri="{FF2B5EF4-FFF2-40B4-BE49-F238E27FC236}">
                <a16:creationId xmlns:a16="http://schemas.microsoft.com/office/drawing/2014/main" id="{F940E2AC-DD4C-EE47-88EA-AB79E891FB81}"/>
              </a:ext>
            </a:extLst>
          </p:cNvPr>
          <p:cNvSpPr>
            <a:spLocks noChangeArrowheads="1"/>
          </p:cNvSpPr>
          <p:nvPr/>
        </p:nvSpPr>
        <p:spPr bwMode="auto">
          <a:xfrm>
            <a:off x="6173531" y="3250494"/>
            <a:ext cx="1471046" cy="475200"/>
          </a:xfrm>
          <a:custGeom>
            <a:avLst/>
            <a:gdLst>
              <a:gd name="T0" fmla="*/ 1358 w 1359"/>
              <a:gd name="T1" fmla="*/ 0 h 874"/>
              <a:gd name="T2" fmla="*/ 1358 w 1359"/>
              <a:gd name="T3" fmla="*/ 194 h 874"/>
              <a:gd name="T4" fmla="*/ 0 w 1359"/>
              <a:gd name="T5" fmla="*/ 873 h 874"/>
              <a:gd name="T6" fmla="*/ 0 w 1359"/>
              <a:gd name="T7" fmla="*/ 679 h 874"/>
              <a:gd name="T8" fmla="*/ 1358 w 1359"/>
              <a:gd name="T9" fmla="*/ 0 h 874"/>
            </a:gdLst>
            <a:ahLst/>
            <a:cxnLst>
              <a:cxn ang="0">
                <a:pos x="T0" y="T1"/>
              </a:cxn>
              <a:cxn ang="0">
                <a:pos x="T2" y="T3"/>
              </a:cxn>
              <a:cxn ang="0">
                <a:pos x="T4" y="T5"/>
              </a:cxn>
              <a:cxn ang="0">
                <a:pos x="T6" y="T7"/>
              </a:cxn>
              <a:cxn ang="0">
                <a:pos x="T8" y="T9"/>
              </a:cxn>
            </a:cxnLst>
            <a:rect l="0" t="0" r="r" b="b"/>
            <a:pathLst>
              <a:path w="1359" h="874">
                <a:moveTo>
                  <a:pt x="1358" y="0"/>
                </a:moveTo>
                <a:lnTo>
                  <a:pt x="1358" y="194"/>
                </a:lnTo>
                <a:lnTo>
                  <a:pt x="0" y="873"/>
                </a:lnTo>
                <a:lnTo>
                  <a:pt x="0" y="679"/>
                </a:lnTo>
                <a:lnTo>
                  <a:pt x="1358" y="0"/>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16" name="Freeform 21">
            <a:extLst>
              <a:ext uri="{FF2B5EF4-FFF2-40B4-BE49-F238E27FC236}">
                <a16:creationId xmlns:a16="http://schemas.microsoft.com/office/drawing/2014/main" id="{26605385-4172-3F40-AD2C-2DFDD5051995}"/>
              </a:ext>
            </a:extLst>
          </p:cNvPr>
          <p:cNvSpPr>
            <a:spLocks noChangeArrowheads="1"/>
          </p:cNvSpPr>
          <p:nvPr/>
        </p:nvSpPr>
        <p:spPr bwMode="auto">
          <a:xfrm>
            <a:off x="4344272" y="3250494"/>
            <a:ext cx="1471046" cy="475200"/>
          </a:xfrm>
          <a:custGeom>
            <a:avLst/>
            <a:gdLst>
              <a:gd name="T0" fmla="*/ 1359 w 1360"/>
              <a:gd name="T1" fmla="*/ 679 h 874"/>
              <a:gd name="T2" fmla="*/ 1359 w 1360"/>
              <a:gd name="T3" fmla="*/ 873 h 874"/>
              <a:gd name="T4" fmla="*/ 0 w 1360"/>
              <a:gd name="T5" fmla="*/ 194 h 874"/>
              <a:gd name="T6" fmla="*/ 0 w 1360"/>
              <a:gd name="T7" fmla="*/ 0 h 874"/>
              <a:gd name="T8" fmla="*/ 1359 w 1360"/>
              <a:gd name="T9" fmla="*/ 679 h 874"/>
            </a:gdLst>
            <a:ahLst/>
            <a:cxnLst>
              <a:cxn ang="0">
                <a:pos x="T0" y="T1"/>
              </a:cxn>
              <a:cxn ang="0">
                <a:pos x="T2" y="T3"/>
              </a:cxn>
              <a:cxn ang="0">
                <a:pos x="T4" y="T5"/>
              </a:cxn>
              <a:cxn ang="0">
                <a:pos x="T6" y="T7"/>
              </a:cxn>
              <a:cxn ang="0">
                <a:pos x="T8" y="T9"/>
              </a:cxn>
            </a:cxnLst>
            <a:rect l="0" t="0" r="r" b="b"/>
            <a:pathLst>
              <a:path w="1360" h="874">
                <a:moveTo>
                  <a:pt x="1359" y="679"/>
                </a:moveTo>
                <a:lnTo>
                  <a:pt x="1359" y="873"/>
                </a:lnTo>
                <a:lnTo>
                  <a:pt x="0" y="194"/>
                </a:lnTo>
                <a:lnTo>
                  <a:pt x="0" y="0"/>
                </a:lnTo>
                <a:lnTo>
                  <a:pt x="1359" y="679"/>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1" name="Freeform 23">
            <a:extLst>
              <a:ext uri="{FF2B5EF4-FFF2-40B4-BE49-F238E27FC236}">
                <a16:creationId xmlns:a16="http://schemas.microsoft.com/office/drawing/2014/main" id="{6D7A9AFD-E990-7549-98ED-921A453E5B73}"/>
              </a:ext>
            </a:extLst>
          </p:cNvPr>
          <p:cNvSpPr>
            <a:spLocks noChangeArrowheads="1"/>
          </p:cNvSpPr>
          <p:nvPr/>
        </p:nvSpPr>
        <p:spPr bwMode="auto">
          <a:xfrm>
            <a:off x="5815320" y="3620094"/>
            <a:ext cx="358211" cy="124800"/>
          </a:xfrm>
          <a:custGeom>
            <a:avLst/>
            <a:gdLst>
              <a:gd name="T0" fmla="*/ 300 w 329"/>
              <a:gd name="T1" fmla="*/ 12 h 229"/>
              <a:gd name="T2" fmla="*/ 275 w 329"/>
              <a:gd name="T3" fmla="*/ 20 h 229"/>
              <a:gd name="T4" fmla="*/ 253 w 329"/>
              <a:gd name="T5" fmla="*/ 25 h 229"/>
              <a:gd name="T6" fmla="*/ 230 w 329"/>
              <a:gd name="T7" fmla="*/ 29 h 229"/>
              <a:gd name="T8" fmla="*/ 204 w 329"/>
              <a:gd name="T9" fmla="*/ 32 h 229"/>
              <a:gd name="T10" fmla="*/ 183 w 329"/>
              <a:gd name="T11" fmla="*/ 34 h 229"/>
              <a:gd name="T12" fmla="*/ 148 w 329"/>
              <a:gd name="T13" fmla="*/ 34 h 229"/>
              <a:gd name="T14" fmla="*/ 121 w 329"/>
              <a:gd name="T15" fmla="*/ 32 h 229"/>
              <a:gd name="T16" fmla="*/ 99 w 329"/>
              <a:gd name="T17" fmla="*/ 30 h 229"/>
              <a:gd name="T18" fmla="*/ 79 w 329"/>
              <a:gd name="T19" fmla="*/ 26 h 229"/>
              <a:gd name="T20" fmla="*/ 59 w 329"/>
              <a:gd name="T21" fmla="*/ 22 h 229"/>
              <a:gd name="T22" fmla="*/ 39 w 329"/>
              <a:gd name="T23" fmla="*/ 16 h 229"/>
              <a:gd name="T24" fmla="*/ 17 w 329"/>
              <a:gd name="T25" fmla="*/ 8 h 229"/>
              <a:gd name="T26" fmla="*/ 0 w 329"/>
              <a:gd name="T27" fmla="*/ 194 h 229"/>
              <a:gd name="T28" fmla="*/ 18 w 329"/>
              <a:gd name="T29" fmla="*/ 203 h 229"/>
              <a:gd name="T30" fmla="*/ 39 w 329"/>
              <a:gd name="T31" fmla="*/ 210 h 229"/>
              <a:gd name="T32" fmla="*/ 48 w 329"/>
              <a:gd name="T33" fmla="*/ 213 h 229"/>
              <a:gd name="T34" fmla="*/ 63 w 329"/>
              <a:gd name="T35" fmla="*/ 217 h 229"/>
              <a:gd name="T36" fmla="*/ 79 w 329"/>
              <a:gd name="T37" fmla="*/ 221 h 229"/>
              <a:gd name="T38" fmla="*/ 93 w 329"/>
              <a:gd name="T39" fmla="*/ 222 h 229"/>
              <a:gd name="T40" fmla="*/ 100 w 329"/>
              <a:gd name="T41" fmla="*/ 224 h 229"/>
              <a:gd name="T42" fmla="*/ 120 w 329"/>
              <a:gd name="T43" fmla="*/ 226 h 229"/>
              <a:gd name="T44" fmla="*/ 138 w 329"/>
              <a:gd name="T45" fmla="*/ 228 h 229"/>
              <a:gd name="T46" fmla="*/ 148 w 329"/>
              <a:gd name="T47" fmla="*/ 228 h 229"/>
              <a:gd name="T48" fmla="*/ 163 w 329"/>
              <a:gd name="T49" fmla="*/ 228 h 229"/>
              <a:gd name="T50" fmla="*/ 183 w 329"/>
              <a:gd name="T51" fmla="*/ 228 h 229"/>
              <a:gd name="T52" fmla="*/ 202 w 329"/>
              <a:gd name="T53" fmla="*/ 227 h 229"/>
              <a:gd name="T54" fmla="*/ 228 w 329"/>
              <a:gd name="T55" fmla="*/ 223 h 229"/>
              <a:gd name="T56" fmla="*/ 251 w 329"/>
              <a:gd name="T57" fmla="*/ 220 h 229"/>
              <a:gd name="T58" fmla="*/ 272 w 329"/>
              <a:gd name="T59" fmla="*/ 215 h 229"/>
              <a:gd name="T60" fmla="*/ 293 w 329"/>
              <a:gd name="T61" fmla="*/ 209 h 229"/>
              <a:gd name="T62" fmla="*/ 313 w 329"/>
              <a:gd name="T63" fmla="*/ 201 h 229"/>
              <a:gd name="T64" fmla="*/ 328 w 329"/>
              <a:gd name="T65" fmla="*/ 194 h 229"/>
              <a:gd name="T66" fmla="*/ 313 w 329"/>
              <a:gd name="T67" fmla="*/ 7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9" h="229">
                <a:moveTo>
                  <a:pt x="313" y="7"/>
                </a:moveTo>
                <a:cubicBezTo>
                  <a:pt x="308" y="9"/>
                  <a:pt x="304" y="10"/>
                  <a:pt x="300" y="12"/>
                </a:cubicBezTo>
                <a:cubicBezTo>
                  <a:pt x="298" y="13"/>
                  <a:pt x="295" y="14"/>
                  <a:pt x="293" y="14"/>
                </a:cubicBezTo>
                <a:cubicBezTo>
                  <a:pt x="287" y="16"/>
                  <a:pt x="281" y="18"/>
                  <a:pt x="275" y="20"/>
                </a:cubicBezTo>
                <a:cubicBezTo>
                  <a:pt x="274" y="20"/>
                  <a:pt x="273" y="20"/>
                  <a:pt x="272" y="20"/>
                </a:cubicBezTo>
                <a:cubicBezTo>
                  <a:pt x="266" y="22"/>
                  <a:pt x="259" y="23"/>
                  <a:pt x="253" y="25"/>
                </a:cubicBezTo>
                <a:cubicBezTo>
                  <a:pt x="253" y="25"/>
                  <a:pt x="252" y="25"/>
                  <a:pt x="251" y="25"/>
                </a:cubicBezTo>
                <a:cubicBezTo>
                  <a:pt x="244" y="27"/>
                  <a:pt x="237" y="28"/>
                  <a:pt x="230" y="29"/>
                </a:cubicBezTo>
                <a:cubicBezTo>
                  <a:pt x="229" y="30"/>
                  <a:pt x="228" y="30"/>
                  <a:pt x="228" y="30"/>
                </a:cubicBezTo>
                <a:cubicBezTo>
                  <a:pt x="220" y="31"/>
                  <a:pt x="212" y="32"/>
                  <a:pt x="204" y="32"/>
                </a:cubicBezTo>
                <a:cubicBezTo>
                  <a:pt x="201" y="33"/>
                  <a:pt x="198" y="33"/>
                  <a:pt x="195" y="33"/>
                </a:cubicBezTo>
                <a:cubicBezTo>
                  <a:pt x="190" y="33"/>
                  <a:pt x="186" y="33"/>
                  <a:pt x="183" y="34"/>
                </a:cubicBezTo>
                <a:cubicBezTo>
                  <a:pt x="176" y="34"/>
                  <a:pt x="170" y="34"/>
                  <a:pt x="163" y="34"/>
                </a:cubicBezTo>
                <a:cubicBezTo>
                  <a:pt x="159" y="34"/>
                  <a:pt x="153" y="34"/>
                  <a:pt x="148" y="34"/>
                </a:cubicBezTo>
                <a:cubicBezTo>
                  <a:pt x="145" y="33"/>
                  <a:pt x="143" y="33"/>
                  <a:pt x="140" y="33"/>
                </a:cubicBezTo>
                <a:cubicBezTo>
                  <a:pt x="133" y="33"/>
                  <a:pt x="127" y="33"/>
                  <a:pt x="121" y="32"/>
                </a:cubicBezTo>
                <a:lnTo>
                  <a:pt x="120" y="32"/>
                </a:lnTo>
                <a:cubicBezTo>
                  <a:pt x="113" y="32"/>
                  <a:pt x="105" y="30"/>
                  <a:pt x="99" y="30"/>
                </a:cubicBezTo>
                <a:cubicBezTo>
                  <a:pt x="97" y="29"/>
                  <a:pt x="94" y="28"/>
                  <a:pt x="93" y="28"/>
                </a:cubicBezTo>
                <a:cubicBezTo>
                  <a:pt x="88" y="28"/>
                  <a:pt x="83" y="27"/>
                  <a:pt x="79" y="26"/>
                </a:cubicBezTo>
                <a:cubicBezTo>
                  <a:pt x="76" y="25"/>
                  <a:pt x="73" y="25"/>
                  <a:pt x="70" y="24"/>
                </a:cubicBezTo>
                <a:cubicBezTo>
                  <a:pt x="67" y="23"/>
                  <a:pt x="63" y="22"/>
                  <a:pt x="59" y="22"/>
                </a:cubicBezTo>
                <a:cubicBezTo>
                  <a:pt x="56" y="20"/>
                  <a:pt x="52" y="20"/>
                  <a:pt x="48" y="19"/>
                </a:cubicBezTo>
                <a:cubicBezTo>
                  <a:pt x="46" y="18"/>
                  <a:pt x="42" y="17"/>
                  <a:pt x="39" y="16"/>
                </a:cubicBezTo>
                <a:cubicBezTo>
                  <a:pt x="33" y="14"/>
                  <a:pt x="26" y="11"/>
                  <a:pt x="19" y="9"/>
                </a:cubicBezTo>
                <a:cubicBezTo>
                  <a:pt x="19" y="9"/>
                  <a:pt x="18" y="8"/>
                  <a:pt x="17" y="8"/>
                </a:cubicBezTo>
                <a:cubicBezTo>
                  <a:pt x="11" y="6"/>
                  <a:pt x="6" y="3"/>
                  <a:pt x="0" y="0"/>
                </a:cubicBezTo>
                <a:lnTo>
                  <a:pt x="0" y="194"/>
                </a:lnTo>
                <a:cubicBezTo>
                  <a:pt x="6" y="197"/>
                  <a:pt x="11" y="200"/>
                  <a:pt x="17" y="202"/>
                </a:cubicBezTo>
                <a:cubicBezTo>
                  <a:pt x="18" y="202"/>
                  <a:pt x="18" y="203"/>
                  <a:pt x="18" y="203"/>
                </a:cubicBezTo>
                <a:cubicBezTo>
                  <a:pt x="19" y="203"/>
                  <a:pt x="19" y="203"/>
                  <a:pt x="19" y="203"/>
                </a:cubicBezTo>
                <a:cubicBezTo>
                  <a:pt x="26" y="206"/>
                  <a:pt x="33" y="208"/>
                  <a:pt x="39" y="210"/>
                </a:cubicBezTo>
                <a:cubicBezTo>
                  <a:pt x="40" y="211"/>
                  <a:pt x="41" y="211"/>
                  <a:pt x="42" y="211"/>
                </a:cubicBezTo>
                <a:cubicBezTo>
                  <a:pt x="44" y="212"/>
                  <a:pt x="46" y="212"/>
                  <a:pt x="48" y="213"/>
                </a:cubicBezTo>
                <a:cubicBezTo>
                  <a:pt x="52" y="214"/>
                  <a:pt x="56" y="215"/>
                  <a:pt x="59" y="216"/>
                </a:cubicBezTo>
                <a:cubicBezTo>
                  <a:pt x="60" y="216"/>
                  <a:pt x="61" y="216"/>
                  <a:pt x="63" y="217"/>
                </a:cubicBezTo>
                <a:cubicBezTo>
                  <a:pt x="65" y="217"/>
                  <a:pt x="68" y="218"/>
                  <a:pt x="70" y="219"/>
                </a:cubicBezTo>
                <a:cubicBezTo>
                  <a:pt x="73" y="219"/>
                  <a:pt x="76" y="220"/>
                  <a:pt x="79" y="221"/>
                </a:cubicBezTo>
                <a:cubicBezTo>
                  <a:pt x="80" y="221"/>
                  <a:pt x="81" y="221"/>
                  <a:pt x="82" y="221"/>
                </a:cubicBezTo>
                <a:cubicBezTo>
                  <a:pt x="85" y="222"/>
                  <a:pt x="89" y="222"/>
                  <a:pt x="93" y="222"/>
                </a:cubicBezTo>
                <a:cubicBezTo>
                  <a:pt x="94" y="223"/>
                  <a:pt x="97" y="223"/>
                  <a:pt x="99" y="223"/>
                </a:cubicBezTo>
                <a:lnTo>
                  <a:pt x="100" y="224"/>
                </a:lnTo>
                <a:cubicBezTo>
                  <a:pt x="107" y="225"/>
                  <a:pt x="113" y="225"/>
                  <a:pt x="119" y="226"/>
                </a:cubicBezTo>
                <a:cubicBezTo>
                  <a:pt x="120" y="226"/>
                  <a:pt x="120" y="226"/>
                  <a:pt x="120" y="226"/>
                </a:cubicBezTo>
                <a:cubicBezTo>
                  <a:pt x="120" y="226"/>
                  <a:pt x="121" y="226"/>
                  <a:pt x="121" y="227"/>
                </a:cubicBezTo>
                <a:cubicBezTo>
                  <a:pt x="127" y="227"/>
                  <a:pt x="132" y="227"/>
                  <a:pt x="138" y="228"/>
                </a:cubicBezTo>
                <a:cubicBezTo>
                  <a:pt x="138" y="228"/>
                  <a:pt x="139" y="228"/>
                  <a:pt x="140" y="228"/>
                </a:cubicBezTo>
                <a:cubicBezTo>
                  <a:pt x="143" y="228"/>
                  <a:pt x="145" y="228"/>
                  <a:pt x="148" y="228"/>
                </a:cubicBezTo>
                <a:cubicBezTo>
                  <a:pt x="151" y="228"/>
                  <a:pt x="154" y="228"/>
                  <a:pt x="158" y="228"/>
                </a:cubicBezTo>
                <a:cubicBezTo>
                  <a:pt x="160" y="228"/>
                  <a:pt x="162" y="228"/>
                  <a:pt x="163" y="228"/>
                </a:cubicBezTo>
                <a:cubicBezTo>
                  <a:pt x="169" y="228"/>
                  <a:pt x="174" y="228"/>
                  <a:pt x="179" y="228"/>
                </a:cubicBezTo>
                <a:cubicBezTo>
                  <a:pt x="180" y="228"/>
                  <a:pt x="181" y="228"/>
                  <a:pt x="183" y="228"/>
                </a:cubicBezTo>
                <a:cubicBezTo>
                  <a:pt x="186" y="228"/>
                  <a:pt x="190" y="227"/>
                  <a:pt x="195" y="227"/>
                </a:cubicBezTo>
                <a:cubicBezTo>
                  <a:pt x="197" y="227"/>
                  <a:pt x="200" y="227"/>
                  <a:pt x="202" y="227"/>
                </a:cubicBezTo>
                <a:cubicBezTo>
                  <a:pt x="203" y="227"/>
                  <a:pt x="204" y="227"/>
                  <a:pt x="204" y="227"/>
                </a:cubicBezTo>
                <a:cubicBezTo>
                  <a:pt x="212" y="226"/>
                  <a:pt x="220" y="225"/>
                  <a:pt x="228" y="223"/>
                </a:cubicBezTo>
                <a:cubicBezTo>
                  <a:pt x="228" y="223"/>
                  <a:pt x="229" y="223"/>
                  <a:pt x="230" y="223"/>
                </a:cubicBezTo>
                <a:cubicBezTo>
                  <a:pt x="237" y="222"/>
                  <a:pt x="244" y="221"/>
                  <a:pt x="251" y="220"/>
                </a:cubicBezTo>
                <a:cubicBezTo>
                  <a:pt x="252" y="220"/>
                  <a:pt x="253" y="219"/>
                  <a:pt x="253" y="219"/>
                </a:cubicBezTo>
                <a:cubicBezTo>
                  <a:pt x="259" y="218"/>
                  <a:pt x="266" y="217"/>
                  <a:pt x="272" y="215"/>
                </a:cubicBezTo>
                <a:cubicBezTo>
                  <a:pt x="273" y="214"/>
                  <a:pt x="274" y="214"/>
                  <a:pt x="275" y="214"/>
                </a:cubicBezTo>
                <a:cubicBezTo>
                  <a:pt x="281" y="212"/>
                  <a:pt x="287" y="211"/>
                  <a:pt x="293" y="209"/>
                </a:cubicBezTo>
                <a:cubicBezTo>
                  <a:pt x="295" y="208"/>
                  <a:pt x="298" y="207"/>
                  <a:pt x="300" y="206"/>
                </a:cubicBezTo>
                <a:cubicBezTo>
                  <a:pt x="304" y="205"/>
                  <a:pt x="308" y="203"/>
                  <a:pt x="313" y="201"/>
                </a:cubicBezTo>
                <a:lnTo>
                  <a:pt x="315" y="200"/>
                </a:lnTo>
                <a:cubicBezTo>
                  <a:pt x="319" y="198"/>
                  <a:pt x="324" y="197"/>
                  <a:pt x="328" y="194"/>
                </a:cubicBezTo>
                <a:lnTo>
                  <a:pt x="328" y="0"/>
                </a:lnTo>
                <a:cubicBezTo>
                  <a:pt x="323" y="3"/>
                  <a:pt x="318" y="4"/>
                  <a:pt x="313" y="7"/>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2" name="Freeform 3">
            <a:extLst>
              <a:ext uri="{FF2B5EF4-FFF2-40B4-BE49-F238E27FC236}">
                <a16:creationId xmlns:a16="http://schemas.microsoft.com/office/drawing/2014/main" id="{E1950176-BF40-3246-97AA-C36BCD987176}"/>
              </a:ext>
            </a:extLst>
          </p:cNvPr>
          <p:cNvSpPr>
            <a:spLocks noChangeArrowheads="1"/>
          </p:cNvSpPr>
          <p:nvPr/>
        </p:nvSpPr>
        <p:spPr bwMode="auto">
          <a:xfrm>
            <a:off x="2514785" y="2417693"/>
            <a:ext cx="3166572" cy="796799"/>
          </a:xfrm>
          <a:custGeom>
            <a:avLst/>
            <a:gdLst>
              <a:gd name="T0" fmla="*/ 2908 w 2922"/>
              <a:gd name="T1" fmla="*/ 1465 h 1466"/>
              <a:gd name="T2" fmla="*/ 0 w 2922"/>
              <a:gd name="T3" fmla="*/ 28 h 1466"/>
              <a:gd name="T4" fmla="*/ 13 w 2922"/>
              <a:gd name="T5" fmla="*/ 0 h 1466"/>
              <a:gd name="T6" fmla="*/ 2921 w 2922"/>
              <a:gd name="T7" fmla="*/ 1438 h 1466"/>
              <a:gd name="T8" fmla="*/ 2908 w 2922"/>
              <a:gd name="T9" fmla="*/ 1465 h 1466"/>
            </a:gdLst>
            <a:ahLst/>
            <a:cxnLst>
              <a:cxn ang="0">
                <a:pos x="T0" y="T1"/>
              </a:cxn>
              <a:cxn ang="0">
                <a:pos x="T2" y="T3"/>
              </a:cxn>
              <a:cxn ang="0">
                <a:pos x="T4" y="T5"/>
              </a:cxn>
              <a:cxn ang="0">
                <a:pos x="T6" y="T7"/>
              </a:cxn>
              <a:cxn ang="0">
                <a:pos x="T8" y="T9"/>
              </a:cxn>
            </a:cxnLst>
            <a:rect l="0" t="0" r="r" b="b"/>
            <a:pathLst>
              <a:path w="2922" h="1466">
                <a:moveTo>
                  <a:pt x="2908" y="1465"/>
                </a:moveTo>
                <a:lnTo>
                  <a:pt x="0" y="28"/>
                </a:lnTo>
                <a:lnTo>
                  <a:pt x="13" y="0"/>
                </a:lnTo>
                <a:lnTo>
                  <a:pt x="2921" y="1438"/>
                </a:lnTo>
                <a:lnTo>
                  <a:pt x="2908" y="1465"/>
                </a:lnTo>
              </a:path>
            </a:pathLst>
          </a:custGeom>
          <a:solidFill>
            <a:srgbClr val="35CA78"/>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3" name="Freeform 6">
            <a:extLst>
              <a:ext uri="{FF2B5EF4-FFF2-40B4-BE49-F238E27FC236}">
                <a16:creationId xmlns:a16="http://schemas.microsoft.com/office/drawing/2014/main" id="{55F7E659-EA54-614A-8BFD-C7B2A651E1B8}"/>
              </a:ext>
            </a:extLst>
          </p:cNvPr>
          <p:cNvSpPr>
            <a:spLocks noChangeArrowheads="1"/>
          </p:cNvSpPr>
          <p:nvPr/>
        </p:nvSpPr>
        <p:spPr bwMode="auto">
          <a:xfrm>
            <a:off x="6341869" y="2417693"/>
            <a:ext cx="3166572" cy="796799"/>
          </a:xfrm>
          <a:custGeom>
            <a:avLst/>
            <a:gdLst>
              <a:gd name="T0" fmla="*/ 14 w 2923"/>
              <a:gd name="T1" fmla="*/ 1465 h 1466"/>
              <a:gd name="T2" fmla="*/ 0 w 2923"/>
              <a:gd name="T3" fmla="*/ 1438 h 1466"/>
              <a:gd name="T4" fmla="*/ 2908 w 2923"/>
              <a:gd name="T5" fmla="*/ 0 h 1466"/>
              <a:gd name="T6" fmla="*/ 2922 w 2923"/>
              <a:gd name="T7" fmla="*/ 28 h 1466"/>
              <a:gd name="T8" fmla="*/ 14 w 2923"/>
              <a:gd name="T9" fmla="*/ 1465 h 1466"/>
            </a:gdLst>
            <a:ahLst/>
            <a:cxnLst>
              <a:cxn ang="0">
                <a:pos x="T0" y="T1"/>
              </a:cxn>
              <a:cxn ang="0">
                <a:pos x="T2" y="T3"/>
              </a:cxn>
              <a:cxn ang="0">
                <a:pos x="T4" y="T5"/>
              </a:cxn>
              <a:cxn ang="0">
                <a:pos x="T6" y="T7"/>
              </a:cxn>
              <a:cxn ang="0">
                <a:pos x="T8" y="T9"/>
              </a:cxn>
            </a:cxnLst>
            <a:rect l="0" t="0" r="r" b="b"/>
            <a:pathLst>
              <a:path w="2923" h="1466">
                <a:moveTo>
                  <a:pt x="14" y="1465"/>
                </a:moveTo>
                <a:lnTo>
                  <a:pt x="0" y="1438"/>
                </a:lnTo>
                <a:lnTo>
                  <a:pt x="2908" y="0"/>
                </a:lnTo>
                <a:lnTo>
                  <a:pt x="2922" y="28"/>
                </a:lnTo>
                <a:lnTo>
                  <a:pt x="14" y="1465"/>
                </a:lnTo>
              </a:path>
            </a:pathLst>
          </a:custGeom>
          <a:solidFill>
            <a:srgbClr val="23A4A7"/>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4" name="Freeform 7">
            <a:extLst>
              <a:ext uri="{FF2B5EF4-FFF2-40B4-BE49-F238E27FC236}">
                <a16:creationId xmlns:a16="http://schemas.microsoft.com/office/drawing/2014/main" id="{4882DEE2-147A-4843-B99E-0AAAC1EB176A}"/>
              </a:ext>
            </a:extLst>
          </p:cNvPr>
          <p:cNvSpPr>
            <a:spLocks noChangeArrowheads="1"/>
          </p:cNvSpPr>
          <p:nvPr/>
        </p:nvSpPr>
        <p:spPr bwMode="auto">
          <a:xfrm>
            <a:off x="3815925" y="2424894"/>
            <a:ext cx="76418" cy="151199"/>
          </a:xfrm>
          <a:custGeom>
            <a:avLst/>
            <a:gdLst>
              <a:gd name="T0" fmla="*/ 67 w 69"/>
              <a:gd name="T1" fmla="*/ 10 h 278"/>
              <a:gd name="T2" fmla="*/ 67 w 69"/>
              <a:gd name="T3" fmla="*/ 12 h 278"/>
              <a:gd name="T4" fmla="*/ 64 w 69"/>
              <a:gd name="T5" fmla="*/ 22 h 278"/>
              <a:gd name="T6" fmla="*/ 62 w 69"/>
              <a:gd name="T7" fmla="*/ 25 h 278"/>
              <a:gd name="T8" fmla="*/ 59 w 69"/>
              <a:gd name="T9" fmla="*/ 32 h 278"/>
              <a:gd name="T10" fmla="*/ 57 w 69"/>
              <a:gd name="T11" fmla="*/ 36 h 278"/>
              <a:gd name="T12" fmla="*/ 52 w 69"/>
              <a:gd name="T13" fmla="*/ 42 h 278"/>
              <a:gd name="T14" fmla="*/ 49 w 69"/>
              <a:gd name="T15" fmla="*/ 47 h 278"/>
              <a:gd name="T16" fmla="*/ 44 w 69"/>
              <a:gd name="T17" fmla="*/ 52 h 278"/>
              <a:gd name="T18" fmla="*/ 38 w 69"/>
              <a:gd name="T19" fmla="*/ 57 h 278"/>
              <a:gd name="T20" fmla="*/ 31 w 69"/>
              <a:gd name="T21" fmla="*/ 63 h 278"/>
              <a:gd name="T22" fmla="*/ 29 w 69"/>
              <a:gd name="T23" fmla="*/ 65 h 278"/>
              <a:gd name="T24" fmla="*/ 17 w 69"/>
              <a:gd name="T25" fmla="*/ 73 h 278"/>
              <a:gd name="T26" fmla="*/ 14 w 69"/>
              <a:gd name="T27" fmla="*/ 75 h 278"/>
              <a:gd name="T28" fmla="*/ 0 w 69"/>
              <a:gd name="T29" fmla="*/ 82 h 278"/>
              <a:gd name="T30" fmla="*/ 0 w 69"/>
              <a:gd name="T31" fmla="*/ 277 h 278"/>
              <a:gd name="T32" fmla="*/ 14 w 69"/>
              <a:gd name="T33" fmla="*/ 268 h 278"/>
              <a:gd name="T34" fmla="*/ 17 w 69"/>
              <a:gd name="T35" fmla="*/ 267 h 278"/>
              <a:gd name="T36" fmla="*/ 19 w 69"/>
              <a:gd name="T37" fmla="*/ 266 h 278"/>
              <a:gd name="T38" fmla="*/ 29 w 69"/>
              <a:gd name="T39" fmla="*/ 259 h 278"/>
              <a:gd name="T40" fmla="*/ 31 w 69"/>
              <a:gd name="T41" fmla="*/ 258 h 278"/>
              <a:gd name="T42" fmla="*/ 35 w 69"/>
              <a:gd name="T43" fmla="*/ 254 h 278"/>
              <a:gd name="T44" fmla="*/ 38 w 69"/>
              <a:gd name="T45" fmla="*/ 251 h 278"/>
              <a:gd name="T46" fmla="*/ 44 w 69"/>
              <a:gd name="T47" fmla="*/ 246 h 278"/>
              <a:gd name="T48" fmla="*/ 46 w 69"/>
              <a:gd name="T49" fmla="*/ 243 h 278"/>
              <a:gd name="T50" fmla="*/ 49 w 69"/>
              <a:gd name="T51" fmla="*/ 240 h 278"/>
              <a:gd name="T52" fmla="*/ 52 w 69"/>
              <a:gd name="T53" fmla="*/ 236 h 278"/>
              <a:gd name="T54" fmla="*/ 54 w 69"/>
              <a:gd name="T55" fmla="*/ 234 h 278"/>
              <a:gd name="T56" fmla="*/ 57 w 69"/>
              <a:gd name="T57" fmla="*/ 230 h 278"/>
              <a:gd name="T58" fmla="*/ 59 w 69"/>
              <a:gd name="T59" fmla="*/ 226 h 278"/>
              <a:gd name="T60" fmla="*/ 60 w 69"/>
              <a:gd name="T61" fmla="*/ 225 h 278"/>
              <a:gd name="T62" fmla="*/ 62 w 69"/>
              <a:gd name="T63" fmla="*/ 219 h 278"/>
              <a:gd name="T64" fmla="*/ 64 w 69"/>
              <a:gd name="T65" fmla="*/ 216 h 278"/>
              <a:gd name="T66" fmla="*/ 64 w 69"/>
              <a:gd name="T67" fmla="*/ 215 h 278"/>
              <a:gd name="T68" fmla="*/ 67 w 69"/>
              <a:gd name="T69" fmla="*/ 206 h 278"/>
              <a:gd name="T70" fmla="*/ 67 w 69"/>
              <a:gd name="T71" fmla="*/ 204 h 278"/>
              <a:gd name="T72" fmla="*/ 68 w 69"/>
              <a:gd name="T73" fmla="*/ 196 h 278"/>
              <a:gd name="T74" fmla="*/ 68 w 69"/>
              <a:gd name="T75" fmla="*/ 195 h 278"/>
              <a:gd name="T76" fmla="*/ 68 w 69"/>
              <a:gd name="T77" fmla="*/ 0 h 278"/>
              <a:gd name="T78" fmla="*/ 67 w 69"/>
              <a:gd name="T79" fmla="*/ 1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278">
                <a:moveTo>
                  <a:pt x="67" y="10"/>
                </a:moveTo>
                <a:cubicBezTo>
                  <a:pt x="67" y="10"/>
                  <a:pt x="67" y="11"/>
                  <a:pt x="67" y="12"/>
                </a:cubicBezTo>
                <a:cubicBezTo>
                  <a:pt x="66" y="15"/>
                  <a:pt x="65" y="19"/>
                  <a:pt x="64" y="22"/>
                </a:cubicBezTo>
                <a:cubicBezTo>
                  <a:pt x="63" y="23"/>
                  <a:pt x="63" y="24"/>
                  <a:pt x="62" y="25"/>
                </a:cubicBezTo>
                <a:cubicBezTo>
                  <a:pt x="62" y="28"/>
                  <a:pt x="60" y="30"/>
                  <a:pt x="59" y="32"/>
                </a:cubicBezTo>
                <a:cubicBezTo>
                  <a:pt x="58" y="33"/>
                  <a:pt x="57" y="34"/>
                  <a:pt x="57" y="36"/>
                </a:cubicBezTo>
                <a:cubicBezTo>
                  <a:pt x="55" y="38"/>
                  <a:pt x="53" y="40"/>
                  <a:pt x="52" y="42"/>
                </a:cubicBezTo>
                <a:cubicBezTo>
                  <a:pt x="51" y="43"/>
                  <a:pt x="50" y="45"/>
                  <a:pt x="49" y="47"/>
                </a:cubicBezTo>
                <a:cubicBezTo>
                  <a:pt x="47" y="48"/>
                  <a:pt x="46" y="50"/>
                  <a:pt x="44" y="52"/>
                </a:cubicBezTo>
                <a:cubicBezTo>
                  <a:pt x="42" y="53"/>
                  <a:pt x="40" y="55"/>
                  <a:pt x="38" y="57"/>
                </a:cubicBezTo>
                <a:cubicBezTo>
                  <a:pt x="36" y="59"/>
                  <a:pt x="33" y="61"/>
                  <a:pt x="31" y="63"/>
                </a:cubicBezTo>
                <a:cubicBezTo>
                  <a:pt x="30" y="64"/>
                  <a:pt x="30" y="64"/>
                  <a:pt x="29" y="65"/>
                </a:cubicBezTo>
                <a:cubicBezTo>
                  <a:pt x="25" y="67"/>
                  <a:pt x="21" y="70"/>
                  <a:pt x="17" y="73"/>
                </a:cubicBezTo>
                <a:cubicBezTo>
                  <a:pt x="16" y="73"/>
                  <a:pt x="15" y="74"/>
                  <a:pt x="14" y="75"/>
                </a:cubicBezTo>
                <a:cubicBezTo>
                  <a:pt x="10" y="77"/>
                  <a:pt x="5" y="80"/>
                  <a:pt x="0" y="82"/>
                </a:cubicBezTo>
                <a:lnTo>
                  <a:pt x="0" y="277"/>
                </a:lnTo>
                <a:cubicBezTo>
                  <a:pt x="5" y="274"/>
                  <a:pt x="10" y="272"/>
                  <a:pt x="14" y="268"/>
                </a:cubicBezTo>
                <a:cubicBezTo>
                  <a:pt x="15" y="268"/>
                  <a:pt x="16" y="267"/>
                  <a:pt x="17" y="267"/>
                </a:cubicBezTo>
                <a:lnTo>
                  <a:pt x="19" y="266"/>
                </a:lnTo>
                <a:cubicBezTo>
                  <a:pt x="23" y="263"/>
                  <a:pt x="26" y="261"/>
                  <a:pt x="29" y="259"/>
                </a:cubicBezTo>
                <a:cubicBezTo>
                  <a:pt x="30" y="258"/>
                  <a:pt x="30" y="258"/>
                  <a:pt x="31" y="258"/>
                </a:cubicBezTo>
                <a:cubicBezTo>
                  <a:pt x="32" y="256"/>
                  <a:pt x="34" y="255"/>
                  <a:pt x="35" y="254"/>
                </a:cubicBezTo>
                <a:cubicBezTo>
                  <a:pt x="36" y="253"/>
                  <a:pt x="37" y="252"/>
                  <a:pt x="38" y="251"/>
                </a:cubicBezTo>
                <a:cubicBezTo>
                  <a:pt x="40" y="250"/>
                  <a:pt x="42" y="248"/>
                  <a:pt x="44" y="246"/>
                </a:cubicBezTo>
                <a:cubicBezTo>
                  <a:pt x="44" y="245"/>
                  <a:pt x="46" y="245"/>
                  <a:pt x="46" y="243"/>
                </a:cubicBezTo>
                <a:cubicBezTo>
                  <a:pt x="47" y="243"/>
                  <a:pt x="47" y="242"/>
                  <a:pt x="49" y="240"/>
                </a:cubicBezTo>
                <a:cubicBezTo>
                  <a:pt x="50" y="239"/>
                  <a:pt x="51" y="238"/>
                  <a:pt x="52" y="236"/>
                </a:cubicBezTo>
                <a:cubicBezTo>
                  <a:pt x="53" y="236"/>
                  <a:pt x="53" y="235"/>
                  <a:pt x="54" y="234"/>
                </a:cubicBezTo>
                <a:cubicBezTo>
                  <a:pt x="55" y="232"/>
                  <a:pt x="55" y="231"/>
                  <a:pt x="57" y="230"/>
                </a:cubicBezTo>
                <a:cubicBezTo>
                  <a:pt x="57" y="229"/>
                  <a:pt x="58" y="227"/>
                  <a:pt x="59" y="226"/>
                </a:cubicBezTo>
                <a:lnTo>
                  <a:pt x="60" y="225"/>
                </a:lnTo>
                <a:cubicBezTo>
                  <a:pt x="61" y="223"/>
                  <a:pt x="62" y="221"/>
                  <a:pt x="62" y="219"/>
                </a:cubicBezTo>
                <a:cubicBezTo>
                  <a:pt x="63" y="219"/>
                  <a:pt x="63" y="217"/>
                  <a:pt x="64" y="216"/>
                </a:cubicBezTo>
                <a:lnTo>
                  <a:pt x="64" y="215"/>
                </a:lnTo>
                <a:cubicBezTo>
                  <a:pt x="65" y="212"/>
                  <a:pt x="66" y="209"/>
                  <a:pt x="67" y="206"/>
                </a:cubicBezTo>
                <a:cubicBezTo>
                  <a:pt x="67" y="206"/>
                  <a:pt x="67" y="205"/>
                  <a:pt x="67" y="204"/>
                </a:cubicBezTo>
                <a:cubicBezTo>
                  <a:pt x="68" y="202"/>
                  <a:pt x="68" y="199"/>
                  <a:pt x="68" y="196"/>
                </a:cubicBezTo>
                <a:cubicBezTo>
                  <a:pt x="68" y="195"/>
                  <a:pt x="68" y="195"/>
                  <a:pt x="68" y="195"/>
                </a:cubicBezTo>
                <a:lnTo>
                  <a:pt x="68" y="0"/>
                </a:lnTo>
                <a:cubicBezTo>
                  <a:pt x="68" y="4"/>
                  <a:pt x="68" y="7"/>
                  <a:pt x="67" y="10"/>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6" name="Freeform 9">
            <a:extLst>
              <a:ext uri="{FF2B5EF4-FFF2-40B4-BE49-F238E27FC236}">
                <a16:creationId xmlns:a16="http://schemas.microsoft.com/office/drawing/2014/main" id="{D2861421-ECFF-C948-B529-9CF5981942AA}"/>
              </a:ext>
            </a:extLst>
          </p:cNvPr>
          <p:cNvSpPr>
            <a:spLocks noChangeArrowheads="1"/>
          </p:cNvSpPr>
          <p:nvPr/>
        </p:nvSpPr>
        <p:spPr bwMode="auto">
          <a:xfrm>
            <a:off x="443981" y="2424894"/>
            <a:ext cx="76418" cy="151199"/>
          </a:xfrm>
          <a:custGeom>
            <a:avLst/>
            <a:gdLst>
              <a:gd name="T0" fmla="*/ 0 w 69"/>
              <a:gd name="T1" fmla="*/ 195 h 278"/>
              <a:gd name="T2" fmla="*/ 0 w 69"/>
              <a:gd name="T3" fmla="*/ 0 h 278"/>
              <a:gd name="T4" fmla="*/ 68 w 69"/>
              <a:gd name="T5" fmla="*/ 82 h 278"/>
              <a:gd name="T6" fmla="*/ 68 w 69"/>
              <a:gd name="T7" fmla="*/ 277 h 278"/>
              <a:gd name="T8" fmla="*/ 0 w 69"/>
              <a:gd name="T9" fmla="*/ 195 h 278"/>
            </a:gdLst>
            <a:ahLst/>
            <a:cxnLst>
              <a:cxn ang="0">
                <a:pos x="T0" y="T1"/>
              </a:cxn>
              <a:cxn ang="0">
                <a:pos x="T2" y="T3"/>
              </a:cxn>
              <a:cxn ang="0">
                <a:pos x="T4" y="T5"/>
              </a:cxn>
              <a:cxn ang="0">
                <a:pos x="T6" y="T7"/>
              </a:cxn>
              <a:cxn ang="0">
                <a:pos x="T8" y="T9"/>
              </a:cxn>
            </a:cxnLst>
            <a:rect l="0" t="0" r="r" b="b"/>
            <a:pathLst>
              <a:path w="69" h="278">
                <a:moveTo>
                  <a:pt x="0" y="195"/>
                </a:moveTo>
                <a:lnTo>
                  <a:pt x="0" y="0"/>
                </a:lnTo>
                <a:cubicBezTo>
                  <a:pt x="0" y="30"/>
                  <a:pt x="22" y="59"/>
                  <a:pt x="68" y="82"/>
                </a:cubicBezTo>
                <a:lnTo>
                  <a:pt x="68" y="277"/>
                </a:lnTo>
                <a:cubicBezTo>
                  <a:pt x="22" y="254"/>
                  <a:pt x="0" y="224"/>
                  <a:pt x="0" y="195"/>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7" name="Freeform 10">
            <a:extLst>
              <a:ext uri="{FF2B5EF4-FFF2-40B4-BE49-F238E27FC236}">
                <a16:creationId xmlns:a16="http://schemas.microsoft.com/office/drawing/2014/main" id="{C5D95A94-446A-7642-A95B-85C10D8EE961}"/>
              </a:ext>
            </a:extLst>
          </p:cNvPr>
          <p:cNvSpPr>
            <a:spLocks noChangeArrowheads="1"/>
          </p:cNvSpPr>
          <p:nvPr/>
        </p:nvSpPr>
        <p:spPr bwMode="auto">
          <a:xfrm>
            <a:off x="2344879" y="2468094"/>
            <a:ext cx="1471046" cy="475200"/>
          </a:xfrm>
          <a:custGeom>
            <a:avLst/>
            <a:gdLst>
              <a:gd name="T0" fmla="*/ 1359 w 1360"/>
              <a:gd name="T1" fmla="*/ 0 h 875"/>
              <a:gd name="T2" fmla="*/ 1359 w 1360"/>
              <a:gd name="T3" fmla="*/ 195 h 875"/>
              <a:gd name="T4" fmla="*/ 0 w 1360"/>
              <a:gd name="T5" fmla="*/ 874 h 875"/>
              <a:gd name="T6" fmla="*/ 0 w 1360"/>
              <a:gd name="T7" fmla="*/ 679 h 875"/>
              <a:gd name="T8" fmla="*/ 1359 w 1360"/>
              <a:gd name="T9" fmla="*/ 0 h 875"/>
            </a:gdLst>
            <a:ahLst/>
            <a:cxnLst>
              <a:cxn ang="0">
                <a:pos x="T0" y="T1"/>
              </a:cxn>
              <a:cxn ang="0">
                <a:pos x="T2" y="T3"/>
              </a:cxn>
              <a:cxn ang="0">
                <a:pos x="T4" y="T5"/>
              </a:cxn>
              <a:cxn ang="0">
                <a:pos x="T6" y="T7"/>
              </a:cxn>
              <a:cxn ang="0">
                <a:pos x="T8" y="T9"/>
              </a:cxn>
            </a:cxnLst>
            <a:rect l="0" t="0" r="r" b="b"/>
            <a:pathLst>
              <a:path w="1360" h="875">
                <a:moveTo>
                  <a:pt x="1359" y="0"/>
                </a:moveTo>
                <a:lnTo>
                  <a:pt x="1359" y="195"/>
                </a:lnTo>
                <a:lnTo>
                  <a:pt x="0" y="874"/>
                </a:lnTo>
                <a:lnTo>
                  <a:pt x="0" y="679"/>
                </a:lnTo>
                <a:lnTo>
                  <a:pt x="1359" y="0"/>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8" name="Freeform 11">
            <a:extLst>
              <a:ext uri="{FF2B5EF4-FFF2-40B4-BE49-F238E27FC236}">
                <a16:creationId xmlns:a16="http://schemas.microsoft.com/office/drawing/2014/main" id="{7D985101-007A-CC4B-8E51-A60673ADAE87}"/>
              </a:ext>
            </a:extLst>
          </p:cNvPr>
          <p:cNvSpPr>
            <a:spLocks noChangeArrowheads="1"/>
          </p:cNvSpPr>
          <p:nvPr/>
        </p:nvSpPr>
        <p:spPr bwMode="auto">
          <a:xfrm>
            <a:off x="520399" y="2468094"/>
            <a:ext cx="1471046" cy="475200"/>
          </a:xfrm>
          <a:custGeom>
            <a:avLst/>
            <a:gdLst>
              <a:gd name="T0" fmla="*/ 1358 w 1359"/>
              <a:gd name="T1" fmla="*/ 679 h 875"/>
              <a:gd name="T2" fmla="*/ 1358 w 1359"/>
              <a:gd name="T3" fmla="*/ 874 h 875"/>
              <a:gd name="T4" fmla="*/ 0 w 1359"/>
              <a:gd name="T5" fmla="*/ 195 h 875"/>
              <a:gd name="T6" fmla="*/ 0 w 1359"/>
              <a:gd name="T7" fmla="*/ 0 h 875"/>
              <a:gd name="T8" fmla="*/ 1358 w 1359"/>
              <a:gd name="T9" fmla="*/ 679 h 875"/>
            </a:gdLst>
            <a:ahLst/>
            <a:cxnLst>
              <a:cxn ang="0">
                <a:pos x="T0" y="T1"/>
              </a:cxn>
              <a:cxn ang="0">
                <a:pos x="T2" y="T3"/>
              </a:cxn>
              <a:cxn ang="0">
                <a:pos x="T4" y="T5"/>
              </a:cxn>
              <a:cxn ang="0">
                <a:pos x="T6" y="T7"/>
              </a:cxn>
              <a:cxn ang="0">
                <a:pos x="T8" y="T9"/>
              </a:cxn>
            </a:cxnLst>
            <a:rect l="0" t="0" r="r" b="b"/>
            <a:pathLst>
              <a:path w="1359" h="875">
                <a:moveTo>
                  <a:pt x="1358" y="679"/>
                </a:moveTo>
                <a:lnTo>
                  <a:pt x="1358" y="874"/>
                </a:lnTo>
                <a:lnTo>
                  <a:pt x="0" y="195"/>
                </a:lnTo>
                <a:lnTo>
                  <a:pt x="0" y="0"/>
                </a:lnTo>
                <a:lnTo>
                  <a:pt x="1358" y="679"/>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29" name="Freeform 12">
            <a:extLst>
              <a:ext uri="{FF2B5EF4-FFF2-40B4-BE49-F238E27FC236}">
                <a16:creationId xmlns:a16="http://schemas.microsoft.com/office/drawing/2014/main" id="{B99BDC3A-7D62-AF4F-98DE-5984EB7F832D}"/>
              </a:ext>
            </a:extLst>
          </p:cNvPr>
          <p:cNvSpPr>
            <a:spLocks noChangeArrowheads="1"/>
          </p:cNvSpPr>
          <p:nvPr/>
        </p:nvSpPr>
        <p:spPr bwMode="auto">
          <a:xfrm>
            <a:off x="420099" y="1992894"/>
            <a:ext cx="3496124" cy="866399"/>
          </a:xfrm>
          <a:custGeom>
            <a:avLst/>
            <a:gdLst>
              <a:gd name="T0" fmla="*/ 1614 w 3228"/>
              <a:gd name="T1" fmla="*/ 0 h 1592"/>
              <a:gd name="T2" fmla="*/ 1777 w 3228"/>
              <a:gd name="T3" fmla="*/ 34 h 1592"/>
              <a:gd name="T4" fmla="*/ 3136 w 3228"/>
              <a:gd name="T5" fmla="*/ 713 h 1592"/>
              <a:gd name="T6" fmla="*/ 3136 w 3228"/>
              <a:gd name="T7" fmla="*/ 877 h 1592"/>
              <a:gd name="T8" fmla="*/ 1777 w 3228"/>
              <a:gd name="T9" fmla="*/ 1556 h 1592"/>
              <a:gd name="T10" fmla="*/ 1614 w 3228"/>
              <a:gd name="T11" fmla="*/ 1591 h 1592"/>
              <a:gd name="T12" fmla="*/ 1449 w 3228"/>
              <a:gd name="T13" fmla="*/ 1556 h 1592"/>
              <a:gd name="T14" fmla="*/ 91 w 3228"/>
              <a:gd name="T15" fmla="*/ 877 h 1592"/>
              <a:gd name="T16" fmla="*/ 91 w 3228"/>
              <a:gd name="T17" fmla="*/ 713 h 1592"/>
              <a:gd name="T18" fmla="*/ 1449 w 3228"/>
              <a:gd name="T19" fmla="*/ 34 h 1592"/>
              <a:gd name="T20" fmla="*/ 1614 w 3228"/>
              <a:gd name="T21" fmla="*/ 0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8" h="1592">
                <a:moveTo>
                  <a:pt x="1614" y="0"/>
                </a:moveTo>
                <a:cubicBezTo>
                  <a:pt x="1673" y="0"/>
                  <a:pt x="1732" y="12"/>
                  <a:pt x="1777" y="34"/>
                </a:cubicBezTo>
                <a:lnTo>
                  <a:pt x="3136" y="713"/>
                </a:lnTo>
                <a:cubicBezTo>
                  <a:pt x="3227" y="758"/>
                  <a:pt x="3227" y="832"/>
                  <a:pt x="3136" y="877"/>
                </a:cubicBezTo>
                <a:lnTo>
                  <a:pt x="1777" y="1556"/>
                </a:lnTo>
                <a:cubicBezTo>
                  <a:pt x="1732" y="1579"/>
                  <a:pt x="1673" y="1591"/>
                  <a:pt x="1614" y="1591"/>
                </a:cubicBezTo>
                <a:cubicBezTo>
                  <a:pt x="1554" y="1591"/>
                  <a:pt x="1495" y="1579"/>
                  <a:pt x="1449" y="1556"/>
                </a:cubicBezTo>
                <a:lnTo>
                  <a:pt x="91" y="877"/>
                </a:lnTo>
                <a:cubicBezTo>
                  <a:pt x="0" y="832"/>
                  <a:pt x="0" y="758"/>
                  <a:pt x="91" y="713"/>
                </a:cubicBezTo>
                <a:lnTo>
                  <a:pt x="1449" y="34"/>
                </a:lnTo>
                <a:cubicBezTo>
                  <a:pt x="1495" y="12"/>
                  <a:pt x="1554" y="0"/>
                  <a:pt x="1614" y="0"/>
                </a:cubicBezTo>
              </a:path>
            </a:pathLst>
          </a:custGeom>
          <a:solidFill>
            <a:srgbClr val="FFFFFF">
              <a:lumMod val="9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1" name="Freeform 13">
            <a:extLst>
              <a:ext uri="{FF2B5EF4-FFF2-40B4-BE49-F238E27FC236}">
                <a16:creationId xmlns:a16="http://schemas.microsoft.com/office/drawing/2014/main" id="{FB02258A-E0B7-B54C-9EF2-1F7FF40C7A00}"/>
              </a:ext>
            </a:extLst>
          </p:cNvPr>
          <p:cNvSpPr>
            <a:spLocks noChangeArrowheads="1"/>
          </p:cNvSpPr>
          <p:nvPr/>
        </p:nvSpPr>
        <p:spPr bwMode="auto">
          <a:xfrm>
            <a:off x="1991446" y="2837694"/>
            <a:ext cx="358207" cy="124800"/>
          </a:xfrm>
          <a:custGeom>
            <a:avLst/>
            <a:gdLst>
              <a:gd name="T0" fmla="*/ 300 w 329"/>
              <a:gd name="T1" fmla="*/ 12 h 230"/>
              <a:gd name="T2" fmla="*/ 276 w 329"/>
              <a:gd name="T3" fmla="*/ 20 h 230"/>
              <a:gd name="T4" fmla="*/ 254 w 329"/>
              <a:gd name="T5" fmla="*/ 26 h 230"/>
              <a:gd name="T6" fmla="*/ 230 w 329"/>
              <a:gd name="T7" fmla="*/ 30 h 230"/>
              <a:gd name="T8" fmla="*/ 205 w 329"/>
              <a:gd name="T9" fmla="*/ 33 h 230"/>
              <a:gd name="T10" fmla="*/ 183 w 329"/>
              <a:gd name="T11" fmla="*/ 34 h 230"/>
              <a:gd name="T12" fmla="*/ 148 w 329"/>
              <a:gd name="T13" fmla="*/ 34 h 230"/>
              <a:gd name="T14" fmla="*/ 122 w 329"/>
              <a:gd name="T15" fmla="*/ 32 h 230"/>
              <a:gd name="T16" fmla="*/ 100 w 329"/>
              <a:gd name="T17" fmla="*/ 30 h 230"/>
              <a:gd name="T18" fmla="*/ 79 w 329"/>
              <a:gd name="T19" fmla="*/ 26 h 230"/>
              <a:gd name="T20" fmla="*/ 60 w 329"/>
              <a:gd name="T21" fmla="*/ 22 h 230"/>
              <a:gd name="T22" fmla="*/ 40 w 329"/>
              <a:gd name="T23" fmla="*/ 16 h 230"/>
              <a:gd name="T24" fmla="*/ 18 w 329"/>
              <a:gd name="T25" fmla="*/ 8 h 230"/>
              <a:gd name="T26" fmla="*/ 0 w 329"/>
              <a:gd name="T27" fmla="*/ 195 h 230"/>
              <a:gd name="T28" fmla="*/ 20 w 329"/>
              <a:gd name="T29" fmla="*/ 204 h 230"/>
              <a:gd name="T30" fmla="*/ 42 w 329"/>
              <a:gd name="T31" fmla="*/ 212 h 230"/>
              <a:gd name="T32" fmla="*/ 60 w 329"/>
              <a:gd name="T33" fmla="*/ 216 h 230"/>
              <a:gd name="T34" fmla="*/ 71 w 329"/>
              <a:gd name="T35" fmla="*/ 219 h 230"/>
              <a:gd name="T36" fmla="*/ 83 w 329"/>
              <a:gd name="T37" fmla="*/ 221 h 230"/>
              <a:gd name="T38" fmla="*/ 100 w 329"/>
              <a:gd name="T39" fmla="*/ 224 h 230"/>
              <a:gd name="T40" fmla="*/ 120 w 329"/>
              <a:gd name="T41" fmla="*/ 227 h 230"/>
              <a:gd name="T42" fmla="*/ 139 w 329"/>
              <a:gd name="T43" fmla="*/ 228 h 230"/>
              <a:gd name="T44" fmla="*/ 148 w 329"/>
              <a:gd name="T45" fmla="*/ 228 h 230"/>
              <a:gd name="T46" fmla="*/ 165 w 329"/>
              <a:gd name="T47" fmla="*/ 229 h 230"/>
              <a:gd name="T48" fmla="*/ 183 w 329"/>
              <a:gd name="T49" fmla="*/ 228 h 230"/>
              <a:gd name="T50" fmla="*/ 202 w 329"/>
              <a:gd name="T51" fmla="*/ 227 h 230"/>
              <a:gd name="T52" fmla="*/ 229 w 329"/>
              <a:gd name="T53" fmla="*/ 224 h 230"/>
              <a:gd name="T54" fmla="*/ 252 w 329"/>
              <a:gd name="T55" fmla="*/ 220 h 230"/>
              <a:gd name="T56" fmla="*/ 273 w 329"/>
              <a:gd name="T57" fmla="*/ 215 h 230"/>
              <a:gd name="T58" fmla="*/ 293 w 329"/>
              <a:gd name="T59" fmla="*/ 209 h 230"/>
              <a:gd name="T60" fmla="*/ 314 w 329"/>
              <a:gd name="T61" fmla="*/ 202 h 230"/>
              <a:gd name="T62" fmla="*/ 328 w 329"/>
              <a:gd name="T63" fmla="*/ 195 h 230"/>
              <a:gd name="T64" fmla="*/ 314 w 329"/>
              <a:gd name="T65" fmla="*/ 7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9" h="230">
                <a:moveTo>
                  <a:pt x="314" y="7"/>
                </a:moveTo>
                <a:cubicBezTo>
                  <a:pt x="309" y="9"/>
                  <a:pt x="304" y="11"/>
                  <a:pt x="300" y="12"/>
                </a:cubicBezTo>
                <a:cubicBezTo>
                  <a:pt x="298" y="13"/>
                  <a:pt x="296" y="14"/>
                  <a:pt x="293" y="15"/>
                </a:cubicBezTo>
                <a:cubicBezTo>
                  <a:pt x="288" y="17"/>
                  <a:pt x="282" y="19"/>
                  <a:pt x="276" y="20"/>
                </a:cubicBezTo>
                <a:cubicBezTo>
                  <a:pt x="275" y="21"/>
                  <a:pt x="273" y="21"/>
                  <a:pt x="273" y="21"/>
                </a:cubicBezTo>
                <a:cubicBezTo>
                  <a:pt x="267" y="23"/>
                  <a:pt x="260" y="24"/>
                  <a:pt x="254" y="26"/>
                </a:cubicBezTo>
                <a:cubicBezTo>
                  <a:pt x="253" y="26"/>
                  <a:pt x="252" y="26"/>
                  <a:pt x="252" y="26"/>
                </a:cubicBezTo>
                <a:cubicBezTo>
                  <a:pt x="245" y="27"/>
                  <a:pt x="237" y="29"/>
                  <a:pt x="230" y="30"/>
                </a:cubicBezTo>
                <a:lnTo>
                  <a:pt x="229" y="30"/>
                </a:lnTo>
                <a:cubicBezTo>
                  <a:pt x="221" y="31"/>
                  <a:pt x="213" y="32"/>
                  <a:pt x="205" y="33"/>
                </a:cubicBezTo>
                <a:cubicBezTo>
                  <a:pt x="202" y="33"/>
                  <a:pt x="199" y="33"/>
                  <a:pt x="195" y="34"/>
                </a:cubicBezTo>
                <a:cubicBezTo>
                  <a:pt x="191" y="34"/>
                  <a:pt x="187" y="34"/>
                  <a:pt x="183" y="34"/>
                </a:cubicBezTo>
                <a:cubicBezTo>
                  <a:pt x="177" y="34"/>
                  <a:pt x="171" y="35"/>
                  <a:pt x="165" y="35"/>
                </a:cubicBezTo>
                <a:cubicBezTo>
                  <a:pt x="159" y="35"/>
                  <a:pt x="154" y="34"/>
                  <a:pt x="148" y="34"/>
                </a:cubicBezTo>
                <a:cubicBezTo>
                  <a:pt x="145" y="34"/>
                  <a:pt x="143" y="34"/>
                  <a:pt x="141" y="34"/>
                </a:cubicBezTo>
                <a:cubicBezTo>
                  <a:pt x="135" y="34"/>
                  <a:pt x="128" y="33"/>
                  <a:pt x="122" y="32"/>
                </a:cubicBezTo>
                <a:cubicBezTo>
                  <a:pt x="121" y="32"/>
                  <a:pt x="120" y="32"/>
                  <a:pt x="120" y="32"/>
                </a:cubicBezTo>
                <a:cubicBezTo>
                  <a:pt x="113" y="32"/>
                  <a:pt x="106" y="31"/>
                  <a:pt x="100" y="30"/>
                </a:cubicBezTo>
                <a:cubicBezTo>
                  <a:pt x="97" y="29"/>
                  <a:pt x="96" y="29"/>
                  <a:pt x="93" y="29"/>
                </a:cubicBezTo>
                <a:cubicBezTo>
                  <a:pt x="89" y="28"/>
                  <a:pt x="84" y="27"/>
                  <a:pt x="79" y="26"/>
                </a:cubicBezTo>
                <a:cubicBezTo>
                  <a:pt x="77" y="26"/>
                  <a:pt x="74" y="25"/>
                  <a:pt x="71" y="24"/>
                </a:cubicBezTo>
                <a:cubicBezTo>
                  <a:pt x="67" y="24"/>
                  <a:pt x="63" y="23"/>
                  <a:pt x="60" y="22"/>
                </a:cubicBezTo>
                <a:cubicBezTo>
                  <a:pt x="56" y="21"/>
                  <a:pt x="52" y="20"/>
                  <a:pt x="50" y="19"/>
                </a:cubicBezTo>
                <a:cubicBezTo>
                  <a:pt x="46" y="18"/>
                  <a:pt x="43" y="17"/>
                  <a:pt x="40" y="16"/>
                </a:cubicBezTo>
                <a:cubicBezTo>
                  <a:pt x="33" y="14"/>
                  <a:pt x="26" y="12"/>
                  <a:pt x="20" y="9"/>
                </a:cubicBezTo>
                <a:cubicBezTo>
                  <a:pt x="20" y="9"/>
                  <a:pt x="19" y="9"/>
                  <a:pt x="18" y="8"/>
                </a:cubicBezTo>
                <a:cubicBezTo>
                  <a:pt x="12" y="6"/>
                  <a:pt x="6" y="4"/>
                  <a:pt x="0" y="0"/>
                </a:cubicBezTo>
                <a:lnTo>
                  <a:pt x="0" y="195"/>
                </a:lnTo>
                <a:cubicBezTo>
                  <a:pt x="6" y="197"/>
                  <a:pt x="12" y="200"/>
                  <a:pt x="18" y="203"/>
                </a:cubicBezTo>
                <a:cubicBezTo>
                  <a:pt x="19" y="203"/>
                  <a:pt x="20" y="204"/>
                  <a:pt x="20" y="204"/>
                </a:cubicBezTo>
                <a:cubicBezTo>
                  <a:pt x="26" y="206"/>
                  <a:pt x="33" y="208"/>
                  <a:pt x="40" y="210"/>
                </a:cubicBezTo>
                <a:cubicBezTo>
                  <a:pt x="41" y="211"/>
                  <a:pt x="41" y="211"/>
                  <a:pt x="42" y="212"/>
                </a:cubicBezTo>
                <a:cubicBezTo>
                  <a:pt x="45" y="212"/>
                  <a:pt x="47" y="213"/>
                  <a:pt x="50" y="213"/>
                </a:cubicBezTo>
                <a:cubicBezTo>
                  <a:pt x="52" y="214"/>
                  <a:pt x="56" y="215"/>
                  <a:pt x="60" y="216"/>
                </a:cubicBezTo>
                <a:cubicBezTo>
                  <a:pt x="61" y="216"/>
                  <a:pt x="62" y="217"/>
                  <a:pt x="63" y="217"/>
                </a:cubicBezTo>
                <a:cubicBezTo>
                  <a:pt x="65" y="218"/>
                  <a:pt x="68" y="218"/>
                  <a:pt x="71" y="219"/>
                </a:cubicBezTo>
                <a:cubicBezTo>
                  <a:pt x="74" y="219"/>
                  <a:pt x="77" y="220"/>
                  <a:pt x="79" y="221"/>
                </a:cubicBezTo>
                <a:cubicBezTo>
                  <a:pt x="81" y="221"/>
                  <a:pt x="81" y="221"/>
                  <a:pt x="83" y="221"/>
                </a:cubicBezTo>
                <a:cubicBezTo>
                  <a:pt x="86" y="222"/>
                  <a:pt x="89" y="223"/>
                  <a:pt x="93" y="223"/>
                </a:cubicBezTo>
                <a:cubicBezTo>
                  <a:pt x="96" y="223"/>
                  <a:pt x="97" y="224"/>
                  <a:pt x="100" y="224"/>
                </a:cubicBezTo>
                <a:lnTo>
                  <a:pt x="101" y="224"/>
                </a:lnTo>
                <a:cubicBezTo>
                  <a:pt x="107" y="225"/>
                  <a:pt x="114" y="226"/>
                  <a:pt x="120" y="227"/>
                </a:cubicBezTo>
                <a:cubicBezTo>
                  <a:pt x="120" y="227"/>
                  <a:pt x="121" y="227"/>
                  <a:pt x="122" y="227"/>
                </a:cubicBezTo>
                <a:cubicBezTo>
                  <a:pt x="128" y="227"/>
                  <a:pt x="133" y="227"/>
                  <a:pt x="139" y="228"/>
                </a:cubicBezTo>
                <a:cubicBezTo>
                  <a:pt x="139" y="228"/>
                  <a:pt x="140" y="228"/>
                  <a:pt x="141" y="228"/>
                </a:cubicBezTo>
                <a:cubicBezTo>
                  <a:pt x="143" y="228"/>
                  <a:pt x="145" y="228"/>
                  <a:pt x="148" y="228"/>
                </a:cubicBezTo>
                <a:cubicBezTo>
                  <a:pt x="152" y="229"/>
                  <a:pt x="155" y="229"/>
                  <a:pt x="158" y="229"/>
                </a:cubicBezTo>
                <a:cubicBezTo>
                  <a:pt x="160" y="229"/>
                  <a:pt x="163" y="229"/>
                  <a:pt x="165" y="229"/>
                </a:cubicBezTo>
                <a:cubicBezTo>
                  <a:pt x="169" y="229"/>
                  <a:pt x="174" y="229"/>
                  <a:pt x="180" y="229"/>
                </a:cubicBezTo>
                <a:cubicBezTo>
                  <a:pt x="180" y="229"/>
                  <a:pt x="182" y="228"/>
                  <a:pt x="183" y="228"/>
                </a:cubicBezTo>
                <a:cubicBezTo>
                  <a:pt x="187" y="228"/>
                  <a:pt x="191" y="228"/>
                  <a:pt x="195" y="227"/>
                </a:cubicBezTo>
                <a:cubicBezTo>
                  <a:pt x="198" y="227"/>
                  <a:pt x="200" y="227"/>
                  <a:pt x="202" y="227"/>
                </a:cubicBezTo>
                <a:cubicBezTo>
                  <a:pt x="204" y="227"/>
                  <a:pt x="204" y="227"/>
                  <a:pt x="205" y="227"/>
                </a:cubicBezTo>
                <a:cubicBezTo>
                  <a:pt x="213" y="226"/>
                  <a:pt x="221" y="225"/>
                  <a:pt x="229" y="224"/>
                </a:cubicBezTo>
                <a:lnTo>
                  <a:pt x="230" y="224"/>
                </a:lnTo>
                <a:cubicBezTo>
                  <a:pt x="237" y="223"/>
                  <a:pt x="245" y="222"/>
                  <a:pt x="252" y="220"/>
                </a:cubicBezTo>
                <a:cubicBezTo>
                  <a:pt x="252" y="220"/>
                  <a:pt x="253" y="220"/>
                  <a:pt x="254" y="219"/>
                </a:cubicBezTo>
                <a:cubicBezTo>
                  <a:pt x="260" y="218"/>
                  <a:pt x="267" y="217"/>
                  <a:pt x="273" y="215"/>
                </a:cubicBezTo>
                <a:cubicBezTo>
                  <a:pt x="274" y="215"/>
                  <a:pt x="275" y="214"/>
                  <a:pt x="276" y="214"/>
                </a:cubicBezTo>
                <a:cubicBezTo>
                  <a:pt x="282" y="213"/>
                  <a:pt x="288" y="211"/>
                  <a:pt x="293" y="209"/>
                </a:cubicBezTo>
                <a:cubicBezTo>
                  <a:pt x="296" y="208"/>
                  <a:pt x="298" y="207"/>
                  <a:pt x="300" y="207"/>
                </a:cubicBezTo>
                <a:cubicBezTo>
                  <a:pt x="304" y="205"/>
                  <a:pt x="309" y="204"/>
                  <a:pt x="314" y="202"/>
                </a:cubicBezTo>
                <a:cubicBezTo>
                  <a:pt x="314" y="201"/>
                  <a:pt x="315" y="201"/>
                  <a:pt x="315" y="200"/>
                </a:cubicBezTo>
                <a:cubicBezTo>
                  <a:pt x="320" y="199"/>
                  <a:pt x="324" y="197"/>
                  <a:pt x="328" y="195"/>
                </a:cubicBezTo>
                <a:lnTo>
                  <a:pt x="328" y="0"/>
                </a:lnTo>
                <a:cubicBezTo>
                  <a:pt x="323" y="3"/>
                  <a:pt x="319" y="5"/>
                  <a:pt x="314" y="7"/>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4" name="Freeform 14">
            <a:extLst>
              <a:ext uri="{FF2B5EF4-FFF2-40B4-BE49-F238E27FC236}">
                <a16:creationId xmlns:a16="http://schemas.microsoft.com/office/drawing/2014/main" id="{9FEF86BB-C1A8-C14D-B381-3A5B4A62C4FE}"/>
              </a:ext>
            </a:extLst>
          </p:cNvPr>
          <p:cNvSpPr>
            <a:spLocks noChangeArrowheads="1"/>
          </p:cNvSpPr>
          <p:nvPr/>
        </p:nvSpPr>
        <p:spPr bwMode="auto">
          <a:xfrm>
            <a:off x="1714430" y="2369693"/>
            <a:ext cx="907464" cy="108001"/>
          </a:xfrm>
          <a:custGeom>
            <a:avLst/>
            <a:gdLst>
              <a:gd name="T0" fmla="*/ 839 w 840"/>
              <a:gd name="T1" fmla="*/ 99 h 200"/>
              <a:gd name="T2" fmla="*/ 420 w 840"/>
              <a:gd name="T3" fmla="*/ 199 h 200"/>
              <a:gd name="T4" fmla="*/ 0 w 840"/>
              <a:gd name="T5" fmla="*/ 99 h 200"/>
              <a:gd name="T6" fmla="*/ 420 w 840"/>
              <a:gd name="T7" fmla="*/ 0 h 200"/>
              <a:gd name="T8" fmla="*/ 839 w 840"/>
              <a:gd name="T9" fmla="*/ 99 h 200"/>
            </a:gdLst>
            <a:ahLst/>
            <a:cxnLst>
              <a:cxn ang="0">
                <a:pos x="T0" y="T1"/>
              </a:cxn>
              <a:cxn ang="0">
                <a:pos x="T2" y="T3"/>
              </a:cxn>
              <a:cxn ang="0">
                <a:pos x="T4" y="T5"/>
              </a:cxn>
              <a:cxn ang="0">
                <a:pos x="T6" y="T7"/>
              </a:cxn>
              <a:cxn ang="0">
                <a:pos x="T8" y="T9"/>
              </a:cxn>
            </a:cxnLst>
            <a:rect l="0" t="0" r="r" b="b"/>
            <a:pathLst>
              <a:path w="840" h="200">
                <a:moveTo>
                  <a:pt x="839" y="99"/>
                </a:moveTo>
                <a:cubicBezTo>
                  <a:pt x="839" y="154"/>
                  <a:pt x="651" y="199"/>
                  <a:pt x="420" y="199"/>
                </a:cubicBezTo>
                <a:cubicBezTo>
                  <a:pt x="188" y="199"/>
                  <a:pt x="0" y="154"/>
                  <a:pt x="0" y="99"/>
                </a:cubicBezTo>
                <a:cubicBezTo>
                  <a:pt x="0" y="45"/>
                  <a:pt x="188" y="0"/>
                  <a:pt x="420" y="0"/>
                </a:cubicBezTo>
                <a:cubicBezTo>
                  <a:pt x="651" y="0"/>
                  <a:pt x="839" y="45"/>
                  <a:pt x="839" y="99"/>
                </a:cubicBez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5" name="Freeform 15">
            <a:extLst>
              <a:ext uri="{FF2B5EF4-FFF2-40B4-BE49-F238E27FC236}">
                <a16:creationId xmlns:a16="http://schemas.microsoft.com/office/drawing/2014/main" id="{E034EB4C-75D0-3448-B6D9-8A773D2EF3BF}"/>
              </a:ext>
            </a:extLst>
          </p:cNvPr>
          <p:cNvSpPr>
            <a:spLocks noChangeArrowheads="1"/>
          </p:cNvSpPr>
          <p:nvPr/>
        </p:nvSpPr>
        <p:spPr bwMode="auto">
          <a:xfrm>
            <a:off x="1450126" y="1306494"/>
            <a:ext cx="1418508" cy="1118400"/>
          </a:xfrm>
          <a:custGeom>
            <a:avLst/>
            <a:gdLst>
              <a:gd name="T0" fmla="*/ 1779 w 1780"/>
              <a:gd name="T1" fmla="*/ 890 h 2054"/>
              <a:gd name="T2" fmla="*/ 890 w 1780"/>
              <a:gd name="T3" fmla="*/ 0 h 2054"/>
              <a:gd name="T4" fmla="*/ 0 w 1780"/>
              <a:gd name="T5" fmla="*/ 890 h 2054"/>
              <a:gd name="T6" fmla="*/ 722 w 1780"/>
              <a:gd name="T7" fmla="*/ 1763 h 2054"/>
              <a:gd name="T8" fmla="*/ 890 w 1780"/>
              <a:gd name="T9" fmla="*/ 2053 h 2054"/>
              <a:gd name="T10" fmla="*/ 1057 w 1780"/>
              <a:gd name="T11" fmla="*/ 1763 h 2054"/>
              <a:gd name="T12" fmla="*/ 1779 w 1780"/>
              <a:gd name="T13" fmla="*/ 890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90"/>
                </a:moveTo>
                <a:cubicBezTo>
                  <a:pt x="1779" y="398"/>
                  <a:pt x="1380" y="0"/>
                  <a:pt x="890" y="0"/>
                </a:cubicBezTo>
                <a:cubicBezTo>
                  <a:pt x="398" y="0"/>
                  <a:pt x="0" y="398"/>
                  <a:pt x="0" y="890"/>
                </a:cubicBezTo>
                <a:cubicBezTo>
                  <a:pt x="0" y="1324"/>
                  <a:pt x="311" y="1685"/>
                  <a:pt x="722" y="1763"/>
                </a:cubicBezTo>
                <a:lnTo>
                  <a:pt x="890" y="2053"/>
                </a:lnTo>
                <a:lnTo>
                  <a:pt x="1057" y="1763"/>
                </a:lnTo>
                <a:cubicBezTo>
                  <a:pt x="1468" y="1685"/>
                  <a:pt x="1779" y="1324"/>
                  <a:pt x="1779" y="890"/>
                </a:cubicBezTo>
              </a:path>
            </a:pathLst>
          </a:custGeom>
          <a:solidFill>
            <a:srgbClr val="35CA78"/>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6" name="TextBox 58">
            <a:extLst>
              <a:ext uri="{FF2B5EF4-FFF2-40B4-BE49-F238E27FC236}">
                <a16:creationId xmlns:a16="http://schemas.microsoft.com/office/drawing/2014/main" id="{164C5DB1-FDFB-4248-8637-F6CB3A854487}"/>
              </a:ext>
            </a:extLst>
          </p:cNvPr>
          <p:cNvSpPr txBox="1"/>
          <p:nvPr/>
        </p:nvSpPr>
        <p:spPr>
          <a:xfrm>
            <a:off x="1600528" y="1363953"/>
            <a:ext cx="1088467" cy="830997"/>
          </a:xfrm>
          <a:prstGeom prst="rect">
            <a:avLst/>
          </a:prstGeom>
          <a:noFill/>
        </p:spPr>
        <p:txBody>
          <a:bodyPr wrap="square" rtlCol="0" anchor="ctr">
            <a:spAutoFit/>
          </a:bodyPr>
          <a:lstStyle/>
          <a:p>
            <a:pPr algn="ctr" defTabSz="1828434"/>
            <a:r>
              <a:rPr lang="zh-TW" altLang="en-US" sz="2400" b="1" dirty="0">
                <a:solidFill>
                  <a:srgbClr val="FFFFFF"/>
                </a:solidFill>
                <a:latin typeface="微軟正黑體" panose="020B0604030504040204" pitchFamily="34" charset="-120"/>
                <a:ea typeface="微軟正黑體" panose="020B0604030504040204" pitchFamily="34" charset="-120"/>
                <a:cs typeface="Poppins" pitchFamily="2" charset="77"/>
              </a:rPr>
              <a:t>發布草案</a:t>
            </a:r>
            <a:endParaRPr lang="en-US" sz="2400" b="1" dirty="0">
              <a:solidFill>
                <a:srgbClr val="FFFFFF"/>
              </a:solidFill>
              <a:latin typeface="微軟正黑體" panose="020B0604030504040204" pitchFamily="34" charset="-120"/>
              <a:ea typeface="微軟正黑體" panose="020B0604030504040204" pitchFamily="34" charset="-120"/>
              <a:cs typeface="Poppins" pitchFamily="2" charset="77"/>
            </a:endParaRPr>
          </a:p>
        </p:txBody>
      </p:sp>
      <p:sp>
        <p:nvSpPr>
          <p:cNvPr id="37" name="Freeform 17">
            <a:extLst>
              <a:ext uri="{FF2B5EF4-FFF2-40B4-BE49-F238E27FC236}">
                <a16:creationId xmlns:a16="http://schemas.microsoft.com/office/drawing/2014/main" id="{FC5DA19B-60C8-9247-BEAB-521A03AD2248}"/>
              </a:ext>
            </a:extLst>
          </p:cNvPr>
          <p:cNvSpPr>
            <a:spLocks noChangeArrowheads="1"/>
          </p:cNvSpPr>
          <p:nvPr/>
        </p:nvSpPr>
        <p:spPr bwMode="auto">
          <a:xfrm>
            <a:off x="7644577" y="3207294"/>
            <a:ext cx="76418" cy="151199"/>
          </a:xfrm>
          <a:custGeom>
            <a:avLst/>
            <a:gdLst>
              <a:gd name="T0" fmla="*/ 67 w 69"/>
              <a:gd name="T1" fmla="*/ 10 h 277"/>
              <a:gd name="T2" fmla="*/ 67 w 69"/>
              <a:gd name="T3" fmla="*/ 11 h 277"/>
              <a:gd name="T4" fmla="*/ 64 w 69"/>
              <a:gd name="T5" fmla="*/ 21 h 277"/>
              <a:gd name="T6" fmla="*/ 63 w 69"/>
              <a:gd name="T7" fmla="*/ 24 h 277"/>
              <a:gd name="T8" fmla="*/ 59 w 69"/>
              <a:gd name="T9" fmla="*/ 32 h 277"/>
              <a:gd name="T10" fmla="*/ 56 w 69"/>
              <a:gd name="T11" fmla="*/ 35 h 277"/>
              <a:gd name="T12" fmla="*/ 52 w 69"/>
              <a:gd name="T13" fmla="*/ 41 h 277"/>
              <a:gd name="T14" fmla="*/ 49 w 69"/>
              <a:gd name="T15" fmla="*/ 46 h 277"/>
              <a:gd name="T16" fmla="*/ 44 w 69"/>
              <a:gd name="T17" fmla="*/ 51 h 277"/>
              <a:gd name="T18" fmla="*/ 38 w 69"/>
              <a:gd name="T19" fmla="*/ 57 h 277"/>
              <a:gd name="T20" fmla="*/ 31 w 69"/>
              <a:gd name="T21" fmla="*/ 63 h 277"/>
              <a:gd name="T22" fmla="*/ 29 w 69"/>
              <a:gd name="T23" fmla="*/ 64 h 277"/>
              <a:gd name="T24" fmla="*/ 17 w 69"/>
              <a:gd name="T25" fmla="*/ 73 h 277"/>
              <a:gd name="T26" fmla="*/ 14 w 69"/>
              <a:gd name="T27" fmla="*/ 74 h 277"/>
              <a:gd name="T28" fmla="*/ 0 w 69"/>
              <a:gd name="T29" fmla="*/ 82 h 277"/>
              <a:gd name="T30" fmla="*/ 0 w 69"/>
              <a:gd name="T31" fmla="*/ 276 h 277"/>
              <a:gd name="T32" fmla="*/ 14 w 69"/>
              <a:gd name="T33" fmla="*/ 268 h 277"/>
              <a:gd name="T34" fmla="*/ 17 w 69"/>
              <a:gd name="T35" fmla="*/ 266 h 277"/>
              <a:gd name="T36" fmla="*/ 20 w 69"/>
              <a:gd name="T37" fmla="*/ 265 h 277"/>
              <a:gd name="T38" fmla="*/ 29 w 69"/>
              <a:gd name="T39" fmla="*/ 259 h 277"/>
              <a:gd name="T40" fmla="*/ 31 w 69"/>
              <a:gd name="T41" fmla="*/ 257 h 277"/>
              <a:gd name="T42" fmla="*/ 36 w 69"/>
              <a:gd name="T43" fmla="*/ 254 h 277"/>
              <a:gd name="T44" fmla="*/ 38 w 69"/>
              <a:gd name="T45" fmla="*/ 251 h 277"/>
              <a:gd name="T46" fmla="*/ 44 w 69"/>
              <a:gd name="T47" fmla="*/ 246 h 277"/>
              <a:gd name="T48" fmla="*/ 46 w 69"/>
              <a:gd name="T49" fmla="*/ 243 h 277"/>
              <a:gd name="T50" fmla="*/ 49 w 69"/>
              <a:gd name="T51" fmla="*/ 240 h 277"/>
              <a:gd name="T52" fmla="*/ 52 w 69"/>
              <a:gd name="T53" fmla="*/ 236 h 277"/>
              <a:gd name="T54" fmla="*/ 54 w 69"/>
              <a:gd name="T55" fmla="*/ 234 h 277"/>
              <a:gd name="T56" fmla="*/ 56 w 69"/>
              <a:gd name="T57" fmla="*/ 230 h 277"/>
              <a:gd name="T58" fmla="*/ 59 w 69"/>
              <a:gd name="T59" fmla="*/ 225 h 277"/>
              <a:gd name="T60" fmla="*/ 60 w 69"/>
              <a:gd name="T61" fmla="*/ 224 h 277"/>
              <a:gd name="T62" fmla="*/ 63 w 69"/>
              <a:gd name="T63" fmla="*/ 219 h 277"/>
              <a:gd name="T64" fmla="*/ 64 w 69"/>
              <a:gd name="T65" fmla="*/ 216 h 277"/>
              <a:gd name="T66" fmla="*/ 65 w 69"/>
              <a:gd name="T67" fmla="*/ 215 h 277"/>
              <a:gd name="T68" fmla="*/ 67 w 69"/>
              <a:gd name="T69" fmla="*/ 205 h 277"/>
              <a:gd name="T70" fmla="*/ 67 w 69"/>
              <a:gd name="T71" fmla="*/ 204 h 277"/>
              <a:gd name="T72" fmla="*/ 68 w 69"/>
              <a:gd name="T73" fmla="*/ 196 h 277"/>
              <a:gd name="T74" fmla="*/ 68 w 69"/>
              <a:gd name="T75" fmla="*/ 194 h 277"/>
              <a:gd name="T76" fmla="*/ 68 w 69"/>
              <a:gd name="T77" fmla="*/ 0 h 277"/>
              <a:gd name="T78" fmla="*/ 67 w 69"/>
              <a:gd name="T79" fmla="*/ 10 h 2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9" h="277">
                <a:moveTo>
                  <a:pt x="67" y="10"/>
                </a:moveTo>
                <a:lnTo>
                  <a:pt x="67" y="11"/>
                </a:lnTo>
                <a:cubicBezTo>
                  <a:pt x="66" y="14"/>
                  <a:pt x="65" y="18"/>
                  <a:pt x="64" y="21"/>
                </a:cubicBezTo>
                <a:cubicBezTo>
                  <a:pt x="64" y="23"/>
                  <a:pt x="63" y="24"/>
                  <a:pt x="63" y="24"/>
                </a:cubicBezTo>
                <a:cubicBezTo>
                  <a:pt x="61" y="27"/>
                  <a:pt x="61" y="29"/>
                  <a:pt x="59" y="32"/>
                </a:cubicBezTo>
                <a:cubicBezTo>
                  <a:pt x="59" y="33"/>
                  <a:pt x="58" y="34"/>
                  <a:pt x="56" y="35"/>
                </a:cubicBezTo>
                <a:cubicBezTo>
                  <a:pt x="55" y="38"/>
                  <a:pt x="54" y="40"/>
                  <a:pt x="52" y="41"/>
                </a:cubicBezTo>
                <a:cubicBezTo>
                  <a:pt x="52" y="43"/>
                  <a:pt x="50" y="45"/>
                  <a:pt x="49" y="46"/>
                </a:cubicBezTo>
                <a:cubicBezTo>
                  <a:pt x="47" y="47"/>
                  <a:pt x="46" y="49"/>
                  <a:pt x="44" y="51"/>
                </a:cubicBezTo>
                <a:cubicBezTo>
                  <a:pt x="43" y="53"/>
                  <a:pt x="41" y="55"/>
                  <a:pt x="38" y="57"/>
                </a:cubicBezTo>
                <a:cubicBezTo>
                  <a:pt x="36" y="59"/>
                  <a:pt x="34" y="60"/>
                  <a:pt x="31" y="63"/>
                </a:cubicBezTo>
                <a:cubicBezTo>
                  <a:pt x="30" y="63"/>
                  <a:pt x="30" y="63"/>
                  <a:pt x="29" y="64"/>
                </a:cubicBezTo>
                <a:cubicBezTo>
                  <a:pt x="25" y="67"/>
                  <a:pt x="22" y="70"/>
                  <a:pt x="17" y="73"/>
                </a:cubicBezTo>
                <a:cubicBezTo>
                  <a:pt x="16" y="73"/>
                  <a:pt x="15" y="73"/>
                  <a:pt x="14" y="74"/>
                </a:cubicBezTo>
                <a:cubicBezTo>
                  <a:pt x="10" y="77"/>
                  <a:pt x="5" y="80"/>
                  <a:pt x="0" y="82"/>
                </a:cubicBezTo>
                <a:lnTo>
                  <a:pt x="0" y="276"/>
                </a:lnTo>
                <a:cubicBezTo>
                  <a:pt x="5" y="274"/>
                  <a:pt x="10" y="271"/>
                  <a:pt x="14" y="268"/>
                </a:cubicBezTo>
                <a:cubicBezTo>
                  <a:pt x="15" y="268"/>
                  <a:pt x="16" y="267"/>
                  <a:pt x="17" y="266"/>
                </a:cubicBezTo>
                <a:cubicBezTo>
                  <a:pt x="18" y="266"/>
                  <a:pt x="19" y="266"/>
                  <a:pt x="20" y="265"/>
                </a:cubicBezTo>
                <a:cubicBezTo>
                  <a:pt x="23" y="263"/>
                  <a:pt x="26" y="260"/>
                  <a:pt x="29" y="259"/>
                </a:cubicBezTo>
                <a:cubicBezTo>
                  <a:pt x="30" y="258"/>
                  <a:pt x="30" y="257"/>
                  <a:pt x="31" y="257"/>
                </a:cubicBezTo>
                <a:cubicBezTo>
                  <a:pt x="33" y="255"/>
                  <a:pt x="34" y="254"/>
                  <a:pt x="36" y="254"/>
                </a:cubicBezTo>
                <a:cubicBezTo>
                  <a:pt x="37" y="253"/>
                  <a:pt x="38" y="252"/>
                  <a:pt x="38" y="251"/>
                </a:cubicBezTo>
                <a:cubicBezTo>
                  <a:pt x="41" y="249"/>
                  <a:pt x="43" y="248"/>
                  <a:pt x="44" y="246"/>
                </a:cubicBezTo>
                <a:cubicBezTo>
                  <a:pt x="45" y="244"/>
                  <a:pt x="46" y="244"/>
                  <a:pt x="46" y="243"/>
                </a:cubicBezTo>
                <a:cubicBezTo>
                  <a:pt x="47" y="242"/>
                  <a:pt x="48" y="241"/>
                  <a:pt x="49" y="240"/>
                </a:cubicBezTo>
                <a:cubicBezTo>
                  <a:pt x="50" y="239"/>
                  <a:pt x="52" y="237"/>
                  <a:pt x="52" y="236"/>
                </a:cubicBezTo>
                <a:cubicBezTo>
                  <a:pt x="53" y="235"/>
                  <a:pt x="54" y="234"/>
                  <a:pt x="54" y="234"/>
                </a:cubicBezTo>
                <a:cubicBezTo>
                  <a:pt x="55" y="232"/>
                  <a:pt x="56" y="231"/>
                  <a:pt x="56" y="230"/>
                </a:cubicBezTo>
                <a:cubicBezTo>
                  <a:pt x="58" y="229"/>
                  <a:pt x="59" y="227"/>
                  <a:pt x="59" y="225"/>
                </a:cubicBezTo>
                <a:cubicBezTo>
                  <a:pt x="60" y="225"/>
                  <a:pt x="60" y="225"/>
                  <a:pt x="60" y="224"/>
                </a:cubicBezTo>
                <a:cubicBezTo>
                  <a:pt x="61" y="223"/>
                  <a:pt x="62" y="220"/>
                  <a:pt x="63" y="219"/>
                </a:cubicBezTo>
                <a:cubicBezTo>
                  <a:pt x="63" y="218"/>
                  <a:pt x="64" y="216"/>
                  <a:pt x="64" y="216"/>
                </a:cubicBezTo>
                <a:cubicBezTo>
                  <a:pt x="64" y="215"/>
                  <a:pt x="65" y="215"/>
                  <a:pt x="65" y="215"/>
                </a:cubicBezTo>
                <a:cubicBezTo>
                  <a:pt x="66" y="212"/>
                  <a:pt x="66" y="208"/>
                  <a:pt x="67" y="205"/>
                </a:cubicBezTo>
                <a:lnTo>
                  <a:pt x="67" y="204"/>
                </a:lnTo>
                <a:cubicBezTo>
                  <a:pt x="67" y="201"/>
                  <a:pt x="68" y="198"/>
                  <a:pt x="68" y="196"/>
                </a:cubicBezTo>
                <a:cubicBezTo>
                  <a:pt x="68" y="195"/>
                  <a:pt x="68" y="194"/>
                  <a:pt x="68" y="194"/>
                </a:cubicBezTo>
                <a:lnTo>
                  <a:pt x="68" y="0"/>
                </a:lnTo>
                <a:cubicBezTo>
                  <a:pt x="68" y="3"/>
                  <a:pt x="67" y="7"/>
                  <a:pt x="67" y="10"/>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8" name="Freeform 19">
            <a:extLst>
              <a:ext uri="{FF2B5EF4-FFF2-40B4-BE49-F238E27FC236}">
                <a16:creationId xmlns:a16="http://schemas.microsoft.com/office/drawing/2014/main" id="{243A89C4-5E99-7B40-B988-CB9F10052A78}"/>
              </a:ext>
            </a:extLst>
          </p:cNvPr>
          <p:cNvSpPr>
            <a:spLocks noChangeArrowheads="1"/>
          </p:cNvSpPr>
          <p:nvPr/>
        </p:nvSpPr>
        <p:spPr bwMode="auto">
          <a:xfrm>
            <a:off x="4272632" y="3207294"/>
            <a:ext cx="76418" cy="151199"/>
          </a:xfrm>
          <a:custGeom>
            <a:avLst/>
            <a:gdLst>
              <a:gd name="T0" fmla="*/ 0 w 69"/>
              <a:gd name="T1" fmla="*/ 194 h 277"/>
              <a:gd name="T2" fmla="*/ 0 w 69"/>
              <a:gd name="T3" fmla="*/ 0 h 277"/>
              <a:gd name="T4" fmla="*/ 68 w 69"/>
              <a:gd name="T5" fmla="*/ 82 h 277"/>
              <a:gd name="T6" fmla="*/ 68 w 69"/>
              <a:gd name="T7" fmla="*/ 276 h 277"/>
              <a:gd name="T8" fmla="*/ 0 w 69"/>
              <a:gd name="T9" fmla="*/ 194 h 277"/>
            </a:gdLst>
            <a:ahLst/>
            <a:cxnLst>
              <a:cxn ang="0">
                <a:pos x="T0" y="T1"/>
              </a:cxn>
              <a:cxn ang="0">
                <a:pos x="T2" y="T3"/>
              </a:cxn>
              <a:cxn ang="0">
                <a:pos x="T4" y="T5"/>
              </a:cxn>
              <a:cxn ang="0">
                <a:pos x="T6" y="T7"/>
              </a:cxn>
              <a:cxn ang="0">
                <a:pos x="T8" y="T9"/>
              </a:cxn>
            </a:cxnLst>
            <a:rect l="0" t="0" r="r" b="b"/>
            <a:pathLst>
              <a:path w="69" h="277">
                <a:moveTo>
                  <a:pt x="0" y="194"/>
                </a:moveTo>
                <a:lnTo>
                  <a:pt x="0" y="0"/>
                </a:lnTo>
                <a:cubicBezTo>
                  <a:pt x="0" y="30"/>
                  <a:pt x="23" y="59"/>
                  <a:pt x="68" y="82"/>
                </a:cubicBezTo>
                <a:lnTo>
                  <a:pt x="68" y="276"/>
                </a:lnTo>
                <a:cubicBezTo>
                  <a:pt x="23" y="254"/>
                  <a:pt x="0" y="224"/>
                  <a:pt x="0" y="194"/>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39" name="Freeform 22">
            <a:extLst>
              <a:ext uri="{FF2B5EF4-FFF2-40B4-BE49-F238E27FC236}">
                <a16:creationId xmlns:a16="http://schemas.microsoft.com/office/drawing/2014/main" id="{164BF1A4-84FE-5D4A-8BA9-739D435E1BF2}"/>
              </a:ext>
            </a:extLst>
          </p:cNvPr>
          <p:cNvSpPr>
            <a:spLocks noChangeArrowheads="1"/>
          </p:cNvSpPr>
          <p:nvPr/>
        </p:nvSpPr>
        <p:spPr bwMode="auto">
          <a:xfrm>
            <a:off x="4248751" y="2775293"/>
            <a:ext cx="3496124" cy="866399"/>
          </a:xfrm>
          <a:custGeom>
            <a:avLst/>
            <a:gdLst>
              <a:gd name="T0" fmla="*/ 1611 w 3226"/>
              <a:gd name="T1" fmla="*/ 0 h 1591"/>
              <a:gd name="T2" fmla="*/ 1776 w 3226"/>
              <a:gd name="T3" fmla="*/ 33 h 1591"/>
              <a:gd name="T4" fmla="*/ 3134 w 3226"/>
              <a:gd name="T5" fmla="*/ 713 h 1591"/>
              <a:gd name="T6" fmla="*/ 3134 w 3226"/>
              <a:gd name="T7" fmla="*/ 877 h 1591"/>
              <a:gd name="T8" fmla="*/ 1776 w 3226"/>
              <a:gd name="T9" fmla="*/ 1556 h 1591"/>
              <a:gd name="T10" fmla="*/ 1611 w 3226"/>
              <a:gd name="T11" fmla="*/ 1590 h 1591"/>
              <a:gd name="T12" fmla="*/ 1448 w 3226"/>
              <a:gd name="T13" fmla="*/ 1556 h 1591"/>
              <a:gd name="T14" fmla="*/ 89 w 3226"/>
              <a:gd name="T15" fmla="*/ 877 h 1591"/>
              <a:gd name="T16" fmla="*/ 89 w 3226"/>
              <a:gd name="T17" fmla="*/ 713 h 1591"/>
              <a:gd name="T18" fmla="*/ 1448 w 3226"/>
              <a:gd name="T19" fmla="*/ 33 h 1591"/>
              <a:gd name="T20" fmla="*/ 1611 w 3226"/>
              <a:gd name="T21" fmla="*/ 0 h 15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6" h="1591">
                <a:moveTo>
                  <a:pt x="1611" y="0"/>
                </a:moveTo>
                <a:cubicBezTo>
                  <a:pt x="1672" y="0"/>
                  <a:pt x="1731" y="11"/>
                  <a:pt x="1776" y="33"/>
                </a:cubicBezTo>
                <a:lnTo>
                  <a:pt x="3134" y="713"/>
                </a:lnTo>
                <a:cubicBezTo>
                  <a:pt x="3225" y="758"/>
                  <a:pt x="3225" y="831"/>
                  <a:pt x="3134" y="877"/>
                </a:cubicBezTo>
                <a:lnTo>
                  <a:pt x="1776" y="1556"/>
                </a:lnTo>
                <a:cubicBezTo>
                  <a:pt x="1731" y="1579"/>
                  <a:pt x="1672" y="1590"/>
                  <a:pt x="1611" y="1590"/>
                </a:cubicBezTo>
                <a:cubicBezTo>
                  <a:pt x="1552" y="1590"/>
                  <a:pt x="1493" y="1579"/>
                  <a:pt x="1448" y="1556"/>
                </a:cubicBezTo>
                <a:lnTo>
                  <a:pt x="89" y="877"/>
                </a:lnTo>
                <a:cubicBezTo>
                  <a:pt x="0" y="831"/>
                  <a:pt x="0" y="758"/>
                  <a:pt x="89" y="713"/>
                </a:cubicBezTo>
                <a:lnTo>
                  <a:pt x="1448" y="33"/>
                </a:lnTo>
                <a:cubicBezTo>
                  <a:pt x="1493" y="11"/>
                  <a:pt x="1552" y="0"/>
                  <a:pt x="1611" y="0"/>
                </a:cubicBezTo>
              </a:path>
            </a:pathLst>
          </a:custGeom>
          <a:solidFill>
            <a:srgbClr val="FFFFFF">
              <a:lumMod val="9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0" name="Freeform 24">
            <a:extLst>
              <a:ext uri="{FF2B5EF4-FFF2-40B4-BE49-F238E27FC236}">
                <a16:creationId xmlns:a16="http://schemas.microsoft.com/office/drawing/2014/main" id="{2D5BBA90-D1A5-9F42-AC88-49D4F3D80F1A}"/>
              </a:ext>
            </a:extLst>
          </p:cNvPr>
          <p:cNvSpPr>
            <a:spLocks noChangeArrowheads="1"/>
          </p:cNvSpPr>
          <p:nvPr/>
        </p:nvSpPr>
        <p:spPr bwMode="auto">
          <a:xfrm>
            <a:off x="5538304" y="3152093"/>
            <a:ext cx="907464" cy="108001"/>
          </a:xfrm>
          <a:custGeom>
            <a:avLst/>
            <a:gdLst>
              <a:gd name="T0" fmla="*/ 839 w 840"/>
              <a:gd name="T1" fmla="*/ 99 h 199"/>
              <a:gd name="T2" fmla="*/ 419 w 840"/>
              <a:gd name="T3" fmla="*/ 198 h 199"/>
              <a:gd name="T4" fmla="*/ 0 w 840"/>
              <a:gd name="T5" fmla="*/ 99 h 199"/>
              <a:gd name="T6" fmla="*/ 419 w 840"/>
              <a:gd name="T7" fmla="*/ 0 h 199"/>
              <a:gd name="T8" fmla="*/ 839 w 840"/>
              <a:gd name="T9" fmla="*/ 99 h 199"/>
            </a:gdLst>
            <a:ahLst/>
            <a:cxnLst>
              <a:cxn ang="0">
                <a:pos x="T0" y="T1"/>
              </a:cxn>
              <a:cxn ang="0">
                <a:pos x="T2" y="T3"/>
              </a:cxn>
              <a:cxn ang="0">
                <a:pos x="T4" y="T5"/>
              </a:cxn>
              <a:cxn ang="0">
                <a:pos x="T6" y="T7"/>
              </a:cxn>
              <a:cxn ang="0">
                <a:pos x="T8" y="T9"/>
              </a:cxn>
            </a:cxnLst>
            <a:rect l="0" t="0" r="r" b="b"/>
            <a:pathLst>
              <a:path w="840" h="199">
                <a:moveTo>
                  <a:pt x="839" y="99"/>
                </a:moveTo>
                <a:cubicBezTo>
                  <a:pt x="839" y="154"/>
                  <a:pt x="651" y="198"/>
                  <a:pt x="419" y="198"/>
                </a:cubicBezTo>
                <a:cubicBezTo>
                  <a:pt x="188" y="198"/>
                  <a:pt x="0" y="154"/>
                  <a:pt x="0" y="99"/>
                </a:cubicBezTo>
                <a:cubicBezTo>
                  <a:pt x="0" y="44"/>
                  <a:pt x="188" y="0"/>
                  <a:pt x="419" y="0"/>
                </a:cubicBezTo>
                <a:cubicBezTo>
                  <a:pt x="651" y="0"/>
                  <a:pt x="839" y="44"/>
                  <a:pt x="839" y="99"/>
                </a:cubicBez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1" name="Freeform 25">
            <a:extLst>
              <a:ext uri="{FF2B5EF4-FFF2-40B4-BE49-F238E27FC236}">
                <a16:creationId xmlns:a16="http://schemas.microsoft.com/office/drawing/2014/main" id="{A2847BDE-3FDD-B04C-843E-1FBD0EAC7BF0}"/>
              </a:ext>
            </a:extLst>
          </p:cNvPr>
          <p:cNvSpPr>
            <a:spLocks noChangeArrowheads="1"/>
          </p:cNvSpPr>
          <p:nvPr/>
        </p:nvSpPr>
        <p:spPr bwMode="auto">
          <a:xfrm>
            <a:off x="5278778" y="2088894"/>
            <a:ext cx="1418508" cy="1118400"/>
          </a:xfrm>
          <a:custGeom>
            <a:avLst/>
            <a:gdLst>
              <a:gd name="T0" fmla="*/ 1779 w 1780"/>
              <a:gd name="T1" fmla="*/ 889 h 2054"/>
              <a:gd name="T2" fmla="*/ 889 w 1780"/>
              <a:gd name="T3" fmla="*/ 0 h 2054"/>
              <a:gd name="T4" fmla="*/ 0 w 1780"/>
              <a:gd name="T5" fmla="*/ 889 h 2054"/>
              <a:gd name="T6" fmla="*/ 722 w 1780"/>
              <a:gd name="T7" fmla="*/ 1763 h 2054"/>
              <a:gd name="T8" fmla="*/ 889 w 1780"/>
              <a:gd name="T9" fmla="*/ 2053 h 2054"/>
              <a:gd name="T10" fmla="*/ 1057 w 1780"/>
              <a:gd name="T11" fmla="*/ 1763 h 2054"/>
              <a:gd name="T12" fmla="*/ 1779 w 1780"/>
              <a:gd name="T13" fmla="*/ 889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89"/>
                </a:moveTo>
                <a:cubicBezTo>
                  <a:pt x="1779" y="398"/>
                  <a:pt x="1381" y="0"/>
                  <a:pt x="889" y="0"/>
                </a:cubicBezTo>
                <a:cubicBezTo>
                  <a:pt x="399" y="0"/>
                  <a:pt x="0" y="398"/>
                  <a:pt x="0" y="889"/>
                </a:cubicBezTo>
                <a:cubicBezTo>
                  <a:pt x="0" y="1323"/>
                  <a:pt x="311" y="1685"/>
                  <a:pt x="722" y="1763"/>
                </a:cubicBezTo>
                <a:lnTo>
                  <a:pt x="889" y="2053"/>
                </a:lnTo>
                <a:lnTo>
                  <a:pt x="1057" y="1763"/>
                </a:lnTo>
                <a:cubicBezTo>
                  <a:pt x="1468" y="1685"/>
                  <a:pt x="1779" y="1323"/>
                  <a:pt x="1779" y="889"/>
                </a:cubicBezTo>
              </a:path>
            </a:pathLst>
          </a:custGeom>
          <a:solidFill>
            <a:srgbClr val="23A4A7"/>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2" name="Freeform 27">
            <a:extLst>
              <a:ext uri="{FF2B5EF4-FFF2-40B4-BE49-F238E27FC236}">
                <a16:creationId xmlns:a16="http://schemas.microsoft.com/office/drawing/2014/main" id="{C98FCF60-2B11-1541-A568-3FFE6F4FB5E9}"/>
              </a:ext>
            </a:extLst>
          </p:cNvPr>
          <p:cNvSpPr>
            <a:spLocks noChangeArrowheads="1"/>
          </p:cNvSpPr>
          <p:nvPr/>
        </p:nvSpPr>
        <p:spPr bwMode="auto">
          <a:xfrm>
            <a:off x="11473226" y="2424894"/>
            <a:ext cx="76418" cy="151199"/>
          </a:xfrm>
          <a:custGeom>
            <a:avLst/>
            <a:gdLst>
              <a:gd name="T0" fmla="*/ 68 w 70"/>
              <a:gd name="T1" fmla="*/ 10 h 278"/>
              <a:gd name="T2" fmla="*/ 68 w 70"/>
              <a:gd name="T3" fmla="*/ 12 h 278"/>
              <a:gd name="T4" fmla="*/ 64 w 70"/>
              <a:gd name="T5" fmla="*/ 22 h 278"/>
              <a:gd name="T6" fmla="*/ 63 w 70"/>
              <a:gd name="T7" fmla="*/ 25 h 278"/>
              <a:gd name="T8" fmla="*/ 60 w 70"/>
              <a:gd name="T9" fmla="*/ 32 h 278"/>
              <a:gd name="T10" fmla="*/ 57 w 70"/>
              <a:gd name="T11" fmla="*/ 36 h 278"/>
              <a:gd name="T12" fmla="*/ 53 w 70"/>
              <a:gd name="T13" fmla="*/ 42 h 278"/>
              <a:gd name="T14" fmla="*/ 49 w 70"/>
              <a:gd name="T15" fmla="*/ 47 h 278"/>
              <a:gd name="T16" fmla="*/ 44 w 70"/>
              <a:gd name="T17" fmla="*/ 52 h 278"/>
              <a:gd name="T18" fmla="*/ 39 w 70"/>
              <a:gd name="T19" fmla="*/ 57 h 278"/>
              <a:gd name="T20" fmla="*/ 32 w 70"/>
              <a:gd name="T21" fmla="*/ 63 h 278"/>
              <a:gd name="T22" fmla="*/ 30 w 70"/>
              <a:gd name="T23" fmla="*/ 65 h 278"/>
              <a:gd name="T24" fmla="*/ 17 w 70"/>
              <a:gd name="T25" fmla="*/ 73 h 278"/>
              <a:gd name="T26" fmla="*/ 15 w 70"/>
              <a:gd name="T27" fmla="*/ 75 h 278"/>
              <a:gd name="T28" fmla="*/ 0 w 70"/>
              <a:gd name="T29" fmla="*/ 82 h 278"/>
              <a:gd name="T30" fmla="*/ 0 w 70"/>
              <a:gd name="T31" fmla="*/ 277 h 278"/>
              <a:gd name="T32" fmla="*/ 15 w 70"/>
              <a:gd name="T33" fmla="*/ 268 h 278"/>
              <a:gd name="T34" fmla="*/ 17 w 70"/>
              <a:gd name="T35" fmla="*/ 267 h 278"/>
              <a:gd name="T36" fmla="*/ 20 w 70"/>
              <a:gd name="T37" fmla="*/ 266 h 278"/>
              <a:gd name="T38" fmla="*/ 30 w 70"/>
              <a:gd name="T39" fmla="*/ 259 h 278"/>
              <a:gd name="T40" fmla="*/ 32 w 70"/>
              <a:gd name="T41" fmla="*/ 258 h 278"/>
              <a:gd name="T42" fmla="*/ 36 w 70"/>
              <a:gd name="T43" fmla="*/ 254 h 278"/>
              <a:gd name="T44" fmla="*/ 39 w 70"/>
              <a:gd name="T45" fmla="*/ 251 h 278"/>
              <a:gd name="T46" fmla="*/ 44 w 70"/>
              <a:gd name="T47" fmla="*/ 246 h 278"/>
              <a:gd name="T48" fmla="*/ 47 w 70"/>
              <a:gd name="T49" fmla="*/ 243 h 278"/>
              <a:gd name="T50" fmla="*/ 49 w 70"/>
              <a:gd name="T51" fmla="*/ 240 h 278"/>
              <a:gd name="T52" fmla="*/ 53 w 70"/>
              <a:gd name="T53" fmla="*/ 236 h 278"/>
              <a:gd name="T54" fmla="*/ 55 w 70"/>
              <a:gd name="T55" fmla="*/ 234 h 278"/>
              <a:gd name="T56" fmla="*/ 57 w 70"/>
              <a:gd name="T57" fmla="*/ 230 h 278"/>
              <a:gd name="T58" fmla="*/ 60 w 70"/>
              <a:gd name="T59" fmla="*/ 226 h 278"/>
              <a:gd name="T60" fmla="*/ 61 w 70"/>
              <a:gd name="T61" fmla="*/ 225 h 278"/>
              <a:gd name="T62" fmla="*/ 63 w 70"/>
              <a:gd name="T63" fmla="*/ 219 h 278"/>
              <a:gd name="T64" fmla="*/ 64 w 70"/>
              <a:gd name="T65" fmla="*/ 216 h 278"/>
              <a:gd name="T66" fmla="*/ 64 w 70"/>
              <a:gd name="T67" fmla="*/ 215 h 278"/>
              <a:gd name="T68" fmla="*/ 68 w 70"/>
              <a:gd name="T69" fmla="*/ 206 h 278"/>
              <a:gd name="T70" fmla="*/ 68 w 70"/>
              <a:gd name="T71" fmla="*/ 204 h 278"/>
              <a:gd name="T72" fmla="*/ 69 w 70"/>
              <a:gd name="T73" fmla="*/ 196 h 278"/>
              <a:gd name="T74" fmla="*/ 69 w 70"/>
              <a:gd name="T75" fmla="*/ 195 h 278"/>
              <a:gd name="T76" fmla="*/ 69 w 70"/>
              <a:gd name="T77" fmla="*/ 0 h 278"/>
              <a:gd name="T78" fmla="*/ 68 w 70"/>
              <a:gd name="T79" fmla="*/ 1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0" h="278">
                <a:moveTo>
                  <a:pt x="68" y="10"/>
                </a:moveTo>
                <a:cubicBezTo>
                  <a:pt x="68" y="10"/>
                  <a:pt x="68" y="11"/>
                  <a:pt x="68" y="12"/>
                </a:cubicBezTo>
                <a:cubicBezTo>
                  <a:pt x="67" y="15"/>
                  <a:pt x="66" y="19"/>
                  <a:pt x="64" y="22"/>
                </a:cubicBezTo>
                <a:cubicBezTo>
                  <a:pt x="64" y="23"/>
                  <a:pt x="63" y="24"/>
                  <a:pt x="63" y="25"/>
                </a:cubicBezTo>
                <a:cubicBezTo>
                  <a:pt x="62" y="28"/>
                  <a:pt x="61" y="30"/>
                  <a:pt x="60" y="32"/>
                </a:cubicBezTo>
                <a:cubicBezTo>
                  <a:pt x="59" y="33"/>
                  <a:pt x="58" y="34"/>
                  <a:pt x="57" y="36"/>
                </a:cubicBezTo>
                <a:cubicBezTo>
                  <a:pt x="56" y="38"/>
                  <a:pt x="54" y="40"/>
                  <a:pt x="53" y="42"/>
                </a:cubicBezTo>
                <a:cubicBezTo>
                  <a:pt x="52" y="43"/>
                  <a:pt x="51" y="45"/>
                  <a:pt x="49" y="47"/>
                </a:cubicBezTo>
                <a:cubicBezTo>
                  <a:pt x="47" y="48"/>
                  <a:pt x="46" y="50"/>
                  <a:pt x="44" y="52"/>
                </a:cubicBezTo>
                <a:cubicBezTo>
                  <a:pt x="42" y="53"/>
                  <a:pt x="41" y="55"/>
                  <a:pt x="39" y="57"/>
                </a:cubicBezTo>
                <a:cubicBezTo>
                  <a:pt x="36" y="59"/>
                  <a:pt x="34" y="61"/>
                  <a:pt x="32" y="63"/>
                </a:cubicBezTo>
                <a:cubicBezTo>
                  <a:pt x="31" y="64"/>
                  <a:pt x="30" y="64"/>
                  <a:pt x="30" y="65"/>
                </a:cubicBezTo>
                <a:cubicBezTo>
                  <a:pt x="26" y="67"/>
                  <a:pt x="22" y="70"/>
                  <a:pt x="17" y="73"/>
                </a:cubicBezTo>
                <a:cubicBezTo>
                  <a:pt x="17" y="73"/>
                  <a:pt x="16" y="74"/>
                  <a:pt x="15" y="75"/>
                </a:cubicBezTo>
                <a:cubicBezTo>
                  <a:pt x="10" y="77"/>
                  <a:pt x="6" y="80"/>
                  <a:pt x="0" y="82"/>
                </a:cubicBezTo>
                <a:lnTo>
                  <a:pt x="0" y="277"/>
                </a:lnTo>
                <a:cubicBezTo>
                  <a:pt x="6" y="274"/>
                  <a:pt x="10" y="272"/>
                  <a:pt x="15" y="268"/>
                </a:cubicBezTo>
                <a:cubicBezTo>
                  <a:pt x="16" y="268"/>
                  <a:pt x="17" y="267"/>
                  <a:pt x="17" y="267"/>
                </a:cubicBezTo>
                <a:cubicBezTo>
                  <a:pt x="19" y="267"/>
                  <a:pt x="19" y="266"/>
                  <a:pt x="20" y="266"/>
                </a:cubicBezTo>
                <a:cubicBezTo>
                  <a:pt x="23" y="263"/>
                  <a:pt x="27" y="261"/>
                  <a:pt x="30" y="259"/>
                </a:cubicBezTo>
                <a:cubicBezTo>
                  <a:pt x="30" y="258"/>
                  <a:pt x="31" y="258"/>
                  <a:pt x="32" y="258"/>
                </a:cubicBezTo>
                <a:cubicBezTo>
                  <a:pt x="33" y="256"/>
                  <a:pt x="35" y="255"/>
                  <a:pt x="36" y="254"/>
                </a:cubicBezTo>
                <a:cubicBezTo>
                  <a:pt x="37" y="253"/>
                  <a:pt x="38" y="252"/>
                  <a:pt x="39" y="251"/>
                </a:cubicBezTo>
                <a:cubicBezTo>
                  <a:pt x="41" y="250"/>
                  <a:pt x="42" y="248"/>
                  <a:pt x="44" y="246"/>
                </a:cubicBezTo>
                <a:cubicBezTo>
                  <a:pt x="45" y="245"/>
                  <a:pt x="46" y="245"/>
                  <a:pt x="47" y="243"/>
                </a:cubicBezTo>
                <a:cubicBezTo>
                  <a:pt x="47" y="243"/>
                  <a:pt x="49" y="242"/>
                  <a:pt x="49" y="240"/>
                </a:cubicBezTo>
                <a:cubicBezTo>
                  <a:pt x="51" y="239"/>
                  <a:pt x="52" y="238"/>
                  <a:pt x="53" y="236"/>
                </a:cubicBezTo>
                <a:cubicBezTo>
                  <a:pt x="53" y="236"/>
                  <a:pt x="54" y="235"/>
                  <a:pt x="55" y="234"/>
                </a:cubicBezTo>
                <a:cubicBezTo>
                  <a:pt x="55" y="232"/>
                  <a:pt x="57" y="231"/>
                  <a:pt x="57" y="230"/>
                </a:cubicBezTo>
                <a:cubicBezTo>
                  <a:pt x="58" y="229"/>
                  <a:pt x="59" y="227"/>
                  <a:pt x="60" y="226"/>
                </a:cubicBezTo>
                <a:cubicBezTo>
                  <a:pt x="60" y="226"/>
                  <a:pt x="60" y="225"/>
                  <a:pt x="61" y="225"/>
                </a:cubicBezTo>
                <a:cubicBezTo>
                  <a:pt x="62" y="223"/>
                  <a:pt x="62" y="221"/>
                  <a:pt x="63" y="219"/>
                </a:cubicBezTo>
                <a:cubicBezTo>
                  <a:pt x="63" y="219"/>
                  <a:pt x="64" y="217"/>
                  <a:pt x="64" y="216"/>
                </a:cubicBezTo>
                <a:lnTo>
                  <a:pt x="64" y="215"/>
                </a:lnTo>
                <a:cubicBezTo>
                  <a:pt x="66" y="212"/>
                  <a:pt x="67" y="209"/>
                  <a:pt x="68" y="206"/>
                </a:cubicBezTo>
                <a:cubicBezTo>
                  <a:pt x="68" y="206"/>
                  <a:pt x="68" y="205"/>
                  <a:pt x="68" y="204"/>
                </a:cubicBezTo>
                <a:cubicBezTo>
                  <a:pt x="68" y="202"/>
                  <a:pt x="68" y="199"/>
                  <a:pt x="69" y="196"/>
                </a:cubicBezTo>
                <a:cubicBezTo>
                  <a:pt x="69" y="195"/>
                  <a:pt x="69" y="195"/>
                  <a:pt x="69" y="195"/>
                </a:cubicBezTo>
                <a:lnTo>
                  <a:pt x="69" y="0"/>
                </a:lnTo>
                <a:cubicBezTo>
                  <a:pt x="69" y="4"/>
                  <a:pt x="68" y="7"/>
                  <a:pt x="68" y="10"/>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4" name="Freeform 29">
            <a:extLst>
              <a:ext uri="{FF2B5EF4-FFF2-40B4-BE49-F238E27FC236}">
                <a16:creationId xmlns:a16="http://schemas.microsoft.com/office/drawing/2014/main" id="{61D37DAA-8DE6-E949-A45D-3F992C21C244}"/>
              </a:ext>
            </a:extLst>
          </p:cNvPr>
          <p:cNvSpPr>
            <a:spLocks noChangeArrowheads="1"/>
          </p:cNvSpPr>
          <p:nvPr/>
        </p:nvSpPr>
        <p:spPr bwMode="auto">
          <a:xfrm>
            <a:off x="8101282" y="2424894"/>
            <a:ext cx="76418" cy="151199"/>
          </a:xfrm>
          <a:custGeom>
            <a:avLst/>
            <a:gdLst>
              <a:gd name="T0" fmla="*/ 0 w 70"/>
              <a:gd name="T1" fmla="*/ 195 h 278"/>
              <a:gd name="T2" fmla="*/ 0 w 70"/>
              <a:gd name="T3" fmla="*/ 0 h 278"/>
              <a:gd name="T4" fmla="*/ 69 w 70"/>
              <a:gd name="T5" fmla="*/ 82 h 278"/>
              <a:gd name="T6" fmla="*/ 69 w 70"/>
              <a:gd name="T7" fmla="*/ 277 h 278"/>
              <a:gd name="T8" fmla="*/ 0 w 70"/>
              <a:gd name="T9" fmla="*/ 195 h 278"/>
            </a:gdLst>
            <a:ahLst/>
            <a:cxnLst>
              <a:cxn ang="0">
                <a:pos x="T0" y="T1"/>
              </a:cxn>
              <a:cxn ang="0">
                <a:pos x="T2" y="T3"/>
              </a:cxn>
              <a:cxn ang="0">
                <a:pos x="T4" y="T5"/>
              </a:cxn>
              <a:cxn ang="0">
                <a:pos x="T6" y="T7"/>
              </a:cxn>
              <a:cxn ang="0">
                <a:pos x="T8" y="T9"/>
              </a:cxn>
            </a:cxnLst>
            <a:rect l="0" t="0" r="r" b="b"/>
            <a:pathLst>
              <a:path w="70" h="278">
                <a:moveTo>
                  <a:pt x="0" y="195"/>
                </a:moveTo>
                <a:lnTo>
                  <a:pt x="0" y="0"/>
                </a:lnTo>
                <a:cubicBezTo>
                  <a:pt x="0" y="30"/>
                  <a:pt x="23" y="59"/>
                  <a:pt x="69" y="82"/>
                </a:cubicBezTo>
                <a:lnTo>
                  <a:pt x="69" y="277"/>
                </a:lnTo>
                <a:cubicBezTo>
                  <a:pt x="23" y="254"/>
                  <a:pt x="0" y="224"/>
                  <a:pt x="0" y="195"/>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5" name="Freeform 30">
            <a:extLst>
              <a:ext uri="{FF2B5EF4-FFF2-40B4-BE49-F238E27FC236}">
                <a16:creationId xmlns:a16="http://schemas.microsoft.com/office/drawing/2014/main" id="{C9BAB828-188A-7549-ABF8-2E6C5803EF0D}"/>
              </a:ext>
            </a:extLst>
          </p:cNvPr>
          <p:cNvSpPr>
            <a:spLocks noChangeArrowheads="1"/>
          </p:cNvSpPr>
          <p:nvPr/>
        </p:nvSpPr>
        <p:spPr bwMode="auto">
          <a:xfrm>
            <a:off x="10002180" y="2468094"/>
            <a:ext cx="1471046" cy="475200"/>
          </a:xfrm>
          <a:custGeom>
            <a:avLst/>
            <a:gdLst>
              <a:gd name="T0" fmla="*/ 1358 w 1359"/>
              <a:gd name="T1" fmla="*/ 0 h 875"/>
              <a:gd name="T2" fmla="*/ 1358 w 1359"/>
              <a:gd name="T3" fmla="*/ 195 h 875"/>
              <a:gd name="T4" fmla="*/ 0 w 1359"/>
              <a:gd name="T5" fmla="*/ 874 h 875"/>
              <a:gd name="T6" fmla="*/ 0 w 1359"/>
              <a:gd name="T7" fmla="*/ 679 h 875"/>
              <a:gd name="T8" fmla="*/ 1358 w 1359"/>
              <a:gd name="T9" fmla="*/ 0 h 875"/>
            </a:gdLst>
            <a:ahLst/>
            <a:cxnLst>
              <a:cxn ang="0">
                <a:pos x="T0" y="T1"/>
              </a:cxn>
              <a:cxn ang="0">
                <a:pos x="T2" y="T3"/>
              </a:cxn>
              <a:cxn ang="0">
                <a:pos x="T4" y="T5"/>
              </a:cxn>
              <a:cxn ang="0">
                <a:pos x="T6" y="T7"/>
              </a:cxn>
              <a:cxn ang="0">
                <a:pos x="T8" y="T9"/>
              </a:cxn>
            </a:cxnLst>
            <a:rect l="0" t="0" r="r" b="b"/>
            <a:pathLst>
              <a:path w="1359" h="875">
                <a:moveTo>
                  <a:pt x="1358" y="0"/>
                </a:moveTo>
                <a:lnTo>
                  <a:pt x="1358" y="195"/>
                </a:lnTo>
                <a:lnTo>
                  <a:pt x="0" y="874"/>
                </a:lnTo>
                <a:lnTo>
                  <a:pt x="0" y="679"/>
                </a:lnTo>
                <a:lnTo>
                  <a:pt x="1358" y="0"/>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6" name="Freeform 31">
            <a:extLst>
              <a:ext uri="{FF2B5EF4-FFF2-40B4-BE49-F238E27FC236}">
                <a16:creationId xmlns:a16="http://schemas.microsoft.com/office/drawing/2014/main" id="{DC9FD03C-3223-B148-A18B-74A0D0B6B381}"/>
              </a:ext>
            </a:extLst>
          </p:cNvPr>
          <p:cNvSpPr>
            <a:spLocks noChangeArrowheads="1"/>
          </p:cNvSpPr>
          <p:nvPr/>
        </p:nvSpPr>
        <p:spPr bwMode="auto">
          <a:xfrm>
            <a:off x="8177700" y="2468094"/>
            <a:ext cx="1471046" cy="475200"/>
          </a:xfrm>
          <a:custGeom>
            <a:avLst/>
            <a:gdLst>
              <a:gd name="T0" fmla="*/ 1358 w 1359"/>
              <a:gd name="T1" fmla="*/ 679 h 875"/>
              <a:gd name="T2" fmla="*/ 1358 w 1359"/>
              <a:gd name="T3" fmla="*/ 874 h 875"/>
              <a:gd name="T4" fmla="*/ 0 w 1359"/>
              <a:gd name="T5" fmla="*/ 195 h 875"/>
              <a:gd name="T6" fmla="*/ 0 w 1359"/>
              <a:gd name="T7" fmla="*/ 0 h 875"/>
              <a:gd name="T8" fmla="*/ 1358 w 1359"/>
              <a:gd name="T9" fmla="*/ 679 h 875"/>
            </a:gdLst>
            <a:ahLst/>
            <a:cxnLst>
              <a:cxn ang="0">
                <a:pos x="T0" y="T1"/>
              </a:cxn>
              <a:cxn ang="0">
                <a:pos x="T2" y="T3"/>
              </a:cxn>
              <a:cxn ang="0">
                <a:pos x="T4" y="T5"/>
              </a:cxn>
              <a:cxn ang="0">
                <a:pos x="T6" y="T7"/>
              </a:cxn>
              <a:cxn ang="0">
                <a:pos x="T8" y="T9"/>
              </a:cxn>
            </a:cxnLst>
            <a:rect l="0" t="0" r="r" b="b"/>
            <a:pathLst>
              <a:path w="1359" h="875">
                <a:moveTo>
                  <a:pt x="1358" y="679"/>
                </a:moveTo>
                <a:lnTo>
                  <a:pt x="1358" y="874"/>
                </a:lnTo>
                <a:lnTo>
                  <a:pt x="0" y="195"/>
                </a:lnTo>
                <a:lnTo>
                  <a:pt x="0" y="0"/>
                </a:lnTo>
                <a:lnTo>
                  <a:pt x="1358" y="679"/>
                </a:ln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7" name="Freeform 32">
            <a:extLst>
              <a:ext uri="{FF2B5EF4-FFF2-40B4-BE49-F238E27FC236}">
                <a16:creationId xmlns:a16="http://schemas.microsoft.com/office/drawing/2014/main" id="{62BD6E5C-E2E8-DA4A-B19F-7A916027F6D1}"/>
              </a:ext>
            </a:extLst>
          </p:cNvPr>
          <p:cNvSpPr>
            <a:spLocks noChangeArrowheads="1"/>
          </p:cNvSpPr>
          <p:nvPr/>
        </p:nvSpPr>
        <p:spPr bwMode="auto">
          <a:xfrm>
            <a:off x="8077402" y="1992894"/>
            <a:ext cx="3496124" cy="866399"/>
          </a:xfrm>
          <a:custGeom>
            <a:avLst/>
            <a:gdLst>
              <a:gd name="T0" fmla="*/ 1613 w 3227"/>
              <a:gd name="T1" fmla="*/ 0 h 1592"/>
              <a:gd name="T2" fmla="*/ 1777 w 3227"/>
              <a:gd name="T3" fmla="*/ 34 h 1592"/>
              <a:gd name="T4" fmla="*/ 3135 w 3227"/>
              <a:gd name="T5" fmla="*/ 713 h 1592"/>
              <a:gd name="T6" fmla="*/ 3135 w 3227"/>
              <a:gd name="T7" fmla="*/ 877 h 1592"/>
              <a:gd name="T8" fmla="*/ 1777 w 3227"/>
              <a:gd name="T9" fmla="*/ 1556 h 1592"/>
              <a:gd name="T10" fmla="*/ 1613 w 3227"/>
              <a:gd name="T11" fmla="*/ 1591 h 1592"/>
              <a:gd name="T12" fmla="*/ 1449 w 3227"/>
              <a:gd name="T13" fmla="*/ 1556 h 1592"/>
              <a:gd name="T14" fmla="*/ 91 w 3227"/>
              <a:gd name="T15" fmla="*/ 877 h 1592"/>
              <a:gd name="T16" fmla="*/ 91 w 3227"/>
              <a:gd name="T17" fmla="*/ 713 h 1592"/>
              <a:gd name="T18" fmla="*/ 1449 w 3227"/>
              <a:gd name="T19" fmla="*/ 34 h 1592"/>
              <a:gd name="T20" fmla="*/ 1613 w 3227"/>
              <a:gd name="T21" fmla="*/ 0 h 1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227" h="1592">
                <a:moveTo>
                  <a:pt x="1613" y="0"/>
                </a:moveTo>
                <a:cubicBezTo>
                  <a:pt x="1672" y="0"/>
                  <a:pt x="1732" y="12"/>
                  <a:pt x="1777" y="34"/>
                </a:cubicBezTo>
                <a:lnTo>
                  <a:pt x="3135" y="713"/>
                </a:lnTo>
                <a:cubicBezTo>
                  <a:pt x="3226" y="758"/>
                  <a:pt x="3226" y="832"/>
                  <a:pt x="3135" y="877"/>
                </a:cubicBezTo>
                <a:lnTo>
                  <a:pt x="1777" y="1556"/>
                </a:lnTo>
                <a:cubicBezTo>
                  <a:pt x="1732" y="1579"/>
                  <a:pt x="1672" y="1591"/>
                  <a:pt x="1613" y="1591"/>
                </a:cubicBezTo>
                <a:cubicBezTo>
                  <a:pt x="1554" y="1591"/>
                  <a:pt x="1494" y="1579"/>
                  <a:pt x="1449" y="1556"/>
                </a:cubicBezTo>
                <a:lnTo>
                  <a:pt x="91" y="877"/>
                </a:lnTo>
                <a:cubicBezTo>
                  <a:pt x="0" y="832"/>
                  <a:pt x="0" y="758"/>
                  <a:pt x="91" y="713"/>
                </a:cubicBezTo>
                <a:lnTo>
                  <a:pt x="1449" y="34"/>
                </a:lnTo>
                <a:cubicBezTo>
                  <a:pt x="1494" y="12"/>
                  <a:pt x="1554" y="0"/>
                  <a:pt x="1613" y="0"/>
                </a:cubicBezTo>
              </a:path>
            </a:pathLst>
          </a:custGeom>
          <a:solidFill>
            <a:srgbClr val="FFFFFF">
              <a:lumMod val="9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48" name="Freeform 33">
            <a:extLst>
              <a:ext uri="{FF2B5EF4-FFF2-40B4-BE49-F238E27FC236}">
                <a16:creationId xmlns:a16="http://schemas.microsoft.com/office/drawing/2014/main" id="{B662BAC9-5FB3-964F-B4E3-729D2DCB6EF3}"/>
              </a:ext>
            </a:extLst>
          </p:cNvPr>
          <p:cNvSpPr>
            <a:spLocks noChangeArrowheads="1"/>
          </p:cNvSpPr>
          <p:nvPr/>
        </p:nvSpPr>
        <p:spPr bwMode="auto">
          <a:xfrm>
            <a:off x="9648746" y="2837694"/>
            <a:ext cx="358211" cy="124800"/>
          </a:xfrm>
          <a:custGeom>
            <a:avLst/>
            <a:gdLst>
              <a:gd name="T0" fmla="*/ 300 w 329"/>
              <a:gd name="T1" fmla="*/ 12 h 230"/>
              <a:gd name="T2" fmla="*/ 275 w 329"/>
              <a:gd name="T3" fmla="*/ 20 h 230"/>
              <a:gd name="T4" fmla="*/ 254 w 329"/>
              <a:gd name="T5" fmla="*/ 26 h 230"/>
              <a:gd name="T6" fmla="*/ 230 w 329"/>
              <a:gd name="T7" fmla="*/ 30 h 230"/>
              <a:gd name="T8" fmla="*/ 205 w 329"/>
              <a:gd name="T9" fmla="*/ 33 h 230"/>
              <a:gd name="T10" fmla="*/ 182 w 329"/>
              <a:gd name="T11" fmla="*/ 34 h 230"/>
              <a:gd name="T12" fmla="*/ 148 w 329"/>
              <a:gd name="T13" fmla="*/ 34 h 230"/>
              <a:gd name="T14" fmla="*/ 121 w 329"/>
              <a:gd name="T15" fmla="*/ 32 h 230"/>
              <a:gd name="T16" fmla="*/ 99 w 329"/>
              <a:gd name="T17" fmla="*/ 30 h 230"/>
              <a:gd name="T18" fmla="*/ 79 w 329"/>
              <a:gd name="T19" fmla="*/ 26 h 230"/>
              <a:gd name="T20" fmla="*/ 60 w 329"/>
              <a:gd name="T21" fmla="*/ 22 h 230"/>
              <a:gd name="T22" fmla="*/ 40 w 329"/>
              <a:gd name="T23" fmla="*/ 16 h 230"/>
              <a:gd name="T24" fmla="*/ 18 w 329"/>
              <a:gd name="T25" fmla="*/ 8 h 230"/>
              <a:gd name="T26" fmla="*/ 0 w 329"/>
              <a:gd name="T27" fmla="*/ 195 h 230"/>
              <a:gd name="T28" fmla="*/ 20 w 329"/>
              <a:gd name="T29" fmla="*/ 204 h 230"/>
              <a:gd name="T30" fmla="*/ 42 w 329"/>
              <a:gd name="T31" fmla="*/ 212 h 230"/>
              <a:gd name="T32" fmla="*/ 60 w 329"/>
              <a:gd name="T33" fmla="*/ 216 h 230"/>
              <a:gd name="T34" fmla="*/ 71 w 329"/>
              <a:gd name="T35" fmla="*/ 219 h 230"/>
              <a:gd name="T36" fmla="*/ 82 w 329"/>
              <a:gd name="T37" fmla="*/ 221 h 230"/>
              <a:gd name="T38" fmla="*/ 99 w 329"/>
              <a:gd name="T39" fmla="*/ 224 h 230"/>
              <a:gd name="T40" fmla="*/ 119 w 329"/>
              <a:gd name="T41" fmla="*/ 227 h 230"/>
              <a:gd name="T42" fmla="*/ 138 w 329"/>
              <a:gd name="T43" fmla="*/ 228 h 230"/>
              <a:gd name="T44" fmla="*/ 148 w 329"/>
              <a:gd name="T45" fmla="*/ 228 h 230"/>
              <a:gd name="T46" fmla="*/ 164 w 329"/>
              <a:gd name="T47" fmla="*/ 229 h 230"/>
              <a:gd name="T48" fmla="*/ 182 w 329"/>
              <a:gd name="T49" fmla="*/ 228 h 230"/>
              <a:gd name="T50" fmla="*/ 202 w 329"/>
              <a:gd name="T51" fmla="*/ 227 h 230"/>
              <a:gd name="T52" fmla="*/ 228 w 329"/>
              <a:gd name="T53" fmla="*/ 224 h 230"/>
              <a:gd name="T54" fmla="*/ 230 w 329"/>
              <a:gd name="T55" fmla="*/ 224 h 230"/>
              <a:gd name="T56" fmla="*/ 254 w 329"/>
              <a:gd name="T57" fmla="*/ 219 h 230"/>
              <a:gd name="T58" fmla="*/ 275 w 329"/>
              <a:gd name="T59" fmla="*/ 214 h 230"/>
              <a:gd name="T60" fmla="*/ 300 w 329"/>
              <a:gd name="T61" fmla="*/ 207 h 230"/>
              <a:gd name="T62" fmla="*/ 315 w 329"/>
              <a:gd name="T63" fmla="*/ 200 h 230"/>
              <a:gd name="T64" fmla="*/ 328 w 329"/>
              <a:gd name="T65" fmla="*/ 0 h 2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29" h="230">
                <a:moveTo>
                  <a:pt x="313" y="7"/>
                </a:moveTo>
                <a:cubicBezTo>
                  <a:pt x="309" y="9"/>
                  <a:pt x="305" y="11"/>
                  <a:pt x="300" y="12"/>
                </a:cubicBezTo>
                <a:cubicBezTo>
                  <a:pt x="298" y="13"/>
                  <a:pt x="296" y="14"/>
                  <a:pt x="293" y="15"/>
                </a:cubicBezTo>
                <a:cubicBezTo>
                  <a:pt x="288" y="17"/>
                  <a:pt x="281" y="19"/>
                  <a:pt x="275" y="20"/>
                </a:cubicBezTo>
                <a:cubicBezTo>
                  <a:pt x="274" y="21"/>
                  <a:pt x="274" y="21"/>
                  <a:pt x="272" y="21"/>
                </a:cubicBezTo>
                <a:cubicBezTo>
                  <a:pt x="266" y="23"/>
                  <a:pt x="260" y="24"/>
                  <a:pt x="254" y="26"/>
                </a:cubicBezTo>
                <a:cubicBezTo>
                  <a:pt x="253" y="26"/>
                  <a:pt x="252" y="26"/>
                  <a:pt x="251" y="26"/>
                </a:cubicBezTo>
                <a:cubicBezTo>
                  <a:pt x="244" y="27"/>
                  <a:pt x="238" y="29"/>
                  <a:pt x="230" y="30"/>
                </a:cubicBezTo>
                <a:cubicBezTo>
                  <a:pt x="229" y="30"/>
                  <a:pt x="229" y="30"/>
                  <a:pt x="228" y="30"/>
                </a:cubicBezTo>
                <a:cubicBezTo>
                  <a:pt x="220" y="31"/>
                  <a:pt x="213" y="32"/>
                  <a:pt x="205" y="33"/>
                </a:cubicBezTo>
                <a:cubicBezTo>
                  <a:pt x="201" y="33"/>
                  <a:pt x="198" y="33"/>
                  <a:pt x="195" y="34"/>
                </a:cubicBezTo>
                <a:cubicBezTo>
                  <a:pt x="191" y="34"/>
                  <a:pt x="187" y="34"/>
                  <a:pt x="182" y="34"/>
                </a:cubicBezTo>
                <a:cubicBezTo>
                  <a:pt x="176" y="34"/>
                  <a:pt x="170" y="35"/>
                  <a:pt x="164" y="35"/>
                </a:cubicBezTo>
                <a:cubicBezTo>
                  <a:pt x="159" y="35"/>
                  <a:pt x="153" y="34"/>
                  <a:pt x="148" y="34"/>
                </a:cubicBezTo>
                <a:cubicBezTo>
                  <a:pt x="145" y="34"/>
                  <a:pt x="143" y="34"/>
                  <a:pt x="140" y="34"/>
                </a:cubicBezTo>
                <a:cubicBezTo>
                  <a:pt x="134" y="34"/>
                  <a:pt x="128" y="33"/>
                  <a:pt x="121" y="32"/>
                </a:cubicBezTo>
                <a:cubicBezTo>
                  <a:pt x="121" y="32"/>
                  <a:pt x="120" y="32"/>
                  <a:pt x="119" y="32"/>
                </a:cubicBezTo>
                <a:cubicBezTo>
                  <a:pt x="113" y="32"/>
                  <a:pt x="106" y="31"/>
                  <a:pt x="99" y="30"/>
                </a:cubicBezTo>
                <a:cubicBezTo>
                  <a:pt x="97" y="29"/>
                  <a:pt x="95" y="29"/>
                  <a:pt x="93" y="29"/>
                </a:cubicBezTo>
                <a:cubicBezTo>
                  <a:pt x="88" y="28"/>
                  <a:pt x="84" y="27"/>
                  <a:pt x="79" y="26"/>
                </a:cubicBezTo>
                <a:cubicBezTo>
                  <a:pt x="77" y="26"/>
                  <a:pt x="73" y="25"/>
                  <a:pt x="71" y="24"/>
                </a:cubicBezTo>
                <a:cubicBezTo>
                  <a:pt x="67" y="24"/>
                  <a:pt x="63" y="23"/>
                  <a:pt x="60" y="22"/>
                </a:cubicBezTo>
                <a:cubicBezTo>
                  <a:pt x="56" y="21"/>
                  <a:pt x="52" y="20"/>
                  <a:pt x="49" y="19"/>
                </a:cubicBezTo>
                <a:cubicBezTo>
                  <a:pt x="46" y="18"/>
                  <a:pt x="43" y="17"/>
                  <a:pt x="40" y="16"/>
                </a:cubicBezTo>
                <a:cubicBezTo>
                  <a:pt x="33" y="14"/>
                  <a:pt x="27" y="12"/>
                  <a:pt x="20" y="9"/>
                </a:cubicBezTo>
                <a:cubicBezTo>
                  <a:pt x="19" y="9"/>
                  <a:pt x="19" y="9"/>
                  <a:pt x="18" y="8"/>
                </a:cubicBezTo>
                <a:cubicBezTo>
                  <a:pt x="12" y="6"/>
                  <a:pt x="6" y="4"/>
                  <a:pt x="0" y="0"/>
                </a:cubicBezTo>
                <a:lnTo>
                  <a:pt x="0" y="195"/>
                </a:lnTo>
                <a:cubicBezTo>
                  <a:pt x="6" y="197"/>
                  <a:pt x="12" y="200"/>
                  <a:pt x="18" y="203"/>
                </a:cubicBezTo>
                <a:cubicBezTo>
                  <a:pt x="19" y="203"/>
                  <a:pt x="19" y="204"/>
                  <a:pt x="20" y="204"/>
                </a:cubicBezTo>
                <a:cubicBezTo>
                  <a:pt x="27" y="206"/>
                  <a:pt x="33" y="208"/>
                  <a:pt x="40" y="210"/>
                </a:cubicBezTo>
                <a:cubicBezTo>
                  <a:pt x="41" y="211"/>
                  <a:pt x="41" y="211"/>
                  <a:pt x="42" y="212"/>
                </a:cubicBezTo>
                <a:cubicBezTo>
                  <a:pt x="44" y="212"/>
                  <a:pt x="47" y="213"/>
                  <a:pt x="49" y="213"/>
                </a:cubicBezTo>
                <a:cubicBezTo>
                  <a:pt x="52" y="214"/>
                  <a:pt x="56" y="215"/>
                  <a:pt x="60" y="216"/>
                </a:cubicBezTo>
                <a:cubicBezTo>
                  <a:pt x="61" y="216"/>
                  <a:pt x="61" y="217"/>
                  <a:pt x="62" y="217"/>
                </a:cubicBezTo>
                <a:cubicBezTo>
                  <a:pt x="66" y="218"/>
                  <a:pt x="68" y="218"/>
                  <a:pt x="71" y="219"/>
                </a:cubicBezTo>
                <a:cubicBezTo>
                  <a:pt x="73" y="219"/>
                  <a:pt x="77" y="220"/>
                  <a:pt x="79" y="221"/>
                </a:cubicBezTo>
                <a:cubicBezTo>
                  <a:pt x="80" y="221"/>
                  <a:pt x="81" y="221"/>
                  <a:pt x="82" y="221"/>
                </a:cubicBezTo>
                <a:cubicBezTo>
                  <a:pt x="85" y="222"/>
                  <a:pt x="89" y="223"/>
                  <a:pt x="93" y="223"/>
                </a:cubicBezTo>
                <a:cubicBezTo>
                  <a:pt x="95" y="223"/>
                  <a:pt x="97" y="224"/>
                  <a:pt x="99" y="224"/>
                </a:cubicBezTo>
                <a:cubicBezTo>
                  <a:pt x="100" y="224"/>
                  <a:pt x="101" y="224"/>
                  <a:pt x="101" y="224"/>
                </a:cubicBezTo>
                <a:cubicBezTo>
                  <a:pt x="107" y="225"/>
                  <a:pt x="113" y="226"/>
                  <a:pt x="119" y="227"/>
                </a:cubicBezTo>
                <a:cubicBezTo>
                  <a:pt x="120" y="227"/>
                  <a:pt x="121" y="227"/>
                  <a:pt x="121" y="227"/>
                </a:cubicBezTo>
                <a:cubicBezTo>
                  <a:pt x="127" y="227"/>
                  <a:pt x="133" y="227"/>
                  <a:pt x="138" y="228"/>
                </a:cubicBezTo>
                <a:cubicBezTo>
                  <a:pt x="139" y="228"/>
                  <a:pt x="140" y="228"/>
                  <a:pt x="140" y="228"/>
                </a:cubicBezTo>
                <a:cubicBezTo>
                  <a:pt x="143" y="228"/>
                  <a:pt x="145" y="228"/>
                  <a:pt x="148" y="228"/>
                </a:cubicBezTo>
                <a:cubicBezTo>
                  <a:pt x="151" y="229"/>
                  <a:pt x="155" y="229"/>
                  <a:pt x="158" y="229"/>
                </a:cubicBezTo>
                <a:cubicBezTo>
                  <a:pt x="160" y="229"/>
                  <a:pt x="162" y="229"/>
                  <a:pt x="164" y="229"/>
                </a:cubicBezTo>
                <a:cubicBezTo>
                  <a:pt x="169" y="229"/>
                  <a:pt x="174" y="229"/>
                  <a:pt x="179" y="229"/>
                </a:cubicBezTo>
                <a:cubicBezTo>
                  <a:pt x="181" y="229"/>
                  <a:pt x="181" y="228"/>
                  <a:pt x="182" y="228"/>
                </a:cubicBezTo>
                <a:cubicBezTo>
                  <a:pt x="187" y="228"/>
                  <a:pt x="191" y="228"/>
                  <a:pt x="195" y="227"/>
                </a:cubicBezTo>
                <a:cubicBezTo>
                  <a:pt x="197" y="227"/>
                  <a:pt x="200" y="227"/>
                  <a:pt x="202" y="227"/>
                </a:cubicBezTo>
                <a:cubicBezTo>
                  <a:pt x="203" y="227"/>
                  <a:pt x="204" y="227"/>
                  <a:pt x="205" y="227"/>
                </a:cubicBezTo>
                <a:cubicBezTo>
                  <a:pt x="213" y="226"/>
                  <a:pt x="220" y="225"/>
                  <a:pt x="228" y="224"/>
                </a:cubicBezTo>
                <a:cubicBezTo>
                  <a:pt x="229" y="224"/>
                  <a:pt x="229" y="224"/>
                  <a:pt x="229" y="224"/>
                </a:cubicBezTo>
                <a:lnTo>
                  <a:pt x="230" y="224"/>
                </a:lnTo>
                <a:cubicBezTo>
                  <a:pt x="238" y="223"/>
                  <a:pt x="244" y="222"/>
                  <a:pt x="251" y="220"/>
                </a:cubicBezTo>
                <a:cubicBezTo>
                  <a:pt x="252" y="220"/>
                  <a:pt x="253" y="220"/>
                  <a:pt x="254" y="219"/>
                </a:cubicBezTo>
                <a:cubicBezTo>
                  <a:pt x="260" y="218"/>
                  <a:pt x="266" y="217"/>
                  <a:pt x="272" y="215"/>
                </a:cubicBezTo>
                <a:cubicBezTo>
                  <a:pt x="274" y="215"/>
                  <a:pt x="274" y="214"/>
                  <a:pt x="275" y="214"/>
                </a:cubicBezTo>
                <a:cubicBezTo>
                  <a:pt x="281" y="213"/>
                  <a:pt x="288" y="211"/>
                  <a:pt x="293" y="209"/>
                </a:cubicBezTo>
                <a:cubicBezTo>
                  <a:pt x="296" y="208"/>
                  <a:pt x="298" y="207"/>
                  <a:pt x="300" y="207"/>
                </a:cubicBezTo>
                <a:cubicBezTo>
                  <a:pt x="305" y="205"/>
                  <a:pt x="309" y="204"/>
                  <a:pt x="313" y="202"/>
                </a:cubicBezTo>
                <a:cubicBezTo>
                  <a:pt x="314" y="201"/>
                  <a:pt x="314" y="201"/>
                  <a:pt x="315" y="200"/>
                </a:cubicBezTo>
                <a:cubicBezTo>
                  <a:pt x="320" y="199"/>
                  <a:pt x="324" y="197"/>
                  <a:pt x="328" y="195"/>
                </a:cubicBezTo>
                <a:lnTo>
                  <a:pt x="328" y="0"/>
                </a:lnTo>
                <a:cubicBezTo>
                  <a:pt x="323" y="3"/>
                  <a:pt x="318" y="5"/>
                  <a:pt x="313" y="7"/>
                </a:cubicBezTo>
              </a:path>
            </a:pathLst>
          </a:custGeom>
          <a:solidFill>
            <a:srgbClr val="FFFFFF">
              <a:lumMod val="6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51" name="Freeform 34">
            <a:extLst>
              <a:ext uri="{FF2B5EF4-FFF2-40B4-BE49-F238E27FC236}">
                <a16:creationId xmlns:a16="http://schemas.microsoft.com/office/drawing/2014/main" id="{61CBF10C-CD35-AA45-AA4F-28372B87B7AC}"/>
              </a:ext>
            </a:extLst>
          </p:cNvPr>
          <p:cNvSpPr>
            <a:spLocks noChangeArrowheads="1"/>
          </p:cNvSpPr>
          <p:nvPr/>
        </p:nvSpPr>
        <p:spPr bwMode="auto">
          <a:xfrm>
            <a:off x="9371731" y="2369693"/>
            <a:ext cx="907464" cy="108001"/>
          </a:xfrm>
          <a:custGeom>
            <a:avLst/>
            <a:gdLst>
              <a:gd name="T0" fmla="*/ 839 w 840"/>
              <a:gd name="T1" fmla="*/ 99 h 200"/>
              <a:gd name="T2" fmla="*/ 419 w 840"/>
              <a:gd name="T3" fmla="*/ 199 h 200"/>
              <a:gd name="T4" fmla="*/ 0 w 840"/>
              <a:gd name="T5" fmla="*/ 99 h 200"/>
              <a:gd name="T6" fmla="*/ 419 w 840"/>
              <a:gd name="T7" fmla="*/ 0 h 200"/>
              <a:gd name="T8" fmla="*/ 839 w 840"/>
              <a:gd name="T9" fmla="*/ 99 h 200"/>
            </a:gdLst>
            <a:ahLst/>
            <a:cxnLst>
              <a:cxn ang="0">
                <a:pos x="T0" y="T1"/>
              </a:cxn>
              <a:cxn ang="0">
                <a:pos x="T2" y="T3"/>
              </a:cxn>
              <a:cxn ang="0">
                <a:pos x="T4" y="T5"/>
              </a:cxn>
              <a:cxn ang="0">
                <a:pos x="T6" y="T7"/>
              </a:cxn>
              <a:cxn ang="0">
                <a:pos x="T8" y="T9"/>
              </a:cxn>
            </a:cxnLst>
            <a:rect l="0" t="0" r="r" b="b"/>
            <a:pathLst>
              <a:path w="840" h="200">
                <a:moveTo>
                  <a:pt x="839" y="99"/>
                </a:moveTo>
                <a:cubicBezTo>
                  <a:pt x="839" y="154"/>
                  <a:pt x="651" y="199"/>
                  <a:pt x="419" y="199"/>
                </a:cubicBezTo>
                <a:cubicBezTo>
                  <a:pt x="187" y="199"/>
                  <a:pt x="0" y="154"/>
                  <a:pt x="0" y="99"/>
                </a:cubicBezTo>
                <a:cubicBezTo>
                  <a:pt x="0" y="45"/>
                  <a:pt x="187" y="0"/>
                  <a:pt x="419" y="0"/>
                </a:cubicBezTo>
                <a:cubicBezTo>
                  <a:pt x="651" y="0"/>
                  <a:pt x="839" y="45"/>
                  <a:pt x="839" y="99"/>
                </a:cubicBezTo>
              </a:path>
            </a:pathLst>
          </a:custGeom>
          <a:solidFill>
            <a:srgbClr val="FFFFFF">
              <a:lumMod val="75000"/>
            </a:srgbClr>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52" name="Freeform 35">
            <a:extLst>
              <a:ext uri="{FF2B5EF4-FFF2-40B4-BE49-F238E27FC236}">
                <a16:creationId xmlns:a16="http://schemas.microsoft.com/office/drawing/2014/main" id="{7941C057-8B95-C144-8BEE-2C81D7DA920C}"/>
              </a:ext>
            </a:extLst>
          </p:cNvPr>
          <p:cNvSpPr>
            <a:spLocks noChangeArrowheads="1"/>
          </p:cNvSpPr>
          <p:nvPr/>
        </p:nvSpPr>
        <p:spPr bwMode="auto">
          <a:xfrm>
            <a:off x="9107430" y="1306494"/>
            <a:ext cx="1418508" cy="1118400"/>
          </a:xfrm>
          <a:custGeom>
            <a:avLst/>
            <a:gdLst>
              <a:gd name="T0" fmla="*/ 1779 w 1780"/>
              <a:gd name="T1" fmla="*/ 890 h 2054"/>
              <a:gd name="T2" fmla="*/ 890 w 1780"/>
              <a:gd name="T3" fmla="*/ 0 h 2054"/>
              <a:gd name="T4" fmla="*/ 0 w 1780"/>
              <a:gd name="T5" fmla="*/ 890 h 2054"/>
              <a:gd name="T6" fmla="*/ 723 w 1780"/>
              <a:gd name="T7" fmla="*/ 1763 h 2054"/>
              <a:gd name="T8" fmla="*/ 890 w 1780"/>
              <a:gd name="T9" fmla="*/ 2053 h 2054"/>
              <a:gd name="T10" fmla="*/ 1058 w 1780"/>
              <a:gd name="T11" fmla="*/ 1763 h 2054"/>
              <a:gd name="T12" fmla="*/ 1779 w 1780"/>
              <a:gd name="T13" fmla="*/ 890 h 2054"/>
            </a:gdLst>
            <a:ahLst/>
            <a:cxnLst>
              <a:cxn ang="0">
                <a:pos x="T0" y="T1"/>
              </a:cxn>
              <a:cxn ang="0">
                <a:pos x="T2" y="T3"/>
              </a:cxn>
              <a:cxn ang="0">
                <a:pos x="T4" y="T5"/>
              </a:cxn>
              <a:cxn ang="0">
                <a:pos x="T6" y="T7"/>
              </a:cxn>
              <a:cxn ang="0">
                <a:pos x="T8" y="T9"/>
              </a:cxn>
              <a:cxn ang="0">
                <a:pos x="T10" y="T11"/>
              </a:cxn>
              <a:cxn ang="0">
                <a:pos x="T12" y="T13"/>
              </a:cxn>
            </a:cxnLst>
            <a:rect l="0" t="0" r="r" b="b"/>
            <a:pathLst>
              <a:path w="1780" h="2054">
                <a:moveTo>
                  <a:pt x="1779" y="890"/>
                </a:moveTo>
                <a:cubicBezTo>
                  <a:pt x="1779" y="398"/>
                  <a:pt x="1381" y="0"/>
                  <a:pt x="890" y="0"/>
                </a:cubicBezTo>
                <a:cubicBezTo>
                  <a:pt x="399" y="0"/>
                  <a:pt x="0" y="398"/>
                  <a:pt x="0" y="890"/>
                </a:cubicBezTo>
                <a:cubicBezTo>
                  <a:pt x="0" y="1324"/>
                  <a:pt x="311" y="1685"/>
                  <a:pt x="723" y="1763"/>
                </a:cubicBezTo>
                <a:lnTo>
                  <a:pt x="890" y="2053"/>
                </a:lnTo>
                <a:lnTo>
                  <a:pt x="1058" y="1763"/>
                </a:lnTo>
                <a:cubicBezTo>
                  <a:pt x="1469" y="1685"/>
                  <a:pt x="1779" y="1324"/>
                  <a:pt x="1779" y="890"/>
                </a:cubicBezTo>
              </a:path>
            </a:pathLst>
          </a:custGeom>
          <a:solidFill>
            <a:srgbClr val="1060B1"/>
          </a:solidFill>
          <a:ln>
            <a:noFill/>
          </a:ln>
          <a:effectLst/>
        </p:spPr>
        <p:txBody>
          <a:bodyPr wrap="none" anchor="ctr"/>
          <a:lstStyle/>
          <a:p>
            <a:pPr marL="0" marR="0" lvl="0" indent="0" defTabSz="1828434"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rgbClr val="AAAAAA"/>
              </a:solidFill>
              <a:effectLst/>
              <a:uLnTx/>
              <a:uFillTx/>
              <a:latin typeface="Calibri" panose="020F0502020204030204"/>
            </a:endParaRPr>
          </a:p>
        </p:txBody>
      </p:sp>
      <p:sp>
        <p:nvSpPr>
          <p:cNvPr id="53" name="TextBox 58">
            <a:extLst>
              <a:ext uri="{FF2B5EF4-FFF2-40B4-BE49-F238E27FC236}">
                <a16:creationId xmlns:a16="http://schemas.microsoft.com/office/drawing/2014/main" id="{164C5DB1-FDFB-4248-8637-F6CB3A854487}"/>
              </a:ext>
            </a:extLst>
          </p:cNvPr>
          <p:cNvSpPr txBox="1"/>
          <p:nvPr/>
        </p:nvSpPr>
        <p:spPr>
          <a:xfrm>
            <a:off x="5452579" y="2110577"/>
            <a:ext cx="1088467" cy="830997"/>
          </a:xfrm>
          <a:prstGeom prst="rect">
            <a:avLst/>
          </a:prstGeom>
          <a:noFill/>
        </p:spPr>
        <p:txBody>
          <a:bodyPr wrap="square" rtlCol="0" anchor="ctr">
            <a:spAutoFit/>
          </a:bodyPr>
          <a:lstStyle/>
          <a:p>
            <a:pPr algn="ctr" defTabSz="1828434"/>
            <a:r>
              <a:rPr lang="zh-TW" altLang="en-US" sz="2400" b="1" dirty="0">
                <a:solidFill>
                  <a:srgbClr val="FFFFFF"/>
                </a:solidFill>
                <a:latin typeface="微軟正黑體" panose="020B0604030504040204" pitchFamily="34" charset="-120"/>
                <a:ea typeface="微軟正黑體" panose="020B0604030504040204" pitchFamily="34" charset="-120"/>
                <a:cs typeface="Poppins" pitchFamily="2" charset="77"/>
              </a:rPr>
              <a:t>展開諮詢</a:t>
            </a:r>
            <a:endParaRPr lang="en-US" sz="2400" b="1" dirty="0">
              <a:solidFill>
                <a:srgbClr val="FFFFFF"/>
              </a:solidFill>
              <a:latin typeface="微軟正黑體" panose="020B0604030504040204" pitchFamily="34" charset="-120"/>
              <a:ea typeface="微軟正黑體" panose="020B0604030504040204" pitchFamily="34" charset="-120"/>
              <a:cs typeface="Poppins" pitchFamily="2" charset="77"/>
            </a:endParaRPr>
          </a:p>
        </p:txBody>
      </p:sp>
      <p:sp>
        <p:nvSpPr>
          <p:cNvPr id="54" name="TextBox 58">
            <a:extLst>
              <a:ext uri="{FF2B5EF4-FFF2-40B4-BE49-F238E27FC236}">
                <a16:creationId xmlns:a16="http://schemas.microsoft.com/office/drawing/2014/main" id="{164C5DB1-FDFB-4248-8637-F6CB3A854487}"/>
              </a:ext>
            </a:extLst>
          </p:cNvPr>
          <p:cNvSpPr txBox="1"/>
          <p:nvPr/>
        </p:nvSpPr>
        <p:spPr>
          <a:xfrm>
            <a:off x="9281229" y="1374296"/>
            <a:ext cx="1088467" cy="830997"/>
          </a:xfrm>
          <a:prstGeom prst="rect">
            <a:avLst/>
          </a:prstGeom>
          <a:noFill/>
        </p:spPr>
        <p:txBody>
          <a:bodyPr wrap="square" rtlCol="0" anchor="ctr">
            <a:spAutoFit/>
          </a:bodyPr>
          <a:lstStyle/>
          <a:p>
            <a:pPr algn="ctr" defTabSz="1828434"/>
            <a:r>
              <a:rPr lang="zh-TW" altLang="en-US" sz="2400" b="1" dirty="0">
                <a:solidFill>
                  <a:srgbClr val="FFFFFF"/>
                </a:solidFill>
                <a:latin typeface="微軟正黑體" panose="020B0604030504040204" pitchFamily="34" charset="-120"/>
                <a:ea typeface="微軟正黑體" panose="020B0604030504040204" pitchFamily="34" charset="-120"/>
                <a:cs typeface="Poppins" pitchFamily="2" charset="77"/>
              </a:rPr>
              <a:t>諮詢截止</a:t>
            </a:r>
            <a:endParaRPr lang="en-US" sz="2400" b="1" dirty="0">
              <a:solidFill>
                <a:srgbClr val="FFFFFF"/>
              </a:solidFill>
              <a:latin typeface="微軟正黑體" panose="020B0604030504040204" pitchFamily="34" charset="-120"/>
              <a:ea typeface="微軟正黑體" panose="020B0604030504040204" pitchFamily="34" charset="-120"/>
              <a:cs typeface="Poppins" pitchFamily="2" charset="77"/>
            </a:endParaRPr>
          </a:p>
        </p:txBody>
      </p:sp>
      <p:sp>
        <p:nvSpPr>
          <p:cNvPr id="55" name="Shape 3893"/>
          <p:cNvSpPr/>
          <p:nvPr/>
        </p:nvSpPr>
        <p:spPr>
          <a:xfrm>
            <a:off x="513511" y="3056467"/>
            <a:ext cx="3309300" cy="121246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Autofit/>
          </a:bodyPr>
          <a:lstStyle/>
          <a:p>
            <a:pPr marL="342900" indent="-342900" defTabSz="584200">
              <a:spcAft>
                <a:spcPts val="600"/>
              </a:spcAft>
              <a:buFont typeface="Wingdings" panose="05000000000000000000" pitchFamily="2" charset="2"/>
              <a:buChar char="u"/>
            </a:pPr>
            <a:r>
              <a:rPr lang="en-US" altLang="zh-TW" b="1" cap="all" spc="300" dirty="0">
                <a:solidFill>
                  <a:srgbClr val="0000CC"/>
                </a:solidFill>
                <a:latin typeface="微軟正黑體" panose="020B0604030504040204" pitchFamily="34" charset="-120"/>
                <a:ea typeface="微軟正黑體" panose="020B0604030504040204" pitchFamily="34" charset="-120"/>
                <a:cs typeface="Arial" pitchFamily="34" charset="0"/>
              </a:rPr>
              <a:t>2025</a:t>
            </a:r>
            <a:r>
              <a:rPr lang="zh-TW" altLang="en-US" b="1" cap="all" spc="300" dirty="0">
                <a:solidFill>
                  <a:srgbClr val="0000CC"/>
                </a:solidFill>
                <a:latin typeface="微軟正黑體" panose="020B0604030504040204" pitchFamily="34" charset="-120"/>
                <a:ea typeface="微軟正黑體" panose="020B0604030504040204" pitchFamily="34" charset="-120"/>
                <a:cs typeface="Arial" pitchFamily="34" charset="0"/>
              </a:rPr>
              <a:t>年</a:t>
            </a:r>
            <a:r>
              <a:rPr lang="en-US" altLang="zh-TW" b="1" cap="all" spc="300" dirty="0">
                <a:solidFill>
                  <a:srgbClr val="0000CC"/>
                </a:solidFill>
                <a:latin typeface="微軟正黑體" panose="020B0604030504040204" pitchFamily="34" charset="-120"/>
                <a:ea typeface="微軟正黑體" panose="020B0604030504040204" pitchFamily="34" charset="-120"/>
                <a:cs typeface="Arial" pitchFamily="34" charset="0"/>
              </a:rPr>
              <a:t>4</a:t>
            </a:r>
            <a:r>
              <a:rPr lang="zh-TW" altLang="en-US" b="1" cap="all" spc="300" dirty="0">
                <a:solidFill>
                  <a:srgbClr val="0000CC"/>
                </a:solidFill>
                <a:latin typeface="微軟正黑體" panose="020B0604030504040204" pitchFamily="34" charset="-120"/>
                <a:ea typeface="微軟正黑體" panose="020B0604030504040204" pitchFamily="34" charset="-120"/>
                <a:cs typeface="Arial" pitchFamily="34" charset="0"/>
              </a:rPr>
              <a:t>月發布</a:t>
            </a:r>
            <a:r>
              <a:rPr lang="en-US" altLang="zh-TW" b="1" cap="all" spc="300" dirty="0" err="1">
                <a:solidFill>
                  <a:srgbClr val="0000CC"/>
                </a:solidFill>
                <a:latin typeface="微軟正黑體" panose="020B0604030504040204" pitchFamily="34" charset="-120"/>
                <a:ea typeface="微軟正黑體" panose="020B0604030504040204" pitchFamily="34" charset="-120"/>
                <a:cs typeface="Arial" pitchFamily="34" charset="0"/>
              </a:rPr>
              <a:t>CBam</a:t>
            </a:r>
            <a:r>
              <a:rPr lang="zh-TW" altLang="en-US" b="1" cap="all" spc="300" dirty="0">
                <a:solidFill>
                  <a:srgbClr val="0000CC"/>
                </a:solidFill>
                <a:latin typeface="微軟正黑體" panose="020B0604030504040204" pitchFamily="34" charset="-120"/>
                <a:ea typeface="微軟正黑體" panose="020B0604030504040204" pitchFamily="34" charset="-120"/>
                <a:cs typeface="Arial" pitchFamily="34" charset="0"/>
              </a:rPr>
              <a:t>草案</a:t>
            </a:r>
            <a:endParaRPr lang="zh-CN" altLang="en-US" b="1" cap="all" spc="300" dirty="0">
              <a:solidFill>
                <a:srgbClr val="0000CC"/>
              </a:solidFill>
              <a:latin typeface="微軟正黑體" panose="020B0604030504040204" pitchFamily="34" charset="-120"/>
              <a:ea typeface="微軟正黑體" panose="020B0604030504040204" pitchFamily="34" charset="-120"/>
              <a:cs typeface="Arial" pitchFamily="34" charset="0"/>
            </a:endParaRPr>
          </a:p>
        </p:txBody>
      </p:sp>
      <p:sp>
        <p:nvSpPr>
          <p:cNvPr id="56" name="Shape 3893"/>
          <p:cNvSpPr/>
          <p:nvPr/>
        </p:nvSpPr>
        <p:spPr>
          <a:xfrm>
            <a:off x="2582511" y="3807826"/>
            <a:ext cx="7416018" cy="90707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Autofit/>
          </a:bodyPr>
          <a:lstStyle/>
          <a:p>
            <a:pPr marL="342900" indent="-342900" defTabSz="584200">
              <a:spcAft>
                <a:spcPts val="600"/>
              </a:spcAft>
              <a:buFont typeface="Wingdings" panose="05000000000000000000" pitchFamily="2" charset="2"/>
              <a:buChar char="u"/>
            </a:pPr>
            <a:r>
              <a:rPr lang="en-US" altLang="zh-TW" b="1" cap="all" spc="300" dirty="0">
                <a:latin typeface="微軟正黑體" panose="020B0604030504040204" pitchFamily="34" charset="-120"/>
                <a:ea typeface="微軟正黑體" panose="020B0604030504040204" pitchFamily="34" charset="-120"/>
                <a:cs typeface="Arial" pitchFamily="34" charset="0"/>
              </a:rPr>
              <a:t>2025</a:t>
            </a:r>
            <a:r>
              <a:rPr lang="zh-TW" altLang="en-US" b="1" cap="all" spc="300" dirty="0">
                <a:latin typeface="微軟正黑體" panose="020B0604030504040204" pitchFamily="34" charset="-120"/>
                <a:ea typeface="微軟正黑體" panose="020B0604030504040204" pitchFamily="34" charset="-120"/>
                <a:cs typeface="Arial" pitchFamily="34" charset="0"/>
              </a:rPr>
              <a:t>年</a:t>
            </a:r>
            <a:r>
              <a:rPr lang="en-US" altLang="zh-TW" b="1" cap="all" spc="300" dirty="0">
                <a:latin typeface="微軟正黑體" panose="020B0604030504040204" pitchFamily="34" charset="-120"/>
                <a:ea typeface="微軟正黑體" panose="020B0604030504040204" pitchFamily="34" charset="-120"/>
                <a:cs typeface="Arial" pitchFamily="34" charset="0"/>
              </a:rPr>
              <a:t>6</a:t>
            </a:r>
            <a:r>
              <a:rPr lang="zh-TW" altLang="en-US" b="1" cap="all" spc="300" dirty="0">
                <a:latin typeface="微軟正黑體" panose="020B0604030504040204" pitchFamily="34" charset="-120"/>
                <a:ea typeface="微軟正黑體" panose="020B0604030504040204" pitchFamily="34" charset="-120"/>
                <a:cs typeface="Arial" pitchFamily="34" charset="0"/>
              </a:rPr>
              <a:t>月</a:t>
            </a:r>
            <a:r>
              <a:rPr lang="en-US" altLang="zh-TW" b="1" cap="all" spc="300" dirty="0">
                <a:latin typeface="微軟正黑體" panose="020B0604030504040204" pitchFamily="34" charset="-120"/>
                <a:ea typeface="微軟正黑體" panose="020B0604030504040204" pitchFamily="34" charset="-120"/>
                <a:cs typeface="Arial" pitchFamily="34" charset="0"/>
              </a:rPr>
              <a:t>25</a:t>
            </a:r>
            <a:r>
              <a:rPr lang="zh-TW" altLang="en-US" b="1" cap="all" spc="300" dirty="0">
                <a:latin typeface="微軟正黑體" panose="020B0604030504040204" pitchFamily="34" charset="-120"/>
                <a:ea typeface="微軟正黑體" panose="020B0604030504040204" pitchFamily="34" charset="-120"/>
                <a:cs typeface="Arial" pitchFamily="34" charset="0"/>
              </a:rPr>
              <a:t>日召開</a:t>
            </a:r>
            <a:r>
              <a:rPr lang="zh-TW" altLang="zh-TW" b="1" cap="all" spc="300" dirty="0">
                <a:solidFill>
                  <a:srgbClr val="0000CC"/>
                </a:solidFill>
                <a:latin typeface="微軟正黑體" panose="020B0604030504040204" pitchFamily="34" charset="-120"/>
                <a:ea typeface="微軟正黑體" panose="020B0604030504040204" pitchFamily="34" charset="-120"/>
                <a:cs typeface="Arial" pitchFamily="34" charset="0"/>
              </a:rPr>
              <a:t>「英國</a:t>
            </a:r>
            <a:r>
              <a:rPr lang="en-US" altLang="zh-TW" b="1" cap="all" spc="300" dirty="0">
                <a:solidFill>
                  <a:srgbClr val="0000CC"/>
                </a:solidFill>
                <a:latin typeface="微軟正黑體" panose="020B0604030504040204" pitchFamily="34" charset="-120"/>
                <a:ea typeface="微軟正黑體" panose="020B0604030504040204" pitchFamily="34" charset="-120"/>
                <a:cs typeface="Arial" pitchFamily="34" charset="0"/>
              </a:rPr>
              <a:t>CBAM</a:t>
            </a:r>
            <a:r>
              <a:rPr lang="zh-TW" altLang="zh-TW" b="1" cap="all" spc="300" dirty="0">
                <a:solidFill>
                  <a:srgbClr val="0000CC"/>
                </a:solidFill>
                <a:latin typeface="微軟正黑體" panose="020B0604030504040204" pitchFamily="34" charset="-120"/>
                <a:ea typeface="微軟正黑體" panose="020B0604030504040204" pitchFamily="34" charset="-120"/>
                <a:cs typeface="Arial" pitchFamily="34" charset="0"/>
              </a:rPr>
              <a:t>國際小組第一次會議」</a:t>
            </a:r>
            <a:r>
              <a:rPr lang="zh-TW" altLang="zh-TW" b="1" cap="all" spc="300" dirty="0">
                <a:latin typeface="微軟正黑體" panose="020B0604030504040204" pitchFamily="34" charset="-120"/>
                <a:ea typeface="微軟正黑體" panose="020B0604030504040204" pitchFamily="34" charset="-120"/>
                <a:cs typeface="Arial" pitchFamily="34" charset="0"/>
              </a:rPr>
              <a:t>徵詢利害關係人意見</a:t>
            </a:r>
            <a:r>
              <a:rPr lang="zh-TW" altLang="en-US" b="1" cap="all" spc="300" dirty="0">
                <a:latin typeface="微軟正黑體" panose="020B0604030504040204" pitchFamily="34" charset="-120"/>
                <a:ea typeface="微軟正黑體" panose="020B0604030504040204" pitchFamily="34" charset="-120"/>
                <a:cs typeface="Arial" pitchFamily="34" charset="0"/>
              </a:rPr>
              <a:t>；我國由環境部、經濟部、行政院經貿談判辦公室共同與會，</a:t>
            </a:r>
            <a:r>
              <a:rPr lang="en-US" altLang="zh-TW" b="1" cap="all" spc="300" dirty="0">
                <a:solidFill>
                  <a:srgbClr val="C00000"/>
                </a:solidFill>
                <a:latin typeface="微軟正黑體" panose="020B0604030504040204" pitchFamily="34" charset="-120"/>
                <a:ea typeface="微軟正黑體" panose="020B0604030504040204" pitchFamily="34" charset="-120"/>
                <a:cs typeface="Arial" pitchFamily="34" charset="0"/>
              </a:rPr>
              <a:t>7</a:t>
            </a:r>
            <a:r>
              <a:rPr lang="zh-TW" altLang="en-US" b="1" cap="all" spc="300" dirty="0">
                <a:solidFill>
                  <a:srgbClr val="C00000"/>
                </a:solidFill>
                <a:latin typeface="微軟正黑體" panose="020B0604030504040204" pitchFamily="34" charset="-120"/>
                <a:ea typeface="微軟正黑體" panose="020B0604030504040204" pitchFamily="34" charset="-120"/>
                <a:cs typeface="Arial" pitchFamily="34" charset="0"/>
              </a:rPr>
              <a:t>月</a:t>
            </a:r>
            <a:r>
              <a:rPr lang="en-US" altLang="zh-TW" b="1" cap="all" spc="300" dirty="0">
                <a:solidFill>
                  <a:srgbClr val="C00000"/>
                </a:solidFill>
                <a:latin typeface="微軟正黑體" panose="020B0604030504040204" pitchFamily="34" charset="-120"/>
                <a:ea typeface="微軟正黑體" panose="020B0604030504040204" pitchFamily="34" charset="-120"/>
                <a:cs typeface="Arial" pitchFamily="34" charset="0"/>
              </a:rPr>
              <a:t>3</a:t>
            </a:r>
            <a:r>
              <a:rPr lang="zh-TW" altLang="en-US" b="1" cap="all" spc="300" dirty="0">
                <a:solidFill>
                  <a:srgbClr val="C00000"/>
                </a:solidFill>
                <a:latin typeface="微軟正黑體" panose="020B0604030504040204" pitchFamily="34" charset="-120"/>
                <a:ea typeface="微軟正黑體" panose="020B0604030504040204" pitchFamily="34" charset="-120"/>
                <a:cs typeface="Arial" pitchFamily="34" charset="0"/>
              </a:rPr>
              <a:t>日以書面意見正式提出下列建議：</a:t>
            </a:r>
            <a:endParaRPr lang="en-US" altLang="zh-TW" b="1" cap="all" spc="300" dirty="0">
              <a:solidFill>
                <a:srgbClr val="C00000"/>
              </a:solidFill>
              <a:latin typeface="微軟正黑體" panose="020B0604030504040204" pitchFamily="34" charset="-120"/>
              <a:ea typeface="微軟正黑體" panose="020B0604030504040204" pitchFamily="34" charset="-120"/>
              <a:cs typeface="Arial" pitchFamily="34" charset="0"/>
            </a:endParaRPr>
          </a:p>
          <a:p>
            <a:pPr marL="342900" indent="-342900" defTabSz="584200">
              <a:spcAft>
                <a:spcPts val="600"/>
              </a:spcAft>
              <a:buFont typeface="Wingdings" panose="05000000000000000000" pitchFamily="2" charset="2"/>
              <a:buChar char="u"/>
            </a:pPr>
            <a:endParaRPr lang="zh-CN" altLang="en-US" b="1" cap="all" spc="300" dirty="0">
              <a:solidFill>
                <a:srgbClr val="0000CC"/>
              </a:solidFill>
              <a:latin typeface="微軟正黑體" panose="020B0604030504040204" pitchFamily="34" charset="-120"/>
              <a:ea typeface="微軟正黑體" panose="020B0604030504040204" pitchFamily="34" charset="-120"/>
              <a:cs typeface="Arial" pitchFamily="34" charset="0"/>
            </a:endParaRPr>
          </a:p>
        </p:txBody>
      </p:sp>
      <p:sp>
        <p:nvSpPr>
          <p:cNvPr id="57" name="矩形 56"/>
          <p:cNvSpPr/>
          <p:nvPr/>
        </p:nvSpPr>
        <p:spPr>
          <a:xfrm>
            <a:off x="6139820" y="5052345"/>
            <a:ext cx="3611819" cy="1323439"/>
          </a:xfrm>
          <a:prstGeom prst="rect">
            <a:avLst/>
          </a:prstGeom>
        </p:spPr>
        <p:txBody>
          <a:bodyPr wrap="square">
            <a:spAutoFit/>
          </a:bodyPr>
          <a:lstStyle/>
          <a:p>
            <a:pPr marL="342900" indent="-342900" algn="just">
              <a:lnSpc>
                <a:spcPts val="2200"/>
              </a:lnSpc>
              <a:spcAft>
                <a:spcPts val="400"/>
              </a:spcAft>
              <a:buFont typeface="Arial" panose="020B0604020202020204" pitchFamily="34" charset="0"/>
              <a:buChar char="•"/>
            </a:pPr>
            <a:r>
              <a:rPr lang="zh-TW" altLang="zh-TW" sz="2000" b="1" kern="100" dirty="0">
                <a:latin typeface="微軟正黑體" panose="020B0604030504040204" pitchFamily="34" charset="-120"/>
                <a:ea typeface="微軟正黑體" panose="020B0604030504040204" pitchFamily="34" charset="-120"/>
                <a:cs typeface="Times New Roman" panose="02020603050405020304" pitchFamily="18" charset="0"/>
              </a:rPr>
              <a:t>保障商業機密</a:t>
            </a:r>
            <a:endParaRPr lang="zh-TW" alt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342900" algn="just">
              <a:lnSpc>
                <a:spcPts val="2200"/>
              </a:lnSpc>
              <a:spcAft>
                <a:spcPts val="400"/>
              </a:spcAft>
              <a:buFont typeface="Arial" panose="020B0604020202020204" pitchFamily="34" charset="0"/>
              <a:buChar char="•"/>
            </a:pPr>
            <a:r>
              <a:rPr lang="zh-TW" altLang="zh-TW" sz="2000" b="1" kern="100" dirty="0">
                <a:latin typeface="微軟正黑體" panose="020B0604030504040204" pitchFamily="34" charset="-120"/>
                <a:ea typeface="微軟正黑體" panose="020B0604030504040204" pitchFamily="34" charset="-120"/>
                <a:cs typeface="Times New Roman" panose="02020603050405020304" pitchFamily="18" charset="0"/>
              </a:rPr>
              <a:t>合理化申報門檻與排放計算方式</a:t>
            </a:r>
            <a:endParaRPr lang="en-US" altLang="zh-TW" sz="2000" b="1"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342900" algn="just">
              <a:lnSpc>
                <a:spcPts val="2200"/>
              </a:lnSpc>
              <a:spcAft>
                <a:spcPts val="400"/>
              </a:spcAft>
              <a:buFont typeface="Arial" panose="020B0604020202020204" pitchFamily="34" charset="0"/>
              <a:buChar char="•"/>
            </a:pPr>
            <a:r>
              <a:rPr lang="zh-TW" altLang="zh-TW" sz="2000" b="1" kern="100" dirty="0">
                <a:latin typeface="微軟正黑體" panose="020B0604030504040204" pitchFamily="34" charset="-120"/>
                <a:ea typeface="微軟正黑體" panose="020B0604030504040204" pitchFamily="34" charset="-120"/>
                <a:cs typeface="Times New Roman" panose="02020603050405020304" pitchFamily="18" charset="0"/>
              </a:rPr>
              <a:t>關注免費配額調整時程</a:t>
            </a:r>
            <a:endParaRPr lang="zh-TW" altLang="zh-TW" sz="1600" b="1"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58" name="文字方塊 57">
            <a:extLst>
              <a:ext uri="{FF2B5EF4-FFF2-40B4-BE49-F238E27FC236}">
                <a16:creationId xmlns:a16="http://schemas.microsoft.com/office/drawing/2014/main" id="{101A55C1-FE2B-49CB-B406-577E1CD17131}"/>
              </a:ext>
            </a:extLst>
          </p:cNvPr>
          <p:cNvSpPr txBox="1"/>
          <p:nvPr/>
        </p:nvSpPr>
        <p:spPr>
          <a:xfrm>
            <a:off x="2821172" y="5078721"/>
            <a:ext cx="3323672" cy="1041311"/>
          </a:xfrm>
          <a:prstGeom prst="rect">
            <a:avLst/>
          </a:prstGeom>
          <a:noFill/>
        </p:spPr>
        <p:txBody>
          <a:bodyPr wrap="square">
            <a:spAutoFit/>
          </a:bodyPr>
          <a:lstStyle/>
          <a:p>
            <a:pPr marL="342900" indent="-342900" algn="just">
              <a:lnSpc>
                <a:spcPts val="2200"/>
              </a:lnSpc>
              <a:spcAft>
                <a:spcPts val="400"/>
              </a:spcAft>
              <a:buFont typeface="Arial" panose="020B0604020202020204" pitchFamily="34" charset="0"/>
              <a:buChar char="•"/>
            </a:pPr>
            <a:r>
              <a:rPr lang="zh-TW" altLang="zh-TW" sz="2000" b="1" kern="100" dirty="0">
                <a:latin typeface="微軟正黑體" panose="020B0604030504040204" pitchFamily="34" charset="-120"/>
                <a:ea typeface="微軟正黑體" panose="020B0604030504040204" pitchFamily="34" charset="-120"/>
                <a:cs typeface="Times New Roman" panose="02020603050405020304" pitchFamily="18" charset="0"/>
              </a:rPr>
              <a:t>臺灣碳費制度</a:t>
            </a:r>
            <a:r>
              <a:rPr lang="zh-TW" altLang="en-US" sz="2000" b="1" kern="100" dirty="0">
                <a:latin typeface="微軟正黑體" panose="020B0604030504040204" pitchFamily="34" charset="-120"/>
                <a:ea typeface="微軟正黑體" panose="020B0604030504040204" pitchFamily="34" charset="-120"/>
                <a:cs typeface="Times New Roman" panose="02020603050405020304" pitchFamily="18" charset="0"/>
              </a:rPr>
              <a:t>扣減方式</a:t>
            </a:r>
            <a:endParaRPr lang="en-US" altLang="zh-TW" sz="2000" b="1"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342900" algn="just">
              <a:lnSpc>
                <a:spcPts val="2200"/>
              </a:lnSpc>
              <a:spcAft>
                <a:spcPts val="400"/>
              </a:spcAft>
              <a:buFont typeface="Arial" panose="020B0604020202020204" pitchFamily="34" charset="0"/>
              <a:buChar char="•"/>
            </a:pPr>
            <a:r>
              <a:rPr lang="zh-TW" altLang="zh-TW" sz="2000" b="1" kern="100" dirty="0">
                <a:latin typeface="微軟正黑體" panose="020B0604030504040204" pitchFamily="34" charset="-120"/>
                <a:ea typeface="微軟正黑體" panose="020B0604030504040204" pitchFamily="34" charset="-120"/>
                <a:cs typeface="Times New Roman" panose="02020603050405020304" pitchFamily="18" charset="0"/>
              </a:rPr>
              <a:t>查驗機制簡化與認證互認</a:t>
            </a:r>
            <a:endParaRPr lang="en-US" altLang="zh-TW" sz="2000" b="1" kern="100" dirty="0">
              <a:latin typeface="微軟正黑體" panose="020B0604030504040204" pitchFamily="34" charset="-120"/>
              <a:ea typeface="微軟正黑體" panose="020B0604030504040204" pitchFamily="34" charset="-120"/>
              <a:cs typeface="Times New Roman" panose="02020603050405020304" pitchFamily="18" charset="0"/>
            </a:endParaRPr>
          </a:p>
          <a:p>
            <a:pPr marL="342900" indent="-342900" algn="just">
              <a:lnSpc>
                <a:spcPts val="2200"/>
              </a:lnSpc>
              <a:spcAft>
                <a:spcPts val="400"/>
              </a:spcAft>
              <a:buFont typeface="Arial" panose="020B0604020202020204" pitchFamily="34" charset="0"/>
              <a:buChar char="•"/>
            </a:pPr>
            <a:r>
              <a:rPr lang="zh-TW" altLang="zh-TW" sz="2000" b="1" kern="100" dirty="0">
                <a:latin typeface="微軟正黑體" panose="020B0604030504040204" pitchFamily="34" charset="-120"/>
                <a:ea typeface="微軟正黑體" panose="020B0604030504040204" pitchFamily="34" charset="-120"/>
                <a:cs typeface="Times New Roman" panose="02020603050405020304" pitchFamily="18" charset="0"/>
              </a:rPr>
              <a:t>維持年度申報制</a:t>
            </a:r>
            <a:endParaRPr lang="en-US" altLang="zh-TW" sz="2000" b="1" kern="1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60" name="Shape 3893"/>
          <p:cNvSpPr/>
          <p:nvPr/>
        </p:nvSpPr>
        <p:spPr>
          <a:xfrm>
            <a:off x="8758519" y="3035451"/>
            <a:ext cx="2424656" cy="294843"/>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t">
            <a:noAutofit/>
          </a:bodyPr>
          <a:lstStyle/>
          <a:p>
            <a:pPr marL="342900" indent="-342900" defTabSz="584200">
              <a:spcAft>
                <a:spcPts val="600"/>
              </a:spcAft>
              <a:buFont typeface="Wingdings" panose="05000000000000000000" pitchFamily="2" charset="2"/>
              <a:buChar char="u"/>
            </a:pPr>
            <a:r>
              <a:rPr lang="en-US" altLang="zh-TW" b="1" cap="all" spc="300" dirty="0">
                <a:latin typeface="微軟正黑體" panose="020B0604030504040204" pitchFamily="34" charset="-120"/>
                <a:ea typeface="微軟正黑體" panose="020B0604030504040204" pitchFamily="34" charset="-120"/>
                <a:cs typeface="Arial" pitchFamily="34" charset="0"/>
              </a:rPr>
              <a:t>2025</a:t>
            </a:r>
            <a:r>
              <a:rPr lang="zh-TW" altLang="en-US" b="1" cap="all" spc="300" dirty="0">
                <a:latin typeface="微軟正黑體" panose="020B0604030504040204" pitchFamily="34" charset="-120"/>
                <a:ea typeface="微軟正黑體" panose="020B0604030504040204" pitchFamily="34" charset="-120"/>
                <a:cs typeface="Arial" pitchFamily="34" charset="0"/>
              </a:rPr>
              <a:t>年</a:t>
            </a:r>
            <a:r>
              <a:rPr lang="en-US" altLang="zh-TW" b="1" cap="all" spc="300" dirty="0">
                <a:latin typeface="微軟正黑體" panose="020B0604030504040204" pitchFamily="34" charset="-120"/>
                <a:ea typeface="微軟正黑體" panose="020B0604030504040204" pitchFamily="34" charset="-120"/>
                <a:cs typeface="Arial" pitchFamily="34" charset="0"/>
              </a:rPr>
              <a:t>7</a:t>
            </a:r>
            <a:r>
              <a:rPr lang="zh-TW" altLang="en-US" b="1" cap="all" spc="300" dirty="0">
                <a:latin typeface="微軟正黑體" panose="020B0604030504040204" pitchFamily="34" charset="-120"/>
                <a:ea typeface="微軟正黑體" panose="020B0604030504040204" pitchFamily="34" charset="-120"/>
                <a:cs typeface="Arial" pitchFamily="34" charset="0"/>
              </a:rPr>
              <a:t>月</a:t>
            </a:r>
            <a:r>
              <a:rPr lang="en-US" altLang="zh-TW" b="1" cap="all" spc="300" dirty="0">
                <a:latin typeface="微軟正黑體" panose="020B0604030504040204" pitchFamily="34" charset="-120"/>
                <a:ea typeface="微軟正黑體" panose="020B0604030504040204" pitchFamily="34" charset="-120"/>
                <a:cs typeface="Arial" pitchFamily="34" charset="0"/>
              </a:rPr>
              <a:t>3</a:t>
            </a:r>
            <a:r>
              <a:rPr lang="zh-TW" altLang="en-US" b="1" cap="all" spc="300" dirty="0">
                <a:latin typeface="微軟正黑體" panose="020B0604030504040204" pitchFamily="34" charset="-120"/>
                <a:ea typeface="微軟正黑體" panose="020B0604030504040204" pitchFamily="34" charset="-120"/>
                <a:cs typeface="Arial" pitchFamily="34" charset="0"/>
              </a:rPr>
              <a:t>日各界諮詢截止</a:t>
            </a:r>
            <a:endParaRPr lang="zh-CN" altLang="en-US" b="1" cap="all" spc="300" dirty="0">
              <a:latin typeface="微軟正黑體" panose="020B0604030504040204" pitchFamily="34" charset="-120"/>
              <a:ea typeface="微軟正黑體" panose="020B0604030504040204" pitchFamily="34" charset="-120"/>
              <a:cs typeface="Arial" pitchFamily="34" charset="0"/>
            </a:endParaRPr>
          </a:p>
        </p:txBody>
      </p:sp>
      <p:sp>
        <p:nvSpPr>
          <p:cNvPr id="61" name="投影片編號版面配置區 2">
            <a:extLst>
              <a:ext uri="{FF2B5EF4-FFF2-40B4-BE49-F238E27FC236}">
                <a16:creationId xmlns:a16="http://schemas.microsoft.com/office/drawing/2014/main" id="{BB078A37-26CE-4743-82CF-1815E58666F5}"/>
              </a:ext>
            </a:extLst>
          </p:cNvPr>
          <p:cNvSpPr>
            <a:spLocks noGrp="1"/>
          </p:cNvSpPr>
          <p:nvPr>
            <p:ph type="sldNum" sz="quarter" idx="4"/>
          </p:nvPr>
        </p:nvSpPr>
        <p:spPr>
          <a:ln>
            <a:noFill/>
          </a:ln>
        </p:spPr>
        <p:txBody>
          <a:bodyPr lIns="0" rIns="0"/>
          <a:lstStyle/>
          <a:p>
            <a:pPr algn="ctr"/>
            <a:fld id="{428429D3-D0E3-4A75-96D4-68BB5A2F4E44}" type="slidenum">
              <a:rPr lang="zh-CN" altLang="en-US" sz="1600" b="1">
                <a:solidFill>
                  <a:schemeClr val="tx1">
                    <a:lumMod val="75000"/>
                    <a:lumOff val="25000"/>
                  </a:schemeClr>
                </a:solidFill>
              </a:rPr>
              <a:pPr algn="ctr"/>
              <a:t>7</a:t>
            </a:fld>
            <a:endParaRPr lang="zh-CN" altLang="en-US" sz="1600" b="1">
              <a:solidFill>
                <a:schemeClr val="tx1">
                  <a:lumMod val="75000"/>
                  <a:lumOff val="25000"/>
                </a:schemeClr>
              </a:solidFill>
            </a:endParaRPr>
          </a:p>
        </p:txBody>
      </p:sp>
      <p:pic>
        <p:nvPicPr>
          <p:cNvPr id="43" name="圖形 1">
            <a:extLst>
              <a:ext uri="{FF2B5EF4-FFF2-40B4-BE49-F238E27FC236}">
                <a16:creationId xmlns:a16="http://schemas.microsoft.com/office/drawing/2014/main" id="{792B2F4D-2D10-4742-882E-1F747275542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673967" y="152985"/>
            <a:ext cx="1428697" cy="348463"/>
          </a:xfrm>
          <a:prstGeom prst="rect">
            <a:avLst/>
          </a:prstGeom>
        </p:spPr>
      </p:pic>
      <p:sp>
        <p:nvSpPr>
          <p:cNvPr id="49" name="箭號: 五邊形 48">
            <a:extLst>
              <a:ext uri="{FF2B5EF4-FFF2-40B4-BE49-F238E27FC236}">
                <a16:creationId xmlns:a16="http://schemas.microsoft.com/office/drawing/2014/main" id="{27B6E637-4C3E-4D21-8008-048F92B24977}"/>
              </a:ext>
            </a:extLst>
          </p:cNvPr>
          <p:cNvSpPr/>
          <p:nvPr/>
        </p:nvSpPr>
        <p:spPr>
          <a:xfrm>
            <a:off x="0" y="12386"/>
            <a:ext cx="612742" cy="431182"/>
          </a:xfrm>
          <a:prstGeom prst="homePlate">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8100000" scaled="1"/>
            <a:tileRect/>
          </a:gradFill>
          <a:ln w="12700" cap="flat" cmpd="sng" algn="ctr">
            <a:noFill/>
            <a:prstDash val="solid"/>
            <a:miter lim="800000"/>
          </a:ln>
          <a:effectLst/>
        </p:spPr>
        <p:txBody>
          <a:bodyPr rtlCol="0" anchor="ctr"/>
          <a:lstStyle/>
          <a:p>
            <a:pPr algn="ctr" defTabSz="914377"/>
            <a:r>
              <a:rPr lang="zh-TW" altLang="en-US" sz="2000" b="1" kern="0" dirty="0">
                <a:latin typeface="Times New Roman" panose="02020603050405020304" pitchFamily="18" charset="0"/>
                <a:ea typeface="微軟正黑體"/>
                <a:cs typeface="Times New Roman" panose="02020603050405020304" pitchFamily="18" charset="0"/>
              </a:rPr>
              <a:t>貳</a:t>
            </a:r>
          </a:p>
        </p:txBody>
      </p:sp>
    </p:spTree>
    <p:extLst>
      <p:ext uri="{BB962C8B-B14F-4D97-AF65-F5344CB8AC3E}">
        <p14:creationId xmlns:p14="http://schemas.microsoft.com/office/powerpoint/2010/main" val="31690715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526666" y="471803"/>
            <a:ext cx="7437473" cy="757130"/>
          </a:xfrm>
          <a:prstGeom prst="rect">
            <a:avLst/>
          </a:prstGeom>
          <a:noFill/>
        </p:spPr>
        <p:txBody>
          <a:bodyPr vert="horz" wrap="square" lIns="91440" tIns="45720" rIns="91440" bIns="45720" rtlCol="0"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90000"/>
              </a:lnSpc>
              <a:spcBef>
                <a:spcPct val="0"/>
              </a:spcBef>
              <a:spcAft>
                <a:spcPct val="0"/>
              </a:spcAft>
            </a:pPr>
            <a:r>
              <a:rPr lang="zh-TW" altLang="zh-TW"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英國</a:t>
            </a:r>
            <a:r>
              <a:rPr lang="en-US" altLang="zh-TW"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CBAM</a:t>
            </a:r>
            <a:r>
              <a:rPr lang="zh-TW" altLang="en-US"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規範重點</a:t>
            </a:r>
          </a:p>
        </p:txBody>
      </p:sp>
      <p:graphicFrame>
        <p:nvGraphicFramePr>
          <p:cNvPr id="19" name="表格 18">
            <a:extLst>
              <a:ext uri="{FF2B5EF4-FFF2-40B4-BE49-F238E27FC236}">
                <a16:creationId xmlns:a16="http://schemas.microsoft.com/office/drawing/2014/main" id="{0A77136B-B5BC-426B-BA1C-D64AD1C5EF5F}"/>
              </a:ext>
            </a:extLst>
          </p:cNvPr>
          <p:cNvGraphicFramePr>
            <a:graphicFrameLocks noGrp="1"/>
          </p:cNvGraphicFramePr>
          <p:nvPr>
            <p:extLst>
              <p:ext uri="{D42A27DB-BD31-4B8C-83A1-F6EECF244321}">
                <p14:modId xmlns:p14="http://schemas.microsoft.com/office/powerpoint/2010/main" val="3073217212"/>
              </p:ext>
            </p:extLst>
          </p:nvPr>
        </p:nvGraphicFramePr>
        <p:xfrm>
          <a:off x="526666" y="1234456"/>
          <a:ext cx="10848271" cy="5343401"/>
        </p:xfrm>
        <a:graphic>
          <a:graphicData uri="http://schemas.openxmlformats.org/drawingml/2006/table">
            <a:tbl>
              <a:tblPr firstRow="1" firstCol="1" bandRow="1">
                <a:tableStyleId>{5C22544A-7EE6-4342-B048-85BDC9FD1C3A}</a:tableStyleId>
              </a:tblPr>
              <a:tblGrid>
                <a:gridCol w="2670223">
                  <a:extLst>
                    <a:ext uri="{9D8B030D-6E8A-4147-A177-3AD203B41FA5}">
                      <a16:colId xmlns:a16="http://schemas.microsoft.com/office/drawing/2014/main" val="925701504"/>
                    </a:ext>
                  </a:extLst>
                </a:gridCol>
                <a:gridCol w="8178048">
                  <a:extLst>
                    <a:ext uri="{9D8B030D-6E8A-4147-A177-3AD203B41FA5}">
                      <a16:colId xmlns:a16="http://schemas.microsoft.com/office/drawing/2014/main" val="1682458754"/>
                    </a:ext>
                  </a:extLst>
                </a:gridCol>
              </a:tblGrid>
              <a:tr h="469431">
                <a:tc>
                  <a:txBody>
                    <a:bodyPr/>
                    <a:lstStyle/>
                    <a:p>
                      <a:pPr algn="ct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區域／國家</a:t>
                      </a:r>
                      <a:endPar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E2E9"/>
                    </a:solidFill>
                  </a:tcPr>
                </a:tc>
                <a:tc>
                  <a:txBody>
                    <a:bodyPr/>
                    <a:lstStyle/>
                    <a:p>
                      <a:pPr algn="ctr"/>
                      <a:r>
                        <a:rPr 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UK CBAM </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草案</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a:t>
                      </a:r>
                      <a:endPar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EE2E9"/>
                    </a:solidFill>
                  </a:tcPr>
                </a:tc>
                <a:extLst>
                  <a:ext uri="{0D108BD9-81ED-4DB2-BD59-A6C34878D82A}">
                    <a16:rowId xmlns:a16="http://schemas.microsoft.com/office/drawing/2014/main" val="1241291372"/>
                  </a:ext>
                </a:extLst>
              </a:tr>
              <a:tr h="668623">
                <a:tc>
                  <a:txBody>
                    <a:bodyPr/>
                    <a:lstStyle/>
                    <a:p>
                      <a:pPr algn="ct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開始日期</a:t>
                      </a: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US"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2027 </a:t>
                      </a:r>
                      <a:r>
                        <a:rPr lang="zh-TW"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年起</a:t>
                      </a:r>
                      <a:r>
                        <a:rPr lang="zh-TW" altLang="en-US"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（無過渡期）</a:t>
                      </a:r>
                      <a:endParaRPr lang="zh-TW"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78043262"/>
                  </a:ext>
                </a:extLst>
              </a:tr>
              <a:tr h="676173">
                <a:tc>
                  <a:txBody>
                    <a:bodyPr/>
                    <a:lstStyle/>
                    <a:p>
                      <a:pPr algn="ct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提交報告期限</a:t>
                      </a:r>
                      <a:endPar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88900" indent="-88900" algn="l" defTabSz="967533" rtl="0" eaLnBrk="1" latinLnBrk="0" hangingPunct="1">
                        <a:buFont typeface="Arial" panose="020B0604020202020204" pitchFamily="34" charset="0"/>
                        <a:buChar char="•"/>
                      </a:pPr>
                      <a:r>
                        <a:rPr lang="zh-TW"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首次</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2028</a:t>
                      </a:r>
                      <a:r>
                        <a:rPr lang="zh-TW"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5</a:t>
                      </a:r>
                      <a:r>
                        <a:rPr lang="zh-TW"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30</a:t>
                      </a:r>
                      <a:r>
                        <a:rPr lang="zh-TW"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日</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（申報資料範圍為</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2027</a:t>
                      </a:r>
                      <a:r>
                        <a:rPr lang="zh-TW"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年</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全年度）</a:t>
                      </a:r>
                      <a:endPar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marL="88900" indent="-88900" algn="l" defTabSz="967533" rtl="0" eaLnBrk="1" latinLnBrk="0" hangingPunct="1">
                        <a:buFont typeface="Arial" panose="020B0604020202020204" pitchFamily="34" charset="0"/>
                        <a:buChar char="•"/>
                      </a:pP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2028</a:t>
                      </a:r>
                      <a:r>
                        <a:rPr lang="zh-TW"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年之後</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altLang="zh-TW" sz="1800" b="1" u="sng"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每季月底</a:t>
                      </a:r>
                      <a:endParaRPr lang="zh-TW" altLang="en-US" sz="1800" b="1" u="sng"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21917187"/>
                  </a:ext>
                </a:extLst>
              </a:tr>
              <a:tr h="458850">
                <a:tc>
                  <a:txBody>
                    <a:bodyPr/>
                    <a:lstStyle/>
                    <a:p>
                      <a:pPr algn="ct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納管範圍內的行業</a:t>
                      </a: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zh-TW" altLang="en-US"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鋼鐵、水泥</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、鋁、肥料、氫氣</a:t>
                      </a:r>
                      <a:endPar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8925261"/>
                  </a:ext>
                </a:extLst>
              </a:tr>
              <a:tr h="612155">
                <a:tc>
                  <a:txBody>
                    <a:bodyPr/>
                    <a:lstStyle/>
                    <a:p>
                      <a:pPr algn="ctr"/>
                      <a:r>
                        <a:rPr lang="zh-TW" altLang="en-US"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涵蓋</a:t>
                      </a:r>
                      <a:r>
                        <a:rPr lang="zh-TW"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排放</a:t>
                      </a:r>
                      <a:r>
                        <a:rPr lang="zh-TW" altLang="en-US"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範疇</a:t>
                      </a:r>
                      <a:endParaRPr lang="zh-TW"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88900" indent="-88900" algn="l">
                        <a:buFont typeface="Arial" panose="020B0604020202020204" pitchFamily="34" charset="0"/>
                        <a:buChar char="•"/>
                      </a:pPr>
                      <a:r>
                        <a:rPr lang="zh-TW" altLang="en-US"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同歐盟部分產品包括前驅物產品碳含量。</a:t>
                      </a:r>
                      <a:endParaRPr lang="en-US" altLang="zh-TW"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p>
                      <a:pPr marL="88900" indent="-88900" algn="l">
                        <a:buFont typeface="Arial" panose="020B0604020202020204" pitchFamily="34" charset="0"/>
                        <a:buChar char="•"/>
                      </a:pPr>
                      <a:r>
                        <a:rPr lang="zh-TW" altLang="en-US" sz="1600" b="1"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直接</a:t>
                      </a:r>
                      <a:r>
                        <a:rPr lang="zh-TW" altLang="en-US"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和</a:t>
                      </a:r>
                      <a:r>
                        <a:rPr lang="zh-TW" altLang="en-US" sz="1600" b="1"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間接</a:t>
                      </a:r>
                      <a:r>
                        <a:rPr lang="zh-TW" altLang="en-US"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排放（</a:t>
                      </a:r>
                      <a:r>
                        <a:rPr lang="zh-TW"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間接排放包括電力和熱力、蒸汽和冷卻</a:t>
                      </a:r>
                      <a:r>
                        <a:rPr lang="zh-TW" altLang="en-US"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rPr>
                        <a:t>）</a:t>
                      </a:r>
                      <a:endParaRPr lang="en-US" altLang="zh-TW" sz="1600" kern="100" dirty="0">
                        <a:solidFill>
                          <a:sysClr val="windowText" lastClr="000000"/>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18589267"/>
                  </a:ext>
                </a:extLst>
              </a:tr>
              <a:tr h="458850">
                <a:tc>
                  <a:txBody>
                    <a:bodyPr/>
                    <a:lstStyle/>
                    <a:p>
                      <a:pPr algn="ct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免</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繳交</a:t>
                      </a:r>
                      <a:r>
                        <a:rPr 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CBAM</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限</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值</a:t>
                      </a:r>
                      <a:endPar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在</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12</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個月的滾動期間內總計</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50,000</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英鎊以下</a:t>
                      </a:r>
                      <a:endPar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29665040"/>
                  </a:ext>
                </a:extLst>
              </a:tr>
              <a:tr h="458850">
                <a:tc>
                  <a:txBody>
                    <a:bodyPr/>
                    <a:lstStyle/>
                    <a:p>
                      <a:pPr algn="ct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繳納</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型式</a:t>
                      </a:r>
                      <a:endPar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TW" altLang="en-US"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直接</a:t>
                      </a:r>
                      <a:r>
                        <a:rPr lang="zh-TW" sz="1800" b="1" kern="100" dirty="0">
                          <a:solidFill>
                            <a:srgbClr val="C00000"/>
                          </a:solidFill>
                          <a:effectLst/>
                          <a:latin typeface="Times New Roman" panose="02020603050405020304" pitchFamily="18" charset="0"/>
                          <a:ea typeface="微軟正黑體" panose="020B0604030504040204" pitchFamily="34" charset="-120"/>
                          <a:cs typeface="Times New Roman" panose="02020603050405020304" pitchFamily="18" charset="0"/>
                        </a:rPr>
                        <a:t>繳稅</a:t>
                      </a: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28833757"/>
                  </a:ext>
                </a:extLst>
              </a:tr>
              <a:tr h="622769">
                <a:tc>
                  <a:txBody>
                    <a:bodyPr/>
                    <a:lstStyle/>
                    <a:p>
                      <a:pPr algn="ctr"/>
                      <a:r>
                        <a:rPr 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CBAM</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 </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價格</a:t>
                      </a: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TW" altLang="en-US"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各行業別單獨設定</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根據</a:t>
                      </a:r>
                      <a:r>
                        <a:rPr lang="fr-FR"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UK ETS carbon permits (UKA)</a:t>
                      </a:r>
                      <a:r>
                        <a:rPr lang="zh-TW" altLang="en-US"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前一</a:t>
                      </a:r>
                      <a:r>
                        <a:rPr lang="zh-TW" sz="1800" b="1"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季</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價格</a:t>
                      </a: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9519139"/>
                  </a:ext>
                </a:extLst>
              </a:tr>
              <a:tr h="458850">
                <a:tc>
                  <a:txBody>
                    <a:bodyPr/>
                    <a:lstStyle/>
                    <a:p>
                      <a:pPr algn="ct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第三國碳價調整</a:t>
                      </a:r>
                      <a:endPar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只認可明確的碳價格才能從個人的</a:t>
                      </a:r>
                      <a:r>
                        <a:rPr lang="en-US" alt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CBAM</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責任中扣除</a:t>
                      </a: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532731886"/>
                  </a:ext>
                </a:extLst>
              </a:tr>
              <a:tr h="458850">
                <a:tc>
                  <a:txBody>
                    <a:bodyPr/>
                    <a:lstStyle/>
                    <a:p>
                      <a:pPr algn="ct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申報及</a:t>
                      </a:r>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繳納義務方</a:t>
                      </a: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英國進口</a:t>
                      </a:r>
                      <a:r>
                        <a:rPr lang="zh-TW" altLang="en-US"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rPr>
                        <a:t>業</a:t>
                      </a:r>
                      <a:endParaRPr lang="zh-TW" sz="1800" kern="100" dirty="0">
                        <a:solidFill>
                          <a:schemeClr val="tx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47619" marR="47619" marT="47619" marB="47619"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52130072"/>
                  </a:ext>
                </a:extLst>
              </a:tr>
            </a:tbl>
          </a:graphicData>
        </a:graphic>
      </p:graphicFrame>
      <p:sp>
        <p:nvSpPr>
          <p:cNvPr id="5" name="投影片編號版面配置區 2">
            <a:extLst>
              <a:ext uri="{FF2B5EF4-FFF2-40B4-BE49-F238E27FC236}">
                <a16:creationId xmlns:a16="http://schemas.microsoft.com/office/drawing/2014/main" id="{BB078A37-26CE-4743-82CF-1815E58666F5}"/>
              </a:ext>
            </a:extLst>
          </p:cNvPr>
          <p:cNvSpPr>
            <a:spLocks noGrp="1"/>
          </p:cNvSpPr>
          <p:nvPr>
            <p:ph type="sldNum" sz="quarter" idx="4"/>
          </p:nvPr>
        </p:nvSpPr>
        <p:spPr>
          <a:ln>
            <a:noFill/>
          </a:ln>
        </p:spPr>
        <p:txBody>
          <a:bodyPr lIns="0" rIns="0"/>
          <a:lstStyle/>
          <a:p>
            <a:pPr algn="ctr"/>
            <a:fld id="{428429D3-D0E3-4A75-96D4-68BB5A2F4E44}" type="slidenum">
              <a:rPr lang="zh-CN" altLang="en-US" sz="1600" b="1">
                <a:solidFill>
                  <a:schemeClr val="tx1">
                    <a:lumMod val="75000"/>
                    <a:lumOff val="25000"/>
                  </a:schemeClr>
                </a:solidFill>
              </a:rPr>
              <a:pPr algn="ctr"/>
              <a:t>8</a:t>
            </a:fld>
            <a:endParaRPr lang="zh-CN" altLang="en-US" sz="1600" b="1">
              <a:solidFill>
                <a:schemeClr val="tx1">
                  <a:lumMod val="75000"/>
                  <a:lumOff val="25000"/>
                </a:schemeClr>
              </a:solidFill>
            </a:endParaRPr>
          </a:p>
        </p:txBody>
      </p:sp>
      <p:pic>
        <p:nvPicPr>
          <p:cNvPr id="6" name="圖形 1">
            <a:extLst>
              <a:ext uri="{FF2B5EF4-FFF2-40B4-BE49-F238E27FC236}">
                <a16:creationId xmlns:a16="http://schemas.microsoft.com/office/drawing/2014/main" id="{320CA4C7-F185-44F6-868E-87BA3E22622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73967" y="152985"/>
            <a:ext cx="1428697" cy="348463"/>
          </a:xfrm>
          <a:prstGeom prst="rect">
            <a:avLst/>
          </a:prstGeom>
        </p:spPr>
      </p:pic>
      <p:sp>
        <p:nvSpPr>
          <p:cNvPr id="8" name="箭號: 五邊形 7">
            <a:extLst>
              <a:ext uri="{FF2B5EF4-FFF2-40B4-BE49-F238E27FC236}">
                <a16:creationId xmlns:a16="http://schemas.microsoft.com/office/drawing/2014/main" id="{BF389FAE-92B1-485F-B3B7-08169D42CAE9}"/>
              </a:ext>
            </a:extLst>
          </p:cNvPr>
          <p:cNvSpPr/>
          <p:nvPr/>
        </p:nvSpPr>
        <p:spPr>
          <a:xfrm>
            <a:off x="0" y="12386"/>
            <a:ext cx="612742" cy="431182"/>
          </a:xfrm>
          <a:prstGeom prst="homePlate">
            <a:avLst/>
          </a:prstGeom>
          <a:gradFill flip="none" rotWithShape="1">
            <a:gsLst>
              <a:gs pos="0">
                <a:schemeClr val="accent4">
                  <a:tint val="66000"/>
                  <a:satMod val="160000"/>
                </a:schemeClr>
              </a:gs>
              <a:gs pos="50000">
                <a:schemeClr val="accent4">
                  <a:tint val="44500"/>
                  <a:satMod val="160000"/>
                </a:schemeClr>
              </a:gs>
              <a:gs pos="100000">
                <a:schemeClr val="accent4">
                  <a:tint val="23500"/>
                  <a:satMod val="160000"/>
                </a:schemeClr>
              </a:gs>
            </a:gsLst>
            <a:lin ang="8100000" scaled="1"/>
            <a:tileRect/>
          </a:gradFill>
          <a:ln w="12700" cap="flat" cmpd="sng" algn="ctr">
            <a:noFill/>
            <a:prstDash val="solid"/>
            <a:miter lim="800000"/>
          </a:ln>
          <a:effectLst/>
        </p:spPr>
        <p:txBody>
          <a:bodyPr rtlCol="0" anchor="ctr"/>
          <a:lstStyle/>
          <a:p>
            <a:pPr algn="ctr" defTabSz="914377"/>
            <a:r>
              <a:rPr lang="zh-TW" altLang="en-US" sz="2000" b="1" kern="0" dirty="0">
                <a:latin typeface="Times New Roman" panose="02020603050405020304" pitchFamily="18" charset="0"/>
                <a:ea typeface="微軟正黑體"/>
                <a:cs typeface="Times New Roman" panose="02020603050405020304" pitchFamily="18" charset="0"/>
              </a:rPr>
              <a:t>貳</a:t>
            </a:r>
          </a:p>
        </p:txBody>
      </p:sp>
    </p:spTree>
    <p:extLst>
      <p:ext uri="{BB962C8B-B14F-4D97-AF65-F5344CB8AC3E}">
        <p14:creationId xmlns:p14="http://schemas.microsoft.com/office/powerpoint/2010/main" val="10639604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投影片編號版面配置區 2"/>
          <p:cNvSpPr>
            <a:spLocks noGrp="1"/>
          </p:cNvSpPr>
          <p:nvPr>
            <p:ph type="sldNum" sz="quarter" idx="4"/>
          </p:nvPr>
        </p:nvSpPr>
        <p:spPr/>
        <p:txBody>
          <a:bodyPr/>
          <a:lstStyle/>
          <a:p>
            <a:fld id="{428429D3-D0E3-4A75-96D4-68BB5A2F4E44}" type="slidenum">
              <a:rPr lang="zh-CN" altLang="en-US" smtClean="0"/>
              <a:pPr/>
              <a:t>9</a:t>
            </a:fld>
            <a:endParaRPr lang="zh-CN" altLang="en-US"/>
          </a:p>
        </p:txBody>
      </p:sp>
      <p:graphicFrame>
        <p:nvGraphicFramePr>
          <p:cNvPr id="5" name="表格 4">
            <a:extLst>
              <a:ext uri="{FF2B5EF4-FFF2-40B4-BE49-F238E27FC236}">
                <a16:creationId xmlns:a16="http://schemas.microsoft.com/office/drawing/2014/main" id="{82273CCE-6E4B-4A44-98C0-1EE7785CD27D}"/>
              </a:ext>
            </a:extLst>
          </p:cNvPr>
          <p:cNvGraphicFramePr>
            <a:graphicFrameLocks noGrp="1"/>
          </p:cNvGraphicFramePr>
          <p:nvPr>
            <p:extLst>
              <p:ext uri="{D42A27DB-BD31-4B8C-83A1-F6EECF244321}">
                <p14:modId xmlns:p14="http://schemas.microsoft.com/office/powerpoint/2010/main" val="973829374"/>
              </p:ext>
            </p:extLst>
          </p:nvPr>
        </p:nvGraphicFramePr>
        <p:xfrm>
          <a:off x="510881" y="2943748"/>
          <a:ext cx="11241143" cy="3265766"/>
        </p:xfrm>
        <a:graphic>
          <a:graphicData uri="http://schemas.openxmlformats.org/drawingml/2006/table">
            <a:tbl>
              <a:tblPr firstRow="1" bandRow="1">
                <a:tableStyleId>{5940675A-B579-460E-94D1-54222C63F5DA}</a:tableStyleId>
              </a:tblPr>
              <a:tblGrid>
                <a:gridCol w="2131188">
                  <a:extLst>
                    <a:ext uri="{9D8B030D-6E8A-4147-A177-3AD203B41FA5}">
                      <a16:colId xmlns:a16="http://schemas.microsoft.com/office/drawing/2014/main" val="866959334"/>
                    </a:ext>
                  </a:extLst>
                </a:gridCol>
                <a:gridCol w="9109955">
                  <a:extLst>
                    <a:ext uri="{9D8B030D-6E8A-4147-A177-3AD203B41FA5}">
                      <a16:colId xmlns:a16="http://schemas.microsoft.com/office/drawing/2014/main" val="2912545246"/>
                    </a:ext>
                  </a:extLst>
                </a:gridCol>
              </a:tblGrid>
              <a:tr h="514242">
                <a:tc>
                  <a:txBody>
                    <a:bodyPr/>
                    <a:lstStyle/>
                    <a:p>
                      <a:pPr algn="ctr"/>
                      <a:r>
                        <a:rPr lang="zh-TW" altLang="en-US" sz="2400" b="1" dirty="0">
                          <a:solidFill>
                            <a:schemeClr val="tx1"/>
                          </a:solidFill>
                          <a:latin typeface="微軟正黑體" panose="020B0604030504040204" pitchFamily="34" charset="-120"/>
                          <a:ea typeface="微軟正黑體" panose="020B0604030504040204" pitchFamily="34" charset="-120"/>
                        </a:rPr>
                        <a:t>草案名稱</a:t>
                      </a:r>
                    </a:p>
                  </a:txBody>
                  <a:tcPr>
                    <a:solidFill>
                      <a:srgbClr val="CEE2E9"/>
                    </a:solidFill>
                  </a:tcPr>
                </a:tc>
                <a:tc>
                  <a:txBody>
                    <a:bodyPr/>
                    <a:lstStyle/>
                    <a:p>
                      <a:pPr algn="ctr"/>
                      <a:r>
                        <a:rPr lang="en-US" altLang="zh-TW" sz="2400" b="1" dirty="0">
                          <a:solidFill>
                            <a:schemeClr val="tx1"/>
                          </a:solidFill>
                          <a:latin typeface="微軟正黑體" panose="020B0604030504040204" pitchFamily="34" charset="-120"/>
                          <a:ea typeface="微軟正黑體" panose="020B0604030504040204" pitchFamily="34" charset="-120"/>
                        </a:rPr>
                        <a:t>FPFA</a:t>
                      </a:r>
                      <a:r>
                        <a:rPr lang="zh-TW" altLang="en-US" sz="2400" b="1" dirty="0">
                          <a:solidFill>
                            <a:schemeClr val="tx1"/>
                          </a:solidFill>
                          <a:latin typeface="微軟正黑體" panose="020B0604030504040204" pitchFamily="34" charset="-120"/>
                          <a:ea typeface="微軟正黑體" panose="020B0604030504040204" pitchFamily="34" charset="-120"/>
                        </a:rPr>
                        <a:t> 外國污染費用法</a:t>
                      </a:r>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chemeClr val="tx1"/>
                          </a:solidFill>
                          <a:latin typeface="微軟正黑體" panose="020B0604030504040204" pitchFamily="34" charset="-120"/>
                          <a:ea typeface="微軟正黑體" panose="020B0604030504040204" pitchFamily="34" charset="-120"/>
                        </a:rPr>
                        <a:t>草案</a:t>
                      </a:r>
                      <a:r>
                        <a:rPr lang="en-US" altLang="zh-TW" sz="2400" b="1" dirty="0">
                          <a:solidFill>
                            <a:schemeClr val="tx1"/>
                          </a:solidFill>
                          <a:latin typeface="微軟正黑體" panose="020B0604030504040204" pitchFamily="34" charset="-120"/>
                          <a:ea typeface="微軟正黑體" panose="020B0604030504040204" pitchFamily="34" charset="-120"/>
                        </a:rPr>
                        <a:t>)</a:t>
                      </a:r>
                      <a:endParaRPr lang="zh-TW" altLang="en-US" sz="2400" b="1" dirty="0">
                        <a:solidFill>
                          <a:schemeClr val="tx1"/>
                        </a:solidFill>
                        <a:latin typeface="微軟正黑體" panose="020B0604030504040204" pitchFamily="34" charset="-120"/>
                        <a:ea typeface="微軟正黑體" panose="020B0604030504040204" pitchFamily="34" charset="-120"/>
                      </a:endParaRPr>
                    </a:p>
                  </a:txBody>
                  <a:tcPr>
                    <a:solidFill>
                      <a:srgbClr val="CEE2E9"/>
                    </a:solidFill>
                  </a:tcPr>
                </a:tc>
                <a:extLst>
                  <a:ext uri="{0D108BD9-81ED-4DB2-BD59-A6C34878D82A}">
                    <a16:rowId xmlns:a16="http://schemas.microsoft.com/office/drawing/2014/main" val="3597123151"/>
                  </a:ext>
                </a:extLst>
              </a:tr>
              <a:tr h="514242">
                <a:tc>
                  <a:txBody>
                    <a:bodyPr/>
                    <a:lstStyle/>
                    <a:p>
                      <a:pPr algn="ctr"/>
                      <a:r>
                        <a:rPr lang="zh-TW" altLang="en-US" sz="2400" b="1" dirty="0">
                          <a:solidFill>
                            <a:schemeClr val="tx1"/>
                          </a:solidFill>
                          <a:latin typeface="微軟正黑體" panose="020B0604030504040204" pitchFamily="34" charset="-120"/>
                          <a:ea typeface="微軟正黑體" panose="020B0604030504040204" pitchFamily="34" charset="-120"/>
                        </a:rPr>
                        <a:t>納管行業</a:t>
                      </a:r>
                    </a:p>
                  </a:txBody>
                  <a:tcPr anchor="ctr"/>
                </a:tc>
                <a:tc>
                  <a:txBody>
                    <a:bodyPr/>
                    <a:lstStyle/>
                    <a:p>
                      <a:pPr marL="0" marR="0" lvl="0" indent="0" algn="l" defTabSz="967533" rtl="0" eaLnBrk="1" fontAlgn="auto" latinLnBrk="0" hangingPunct="1">
                        <a:lnSpc>
                          <a:spcPct val="100000"/>
                        </a:lnSpc>
                        <a:spcBef>
                          <a:spcPts val="0"/>
                        </a:spcBef>
                        <a:spcAft>
                          <a:spcPts val="0"/>
                        </a:spcAft>
                        <a:buClrTx/>
                        <a:buSzTx/>
                        <a:buFontTx/>
                        <a:buNone/>
                        <a:tabLst/>
                        <a:defRPr/>
                      </a:pPr>
                      <a:r>
                        <a:rPr lang="zh-TW" altLang="en-US" sz="2000" b="1" dirty="0">
                          <a:solidFill>
                            <a:schemeClr val="tx1"/>
                          </a:solidFill>
                          <a:latin typeface="微軟正黑體" panose="020B0604030504040204" pitchFamily="34" charset="-120"/>
                          <a:ea typeface="微軟正黑體" panose="020B0604030504040204" pitchFamily="34" charset="-120"/>
                        </a:rPr>
                        <a:t>鋼鐵、水泥</a:t>
                      </a:r>
                      <a:r>
                        <a:rPr lang="zh-TW" altLang="en-US" sz="2000" dirty="0">
                          <a:solidFill>
                            <a:schemeClr val="tx1"/>
                          </a:solidFill>
                          <a:latin typeface="微軟正黑體" panose="020B0604030504040204" pitchFamily="34" charset="-120"/>
                          <a:ea typeface="微軟正黑體" panose="020B0604030504040204" pitchFamily="34" charset="-120"/>
                        </a:rPr>
                        <a:t>、鋁、肥料、玻璃、氫氣、太陽能、電池原料</a:t>
                      </a:r>
                    </a:p>
                  </a:txBody>
                  <a:tcPr anchor="ctr"/>
                </a:tc>
                <a:extLst>
                  <a:ext uri="{0D108BD9-81ED-4DB2-BD59-A6C34878D82A}">
                    <a16:rowId xmlns:a16="http://schemas.microsoft.com/office/drawing/2014/main" val="1643628957"/>
                  </a:ext>
                </a:extLst>
              </a:tr>
              <a:tr h="514242">
                <a:tc>
                  <a:txBody>
                    <a:bodyPr/>
                    <a:lstStyle/>
                    <a:p>
                      <a:pPr algn="ctr"/>
                      <a:r>
                        <a:rPr lang="zh-TW" altLang="en-US" sz="2400" b="1" dirty="0">
                          <a:solidFill>
                            <a:schemeClr val="tx1"/>
                          </a:solidFill>
                          <a:latin typeface="微軟正黑體" panose="020B0604030504040204" pitchFamily="34" charset="-120"/>
                          <a:ea typeface="微軟正黑體" panose="020B0604030504040204" pitchFamily="34" charset="-120"/>
                        </a:rPr>
                        <a:t>計算方式</a:t>
                      </a:r>
                    </a:p>
                  </a:txBody>
                  <a:tcPr anchor="ctr"/>
                </a:tc>
                <a:tc>
                  <a:txBody>
                    <a:bodyPr/>
                    <a:lstStyle/>
                    <a:p>
                      <a:r>
                        <a:rPr lang="zh-TW" altLang="en-US" sz="2000" kern="1200" dirty="0">
                          <a:solidFill>
                            <a:schemeClr val="tx1"/>
                          </a:solidFill>
                          <a:effectLst/>
                          <a:latin typeface="微軟正黑體" panose="020B0604030504040204" pitchFamily="34" charset="-120"/>
                          <a:ea typeface="微軟正黑體" panose="020B0604030504040204" pitchFamily="34" charset="-120"/>
                          <a:cs typeface="+mn-cs"/>
                        </a:rPr>
                        <a:t>單批</a:t>
                      </a:r>
                      <a:r>
                        <a:rPr lang="zh-TW" altLang="zh-TW" sz="2000" kern="1200" dirty="0">
                          <a:solidFill>
                            <a:schemeClr val="tx1"/>
                          </a:solidFill>
                          <a:effectLst/>
                          <a:latin typeface="微軟正黑體" panose="020B0604030504040204" pitchFamily="34" charset="-120"/>
                          <a:ea typeface="微軟正黑體" panose="020B0604030504040204" pitchFamily="34" charset="-120"/>
                          <a:cs typeface="+mn-cs"/>
                        </a:rPr>
                        <a:t>進口產品價值</a:t>
                      </a:r>
                      <a:r>
                        <a:rPr lang="en-US" altLang="zh-TW" sz="2000" kern="1200" dirty="0">
                          <a:solidFill>
                            <a:schemeClr val="tx1"/>
                          </a:solidFill>
                          <a:effectLst/>
                          <a:latin typeface="微軟正黑體" panose="020B0604030504040204" pitchFamily="34" charset="-120"/>
                          <a:ea typeface="微軟正黑體" panose="020B0604030504040204" pitchFamily="34" charset="-120"/>
                          <a:cs typeface="+mn-cs"/>
                        </a:rPr>
                        <a:t> × </a:t>
                      </a:r>
                      <a:r>
                        <a:rPr lang="zh-TW" altLang="zh-TW" sz="2000" kern="1200" dirty="0">
                          <a:solidFill>
                            <a:schemeClr val="tx1"/>
                          </a:solidFill>
                          <a:effectLst/>
                          <a:latin typeface="微軟正黑體" panose="020B0604030504040204" pitchFamily="34" charset="-120"/>
                          <a:ea typeface="微軟正黑體" panose="020B0604030504040204" pitchFamily="34" charset="-120"/>
                          <a:cs typeface="+mn-cs"/>
                        </a:rPr>
                        <a:t>費用率</a:t>
                      </a:r>
                      <a:endParaRPr lang="zh-TW" altLang="en-US" sz="2000" kern="1200" dirty="0">
                        <a:solidFill>
                          <a:schemeClr val="tx1"/>
                        </a:solidFill>
                        <a:effectLst/>
                        <a:latin typeface="微軟正黑體" panose="020B0604030504040204" pitchFamily="34" charset="-120"/>
                        <a:ea typeface="微軟正黑體" panose="020B0604030504040204" pitchFamily="34" charset="-120"/>
                        <a:cs typeface="+mn-cs"/>
                      </a:endParaRPr>
                    </a:p>
                  </a:txBody>
                  <a:tcPr anchor="ctr"/>
                </a:tc>
                <a:extLst>
                  <a:ext uri="{0D108BD9-81ED-4DB2-BD59-A6C34878D82A}">
                    <a16:rowId xmlns:a16="http://schemas.microsoft.com/office/drawing/2014/main" val="2818910546"/>
                  </a:ext>
                </a:extLst>
              </a:tr>
              <a:tr h="536328">
                <a:tc>
                  <a:txBody>
                    <a:bodyPr/>
                    <a:lstStyle/>
                    <a:p>
                      <a:pPr algn="ctr"/>
                      <a:r>
                        <a:rPr lang="zh-TW" altLang="en-US" sz="2400" b="1" dirty="0">
                          <a:solidFill>
                            <a:schemeClr val="tx1"/>
                          </a:solidFill>
                          <a:latin typeface="微軟正黑體" panose="020B0604030504040204" pitchFamily="34" charset="-120"/>
                          <a:ea typeface="微軟正黑體" panose="020B0604030504040204" pitchFamily="34" charset="-120"/>
                        </a:rPr>
                        <a:t>費用率</a:t>
                      </a:r>
                    </a:p>
                  </a:txBody>
                  <a:tcPr anchor="ctr"/>
                </a:tc>
                <a:tc>
                  <a:txBody>
                    <a:bodyPr/>
                    <a:lstStyle/>
                    <a:p>
                      <a:pPr marL="0" indent="0">
                        <a:spcAft>
                          <a:spcPts val="400"/>
                        </a:spcAft>
                        <a:buFont typeface="Arial" panose="020B0604020202020204" pitchFamily="34" charset="0"/>
                        <a:buNone/>
                      </a:pPr>
                      <a:r>
                        <a:rPr lang="zh-TW" altLang="en-US" sz="2000" dirty="0">
                          <a:solidFill>
                            <a:schemeClr val="tx1"/>
                          </a:solidFill>
                          <a:latin typeface="微軟正黑體" panose="020B0604030504040204" pitchFamily="34" charset="-120"/>
                          <a:ea typeface="微軟正黑體" panose="020B0604030504040204" pitchFamily="34" charset="-120"/>
                        </a:rPr>
                        <a:t>依據進口產品與美國同類產品的碳排放強度差異百分比分級對應決定費用率。</a:t>
                      </a:r>
                    </a:p>
                  </a:txBody>
                  <a:tcPr anchor="ctr"/>
                </a:tc>
                <a:extLst>
                  <a:ext uri="{0D108BD9-81ED-4DB2-BD59-A6C34878D82A}">
                    <a16:rowId xmlns:a16="http://schemas.microsoft.com/office/drawing/2014/main" val="2530511363"/>
                  </a:ext>
                </a:extLst>
              </a:tr>
              <a:tr h="1186712">
                <a:tc>
                  <a:txBody>
                    <a:bodyPr/>
                    <a:lstStyle/>
                    <a:p>
                      <a:pPr algn="ctr"/>
                      <a:r>
                        <a:rPr lang="zh-TW" altLang="en-US" sz="2400" b="1" dirty="0">
                          <a:solidFill>
                            <a:schemeClr val="tx1"/>
                          </a:solidFill>
                          <a:latin typeface="微軟正黑體" panose="020B0604030504040204" pitchFamily="34" charset="-120"/>
                          <a:ea typeface="微軟正黑體" panose="020B0604030504040204" pitchFamily="34" charset="-120"/>
                        </a:rPr>
                        <a:t>費用減免</a:t>
                      </a:r>
                    </a:p>
                  </a:txBody>
                  <a:tcPr anchor="ctr"/>
                </a:tc>
                <a:tc>
                  <a:txBody>
                    <a:bodyPr/>
                    <a:lstStyle/>
                    <a:p>
                      <a:pPr>
                        <a:lnSpc>
                          <a:spcPts val="2600"/>
                        </a:lnSpc>
                      </a:pPr>
                      <a:r>
                        <a:rPr lang="zh-TW" altLang="en-US" sz="2000" dirty="0">
                          <a:solidFill>
                            <a:schemeClr val="tx1"/>
                          </a:solidFill>
                          <a:latin typeface="微軟正黑體" panose="020B0604030504040204" pitchFamily="34" charset="-120"/>
                          <a:ea typeface="微軟正黑體" panose="020B0604030504040204" pitchFamily="34" charset="-120"/>
                        </a:rPr>
                        <a:t>與美國簽署國際夥伴協議</a:t>
                      </a:r>
                      <a:r>
                        <a:rPr lang="en-US" altLang="zh-TW" sz="2000" dirty="0">
                          <a:solidFill>
                            <a:schemeClr val="tx1"/>
                          </a:solidFill>
                          <a:latin typeface="微軟正黑體" panose="020B0604030504040204" pitchFamily="34" charset="-120"/>
                          <a:ea typeface="微軟正黑體" panose="020B0604030504040204" pitchFamily="34" charset="-120"/>
                        </a:rPr>
                        <a:t>(International partnership agreement)</a:t>
                      </a:r>
                      <a:r>
                        <a:rPr lang="zh-TW" altLang="en-US" sz="2000" dirty="0">
                          <a:solidFill>
                            <a:schemeClr val="tx1"/>
                          </a:solidFill>
                          <a:latin typeface="微軟正黑體" panose="020B0604030504040204" pitchFamily="34" charset="-120"/>
                          <a:ea typeface="微軟正黑體" panose="020B0604030504040204" pitchFamily="34" charset="-120"/>
                        </a:rPr>
                        <a:t>，並需達成其協議之條件（建立與美國</a:t>
                      </a:r>
                      <a:r>
                        <a:rPr lang="zh-TW" altLang="en-US" sz="2000" b="0" dirty="0">
                          <a:solidFill>
                            <a:schemeClr val="tx1"/>
                          </a:solidFill>
                          <a:latin typeface="微軟正黑體" panose="020B0604030504040204" pitchFamily="34" charset="-120"/>
                          <a:ea typeface="微軟正黑體" panose="020B0604030504040204" pitchFamily="34" charset="-120"/>
                        </a:rPr>
                        <a:t>可互通的污染強度評估方法並採用</a:t>
                      </a:r>
                      <a:r>
                        <a:rPr lang="en-US" altLang="zh-TW" sz="2000" b="0" dirty="0">
                          <a:solidFill>
                            <a:schemeClr val="tx1"/>
                          </a:solidFill>
                          <a:latin typeface="微軟正黑體" panose="020B0604030504040204" pitchFamily="34" charset="-120"/>
                          <a:ea typeface="微軟正黑體" panose="020B0604030504040204" pitchFamily="34" charset="-120"/>
                        </a:rPr>
                        <a:t>MRV</a:t>
                      </a:r>
                      <a:r>
                        <a:rPr lang="zh-TW" altLang="en-US" sz="2000" b="0" dirty="0">
                          <a:solidFill>
                            <a:schemeClr val="tx1"/>
                          </a:solidFill>
                          <a:latin typeface="微軟正黑體" panose="020B0604030504040204" pitchFamily="34" charset="-120"/>
                          <a:ea typeface="微軟正黑體" panose="020B0604030504040204" pitchFamily="34" charset="-120"/>
                        </a:rPr>
                        <a:t>方法</a:t>
                      </a:r>
                      <a:r>
                        <a:rPr lang="zh-TW" altLang="en-US" sz="2000" dirty="0">
                          <a:solidFill>
                            <a:schemeClr val="tx1"/>
                          </a:solidFill>
                          <a:latin typeface="微軟正黑體" panose="020B0604030504040204" pitchFamily="34" charset="-120"/>
                          <a:ea typeface="微軟正黑體" panose="020B0604030504040204" pitchFamily="34" charset="-120"/>
                        </a:rPr>
                        <a:t>），可減免部分費用。</a:t>
                      </a:r>
                    </a:p>
                  </a:txBody>
                  <a:tcPr anchor="ctr"/>
                </a:tc>
                <a:extLst>
                  <a:ext uri="{0D108BD9-81ED-4DB2-BD59-A6C34878D82A}">
                    <a16:rowId xmlns:a16="http://schemas.microsoft.com/office/drawing/2014/main" val="1701702985"/>
                  </a:ext>
                </a:extLst>
              </a:tr>
            </a:tbl>
          </a:graphicData>
        </a:graphic>
      </p:graphicFrame>
      <p:sp>
        <p:nvSpPr>
          <p:cNvPr id="7" name="矩形 6"/>
          <p:cNvSpPr/>
          <p:nvPr/>
        </p:nvSpPr>
        <p:spPr>
          <a:xfrm>
            <a:off x="510881" y="1491859"/>
            <a:ext cx="11241143" cy="1279709"/>
          </a:xfrm>
          <a:prstGeom prst="rect">
            <a:avLst/>
          </a:prstGeom>
        </p:spPr>
        <p:txBody>
          <a:bodyPr wrap="square">
            <a:spAutoFit/>
          </a:bodyPr>
          <a:lstStyle/>
          <a:p>
            <a:pPr indent="533400" algn="just">
              <a:lnSpc>
                <a:spcPts val="3200"/>
              </a:lnSpc>
              <a:spcAft>
                <a:spcPts val="800"/>
              </a:spcAft>
            </a:pPr>
            <a:r>
              <a:rPr lang="en-US" altLang="zh-TW"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2025</a:t>
            </a:r>
            <a:r>
              <a:rPr lang="zh-TW" altLang="zh-TW"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zh-TW"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8</a:t>
            </a:r>
            <a:r>
              <a:rPr lang="zh-TW" altLang="zh-TW"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日美國參議員於參議院提出最新版本「外國污染費用法案</a:t>
            </a:r>
            <a:r>
              <a:rPr lang="en-US" altLang="zh-TW"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 (Foreign Pollution Fee Act, FPFA)</a:t>
            </a:r>
            <a:r>
              <a:rPr lang="zh-TW" altLang="zh-TW"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」草案，</a:t>
            </a:r>
            <a:r>
              <a:rPr lang="zh-TW" altLang="zh-TW" sz="2200" b="1" dirty="0">
                <a:solidFill>
                  <a:srgbClr val="C00000"/>
                </a:solidFill>
                <a:latin typeface="微軟正黑體" panose="020B0604030504040204" pitchFamily="34" charset="-120"/>
                <a:ea typeface="微軟正黑體" panose="020B0604030504040204" pitchFamily="34" charset="-120"/>
                <a:cs typeface="Times New Roman" panose="02020603050405020304" pitchFamily="18" charset="0"/>
              </a:rPr>
              <a:t>規劃針對來自碳排放強度較高國家的進口產品徵收費用</a:t>
            </a:r>
            <a:r>
              <a:rPr lang="zh-TW" altLang="zh-TW"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，目前在參議院財政委員會審議中</a:t>
            </a:r>
            <a:r>
              <a:rPr lang="zh-TW" altLang="en-US"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；本部</a:t>
            </a:r>
            <a:r>
              <a:rPr lang="zh-TW" altLang="zh-TW"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將</a:t>
            </a:r>
            <a:r>
              <a:rPr lang="zh-TW" altLang="en-US"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持續</a:t>
            </a:r>
            <a:r>
              <a:rPr lang="zh-TW" altLang="zh-TW"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密切關注</a:t>
            </a:r>
            <a:r>
              <a:rPr lang="zh-TW" altLang="en-US"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其</a:t>
            </a:r>
            <a:r>
              <a:rPr lang="zh-TW" altLang="zh-TW"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最新進展</a:t>
            </a:r>
            <a:r>
              <a:rPr lang="zh-TW" altLang="en-US" sz="2200" b="1" dirty="0">
                <a:solidFill>
                  <a:srgbClr val="000000"/>
                </a:solidFill>
                <a:latin typeface="微軟正黑體" panose="020B0604030504040204" pitchFamily="34" charset="-120"/>
                <a:ea typeface="微軟正黑體" panose="020B0604030504040204" pitchFamily="34" charset="-120"/>
                <a:cs typeface="Times New Roman" panose="02020603050405020304" pitchFamily="18" charset="0"/>
              </a:rPr>
              <a:t>。</a:t>
            </a:r>
          </a:p>
        </p:txBody>
      </p:sp>
      <p:sp>
        <p:nvSpPr>
          <p:cNvPr id="8" name="矩形 7"/>
          <p:cNvSpPr/>
          <p:nvPr/>
        </p:nvSpPr>
        <p:spPr>
          <a:xfrm>
            <a:off x="510881" y="562549"/>
            <a:ext cx="11241143" cy="757130"/>
          </a:xfrm>
          <a:prstGeom prst="rect">
            <a:avLst/>
          </a:prstGeom>
          <a:noFill/>
        </p:spPr>
        <p:txBody>
          <a:bodyPr vert="horz" wrap="square" lIns="91440" tIns="45720" rIns="91440" bIns="45720" rtlCol="0" anchor="ctr">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fontAlgn="base">
              <a:lnSpc>
                <a:spcPct val="90000"/>
              </a:lnSpc>
              <a:spcBef>
                <a:spcPct val="0"/>
              </a:spcBef>
              <a:spcAft>
                <a:spcPct val="0"/>
              </a:spcAft>
            </a:pPr>
            <a:r>
              <a:rPr lang="zh-TW" altLang="en-US"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美</a:t>
            </a:r>
            <a:r>
              <a:rPr lang="zh-TW" altLang="zh-TW"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國</a:t>
            </a:r>
            <a:r>
              <a:rPr lang="zh-TW" altLang="en-US"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「外國</a:t>
            </a:r>
            <a:r>
              <a:rPr lang="zh-TW" altLang="zh-TW"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污染費用法案</a:t>
            </a:r>
            <a:r>
              <a:rPr lang="en-US" altLang="zh-TW"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 (FPFA)</a:t>
            </a:r>
            <a:r>
              <a:rPr lang="zh-TW" altLang="en-US"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a:t>
            </a:r>
            <a:r>
              <a:rPr lang="zh-TW" altLang="zh-TW"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rPr>
              <a:t>草案</a:t>
            </a:r>
            <a:endParaRPr lang="zh-TW" altLang="en-US" sz="4800" b="1" spc="50" dirty="0">
              <a:ln w="11430"/>
              <a:effectLst>
                <a:outerShdw blurRad="76200" dist="50800" dir="5400000" algn="tl" rotWithShape="0">
                  <a:srgbClr val="000000">
                    <a:alpha val="65000"/>
                  </a:srgbClr>
                </a:outerShdw>
              </a:effectLst>
              <a:latin typeface="微軟正黑體" panose="020B0604030504040204" pitchFamily="34" charset="-120"/>
              <a:ea typeface="微軟正黑體" panose="020B0604030504040204" pitchFamily="34" charset="-120"/>
            </a:endParaRPr>
          </a:p>
        </p:txBody>
      </p:sp>
      <p:pic>
        <p:nvPicPr>
          <p:cNvPr id="9" name="圖形 1">
            <a:extLst>
              <a:ext uri="{FF2B5EF4-FFF2-40B4-BE49-F238E27FC236}">
                <a16:creationId xmlns:a16="http://schemas.microsoft.com/office/drawing/2014/main" id="{735108DA-C792-4A49-8CB9-523D8DDA5C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673967" y="152985"/>
            <a:ext cx="1428697" cy="348463"/>
          </a:xfrm>
          <a:prstGeom prst="rect">
            <a:avLst/>
          </a:prstGeom>
        </p:spPr>
      </p:pic>
      <p:sp>
        <p:nvSpPr>
          <p:cNvPr id="10" name="箭號: 五邊形 9">
            <a:extLst>
              <a:ext uri="{FF2B5EF4-FFF2-40B4-BE49-F238E27FC236}">
                <a16:creationId xmlns:a16="http://schemas.microsoft.com/office/drawing/2014/main" id="{17ED14E9-E792-403B-827F-350C078F1700}"/>
              </a:ext>
            </a:extLst>
          </p:cNvPr>
          <p:cNvSpPr/>
          <p:nvPr/>
        </p:nvSpPr>
        <p:spPr>
          <a:xfrm>
            <a:off x="0" y="12386"/>
            <a:ext cx="612742" cy="431182"/>
          </a:xfrm>
          <a:prstGeom prst="homePlate">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w="12700" cap="flat" cmpd="sng" algn="ctr">
            <a:noFill/>
            <a:prstDash val="solid"/>
            <a:miter lim="800000"/>
          </a:ln>
          <a:effectLst/>
        </p:spPr>
        <p:txBody>
          <a:bodyPr rtlCol="0" anchor="ctr"/>
          <a:lstStyle/>
          <a:p>
            <a:pPr algn="ctr" defTabSz="914377"/>
            <a:r>
              <a:rPr lang="zh-TW" altLang="en-US" sz="2000" b="1" kern="0" dirty="0">
                <a:latin typeface="Times New Roman" panose="02020603050405020304" pitchFamily="18" charset="0"/>
                <a:ea typeface="微軟正黑體"/>
                <a:cs typeface="Times New Roman" panose="02020603050405020304" pitchFamily="18" charset="0"/>
              </a:rPr>
              <a:t>參</a:t>
            </a:r>
          </a:p>
        </p:txBody>
      </p:sp>
    </p:spTree>
    <p:extLst>
      <p:ext uri="{BB962C8B-B14F-4D97-AF65-F5344CB8AC3E}">
        <p14:creationId xmlns:p14="http://schemas.microsoft.com/office/powerpoint/2010/main" val="310847201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63161</TotalTime>
  <Words>2318</Words>
  <Application>Microsoft Office PowerPoint</Application>
  <PresentationFormat>寬螢幕</PresentationFormat>
  <Paragraphs>242</Paragraphs>
  <Slides>17</Slides>
  <Notes>2</Notes>
  <HiddenSlides>0</HiddenSlides>
  <MMClips>0</MMClips>
  <ScaleCrop>false</ScaleCrop>
  <HeadingPairs>
    <vt:vector size="6" baseType="variant">
      <vt:variant>
        <vt:lpstr>使用字型</vt:lpstr>
      </vt:variant>
      <vt:variant>
        <vt:i4>13</vt:i4>
      </vt:variant>
      <vt:variant>
        <vt:lpstr>佈景主題</vt:lpstr>
      </vt:variant>
      <vt:variant>
        <vt:i4>1</vt:i4>
      </vt:variant>
      <vt:variant>
        <vt:lpstr>投影片標題</vt:lpstr>
      </vt:variant>
      <vt:variant>
        <vt:i4>17</vt:i4>
      </vt:variant>
    </vt:vector>
  </HeadingPairs>
  <TitlesOfParts>
    <vt:vector size="31" baseType="lpstr">
      <vt:lpstr>Microsoft YaHei</vt:lpstr>
      <vt:lpstr>Microsoft YaHei UI</vt:lpstr>
      <vt:lpstr>Nixie One</vt:lpstr>
      <vt:lpstr>思源黑體</vt:lpstr>
      <vt:lpstr>Microsoft JhengHei</vt:lpstr>
      <vt:lpstr>Microsoft JhengHei</vt:lpstr>
      <vt:lpstr>Arial</vt:lpstr>
      <vt:lpstr>Calibri</vt:lpstr>
      <vt:lpstr>Lato Light</vt:lpstr>
      <vt:lpstr>Times New Roman</vt:lpstr>
      <vt:lpstr>Trebuchet MS</vt:lpstr>
      <vt:lpstr>Wingdings</vt:lpstr>
      <vt:lpstr>Wingdings 3</vt:lpstr>
      <vt:lpstr>Facet</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我國碳費制度114年正式上路</vt:lpstr>
      <vt:lpstr>自主減量計畫申請及審查情形</vt:lpstr>
      <vt:lpstr>碳費制度配套：高碳洩漏風險認定規劃</vt:lpstr>
      <vt:lpstr>臺版CBAM推動期程</vt:lpstr>
      <vt:lpstr>PowerPoint 簡報</vt:lpstr>
      <vt:lpstr>臺版CBAM目前推動進展</vt:lpstr>
      <vt:lpstr>結語</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i-pc-141</dc:creator>
  <cp:lastModifiedBy>洪瑞均</cp:lastModifiedBy>
  <cp:revision>6397</cp:revision>
  <cp:lastPrinted>2024-05-06T02:09:03Z</cp:lastPrinted>
  <dcterms:created xsi:type="dcterms:W3CDTF">2020-09-15T08:40:24Z</dcterms:created>
  <dcterms:modified xsi:type="dcterms:W3CDTF">2025-07-24T05:36:57Z</dcterms:modified>
</cp:coreProperties>
</file>