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39258749178074"/>
          <c:y val="3.4744384985199273E-2"/>
          <c:w val="0.45014274092741857"/>
          <c:h val="0.698626643980848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EB5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DF-4B86-9255-E31E5D1BB898}"/>
              </c:ext>
            </c:extLst>
          </c:dPt>
          <c:dPt>
            <c:idx val="5"/>
            <c:invertIfNegative val="0"/>
            <c:bubble3D val="0"/>
            <c:spPr>
              <a:solidFill>
                <a:srgbClr val="EB5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DF-4B86-9255-E31E5D1BB898}"/>
              </c:ext>
            </c:extLst>
          </c:dPt>
          <c:dPt>
            <c:idx val="6"/>
            <c:invertIfNegative val="0"/>
            <c:bubble3D val="0"/>
            <c:spPr>
              <a:solidFill>
                <a:srgbClr val="EB5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DF-4B86-9255-E31E5D1BB898}"/>
              </c:ext>
            </c:extLst>
          </c:dPt>
          <c:cat>
            <c:strRef>
              <c:f>工作表1!$A$14:$A$20</c:f>
              <c:strCache>
                <c:ptCount val="7"/>
                <c:pt idx="0">
                  <c:v>電蚊香</c:v>
                </c:pt>
                <c:pt idx="1">
                  <c:v>其他(防治衣魚、除塵/蟎、蚊香等)</c:v>
                </c:pt>
                <c:pt idx="2">
                  <c:v>防蚊掛片</c:v>
                </c:pt>
                <c:pt idx="3">
                  <c:v>果蠅餌劑</c:v>
                </c:pt>
                <c:pt idx="4">
                  <c:v>防/驅蚊(乳)液</c:v>
                </c:pt>
                <c:pt idx="5">
                  <c:v>蟑螂螞蟻藥劑</c:v>
                </c:pt>
                <c:pt idx="6">
                  <c:v>殺菌消毒劑</c:v>
                </c:pt>
              </c:strCache>
            </c:strRef>
          </c:cat>
          <c:val>
            <c:numRef>
              <c:f>工作表1!$B$14:$B$20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15</c:v>
                </c:pt>
                <c:pt idx="3">
                  <c:v>19</c:v>
                </c:pt>
                <c:pt idx="4">
                  <c:v>38</c:v>
                </c:pt>
                <c:pt idx="5">
                  <c:v>67</c:v>
                </c:pt>
                <c:pt idx="6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DF-4B86-9255-E31E5D1BB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6154079"/>
        <c:axId val="1296145343"/>
      </c:barChart>
      <c:catAx>
        <c:axId val="1296154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zh-TW"/>
          </a:p>
        </c:txPr>
        <c:crossAx val="1296145343"/>
        <c:crosses val="autoZero"/>
        <c:auto val="1"/>
        <c:lblAlgn val="l"/>
        <c:lblOffset val="100"/>
        <c:noMultiLvlLbl val="0"/>
      </c:catAx>
      <c:valAx>
        <c:axId val="12961453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r>
                  <a:rPr lang="zh-TW" sz="1600" b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件數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296154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0.58238</cdr:x>
      <cdr:y>0.45093</cdr:y>
    </cdr:from>
    <cdr:to>
      <cdr:x>0.66089</cdr:x>
      <cdr:y>0.54906</cdr:y>
    </cdr:to>
    <cdr:sp macro="" textlink="">
      <cdr:nvSpPr>
        <cdr:cNvPr id="2" name="文字方塊 10">
          <a:extLst xmlns:a="http://schemas.openxmlformats.org/drawingml/2006/main">
            <a:ext uri="{FF2B5EF4-FFF2-40B4-BE49-F238E27FC236}">
              <a16:creationId xmlns:a16="http://schemas.microsoft.com/office/drawing/2014/main" id="{6BFFA8D6-F83B-41DD-9A70-E05FB86ACF66}"/>
            </a:ext>
          </a:extLst>
        </cdr:cNvPr>
        <cdr:cNvSpPr txBox="1"/>
      </cdr:nvSpPr>
      <cdr:spPr>
        <a:xfrm xmlns:a="http://schemas.openxmlformats.org/drawingml/2006/main">
          <a:off x="6083740" y="2092655"/>
          <a:ext cx="820142" cy="4553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6.4%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7162E7-15C9-494C-A0F1-EDF46BCED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2948"/>
            <a:ext cx="9144000" cy="2387600"/>
          </a:xfrm>
        </p:spPr>
        <p:txBody>
          <a:bodyPr anchor="b">
            <a:normAutofit/>
          </a:bodyPr>
          <a:lstStyle>
            <a:lvl1pPr algn="ctr">
              <a:defRPr sz="46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56633B9-3B15-43E9-8B2A-D3973818C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028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2BD2283-584E-4723-B8E3-4F292A404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3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FDDB5C17-3A2E-43B4-8D22-A477310CE46E}"/>
              </a:ext>
            </a:extLst>
          </p:cNvPr>
          <p:cNvSpPr txBox="1">
            <a:spLocks/>
          </p:cNvSpPr>
          <p:nvPr userDrawn="1"/>
        </p:nvSpPr>
        <p:spPr>
          <a:xfrm>
            <a:off x="11517541" y="6430491"/>
            <a:ext cx="615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EFF2F0F-BE2E-4C5D-9ED2-5EB6D8185525}" type="slidenum">
              <a:rPr lang="zh-TW" altLang="en-US" smtClean="0">
                <a:solidFill>
                  <a:schemeClr val="tx1"/>
                </a:solidFill>
              </a:rPr>
              <a:pPr algn="l"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F66CAB7-DD81-4F77-9925-C4FB9039E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0E6467-E7D6-49F4-AB53-D7402ACD7322}"/>
              </a:ext>
            </a:extLst>
          </p:cNvPr>
          <p:cNvSpPr txBox="1">
            <a:spLocks/>
          </p:cNvSpPr>
          <p:nvPr userDrawn="1"/>
        </p:nvSpPr>
        <p:spPr>
          <a:xfrm>
            <a:off x="11383890" y="6336990"/>
            <a:ext cx="615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EFF2F0F-BE2E-4C5D-9ED2-5EB6D8185525}" type="slidenum">
              <a:rPr lang="zh-TW" altLang="en-US" sz="2400" b="1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0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3">
            <a:extLst>
              <a:ext uri="{FF2B5EF4-FFF2-40B4-BE49-F238E27FC236}">
                <a16:creationId xmlns:a16="http://schemas.microsoft.com/office/drawing/2014/main" id="{1DA4537E-D880-45D2-8BAB-0BF21FC73FAC}"/>
              </a:ext>
            </a:extLst>
          </p:cNvPr>
          <p:cNvSpPr txBox="1">
            <a:spLocks/>
          </p:cNvSpPr>
          <p:nvPr userDrawn="1"/>
        </p:nvSpPr>
        <p:spPr>
          <a:xfrm>
            <a:off x="11517541" y="6430491"/>
            <a:ext cx="615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EFF2F0F-BE2E-4C5D-9ED2-5EB6D8185525}" type="slidenum">
              <a:rPr lang="zh-TW" altLang="en-US" smtClean="0">
                <a:solidFill>
                  <a:schemeClr val="tx1"/>
                </a:solidFill>
              </a:rPr>
              <a:pPr algn="l"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E2C7C11-CF91-43AB-9E00-CD24BCE0A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3">
            <a:extLst>
              <a:ext uri="{FF2B5EF4-FFF2-40B4-BE49-F238E27FC236}">
                <a16:creationId xmlns:a16="http://schemas.microsoft.com/office/drawing/2014/main" id="{D0DEE94A-D400-470D-B057-8D71CB415B4D}"/>
              </a:ext>
            </a:extLst>
          </p:cNvPr>
          <p:cNvSpPr txBox="1">
            <a:spLocks/>
          </p:cNvSpPr>
          <p:nvPr userDrawn="1"/>
        </p:nvSpPr>
        <p:spPr>
          <a:xfrm>
            <a:off x="11517541" y="6430491"/>
            <a:ext cx="615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EFF2F0F-BE2E-4C5D-9ED2-5EB6D8185525}" type="slidenum">
              <a:rPr lang="zh-TW" altLang="en-US" smtClean="0">
                <a:solidFill>
                  <a:schemeClr val="tx1"/>
                </a:solidFill>
              </a:rPr>
              <a:pPr algn="l"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54FDD17-210E-4FE5-BDD7-5AE980B09F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FC375649-A11C-4233-8E6D-4AC8675E7277}"/>
              </a:ext>
            </a:extLst>
          </p:cNvPr>
          <p:cNvSpPr txBox="1">
            <a:spLocks/>
          </p:cNvSpPr>
          <p:nvPr userDrawn="1"/>
        </p:nvSpPr>
        <p:spPr>
          <a:xfrm>
            <a:off x="11383890" y="6336990"/>
            <a:ext cx="615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EFF2F0F-BE2E-4C5D-9ED2-5EB6D8185525}" type="slidenum">
              <a:rPr lang="zh-TW" altLang="en-US" sz="2400" b="1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3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8BD2097-F3D2-4FC1-9B1A-E922B8B01B6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E4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Google Shape;81;p13">
            <a:extLst>
              <a:ext uri="{FF2B5EF4-FFF2-40B4-BE49-F238E27FC236}">
                <a16:creationId xmlns:a16="http://schemas.microsoft.com/office/drawing/2014/main" id="{2D49233E-B9D4-4A90-84BD-DB3B987AB17D}"/>
              </a:ext>
            </a:extLst>
          </p:cNvPr>
          <p:cNvSpPr/>
          <p:nvPr userDrawn="1"/>
        </p:nvSpPr>
        <p:spPr>
          <a:xfrm flipH="1">
            <a:off x="6257703" y="3789281"/>
            <a:ext cx="5850291" cy="2931153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5;p13">
            <a:extLst>
              <a:ext uri="{FF2B5EF4-FFF2-40B4-BE49-F238E27FC236}">
                <a16:creationId xmlns:a16="http://schemas.microsoft.com/office/drawing/2014/main" id="{981FFB4F-2EC0-4383-B05C-DFA967C30F24}"/>
              </a:ext>
            </a:extLst>
          </p:cNvPr>
          <p:cNvSpPr/>
          <p:nvPr userDrawn="1"/>
        </p:nvSpPr>
        <p:spPr>
          <a:xfrm>
            <a:off x="2461090" y="2741647"/>
            <a:ext cx="10032238" cy="5026420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86;p13">
            <a:extLst>
              <a:ext uri="{FF2B5EF4-FFF2-40B4-BE49-F238E27FC236}">
                <a16:creationId xmlns:a16="http://schemas.microsoft.com/office/drawing/2014/main" id="{8BE155F8-EE33-4F1B-9D05-9346ACD4A69B}"/>
              </a:ext>
            </a:extLst>
          </p:cNvPr>
          <p:cNvGrpSpPr/>
          <p:nvPr userDrawn="1"/>
        </p:nvGrpSpPr>
        <p:grpSpPr>
          <a:xfrm>
            <a:off x="10278883" y="5303083"/>
            <a:ext cx="1634720" cy="1424208"/>
            <a:chOff x="2227541" y="6011760"/>
            <a:chExt cx="2864180" cy="2495343"/>
          </a:xfrm>
        </p:grpSpPr>
        <p:sp>
          <p:nvSpPr>
            <p:cNvPr id="8" name="Google Shape;87;p13">
              <a:extLst>
                <a:ext uri="{FF2B5EF4-FFF2-40B4-BE49-F238E27FC236}">
                  <a16:creationId xmlns:a16="http://schemas.microsoft.com/office/drawing/2014/main" id="{C2B4E193-E830-44BC-847E-F0B2DD1B57B3}"/>
                </a:ext>
              </a:extLst>
            </p:cNvPr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88;p13">
              <a:extLst>
                <a:ext uri="{FF2B5EF4-FFF2-40B4-BE49-F238E27FC236}">
                  <a16:creationId xmlns:a16="http://schemas.microsoft.com/office/drawing/2014/main" id="{923305B7-67C4-43A2-B4B5-F80F4CA77018}"/>
                </a:ext>
              </a:extLst>
            </p:cNvPr>
            <p:cNvGrpSpPr/>
            <p:nvPr/>
          </p:nvGrpSpPr>
          <p:grpSpPr>
            <a:xfrm>
              <a:off x="2227541" y="6635267"/>
              <a:ext cx="2250382" cy="1871835"/>
              <a:chOff x="2227541" y="6635267"/>
              <a:chExt cx="2250382" cy="1871835"/>
            </a:xfrm>
          </p:grpSpPr>
          <p:sp>
            <p:nvSpPr>
              <p:cNvPr id="10" name="Google Shape;89;p13">
                <a:extLst>
                  <a:ext uri="{FF2B5EF4-FFF2-40B4-BE49-F238E27FC236}">
                    <a16:creationId xmlns:a16="http://schemas.microsoft.com/office/drawing/2014/main" id="{9FB81479-AFDD-4E53-852A-63A7FFB2E3E7}"/>
                  </a:ext>
                </a:extLst>
              </p:cNvPr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90;p13">
                <a:extLst>
                  <a:ext uri="{FF2B5EF4-FFF2-40B4-BE49-F238E27FC236}">
                    <a16:creationId xmlns:a16="http://schemas.microsoft.com/office/drawing/2014/main" id="{07DF44BF-BF47-4E24-9A33-38562179EDC1}"/>
                  </a:ext>
                </a:extLst>
              </p:cNvPr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1;p13">
                <a:extLst>
                  <a:ext uri="{FF2B5EF4-FFF2-40B4-BE49-F238E27FC236}">
                    <a16:creationId xmlns:a16="http://schemas.microsoft.com/office/drawing/2014/main" id="{224DAE95-650A-457E-B33A-36B5B661A3CA}"/>
                  </a:ext>
                </a:extLst>
              </p:cNvPr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Google Shape;92;p13">
            <a:extLst>
              <a:ext uri="{FF2B5EF4-FFF2-40B4-BE49-F238E27FC236}">
                <a16:creationId xmlns:a16="http://schemas.microsoft.com/office/drawing/2014/main" id="{A6D92F43-11AF-4563-84FD-BC3859D9121B}"/>
              </a:ext>
            </a:extLst>
          </p:cNvPr>
          <p:cNvGrpSpPr/>
          <p:nvPr userDrawn="1"/>
        </p:nvGrpSpPr>
        <p:grpSpPr>
          <a:xfrm>
            <a:off x="10078635" y="5574920"/>
            <a:ext cx="845900" cy="1393282"/>
            <a:chOff x="1668617" y="5683195"/>
            <a:chExt cx="1743230" cy="2871275"/>
          </a:xfrm>
        </p:grpSpPr>
        <p:sp>
          <p:nvSpPr>
            <p:cNvPr id="14" name="Google Shape;93;p13">
              <a:extLst>
                <a:ext uri="{FF2B5EF4-FFF2-40B4-BE49-F238E27FC236}">
                  <a16:creationId xmlns:a16="http://schemas.microsoft.com/office/drawing/2014/main" id="{7BD68C04-F39C-4BC3-AC5A-3D133D06F9BE}"/>
                </a:ext>
              </a:extLst>
            </p:cNvPr>
            <p:cNvSpPr/>
            <p:nvPr/>
          </p:nvSpPr>
          <p:spPr>
            <a:xfrm>
              <a:off x="1668617" y="5683195"/>
              <a:ext cx="1729969" cy="2242458"/>
            </a:xfrm>
            <a:custGeom>
              <a:avLst/>
              <a:gdLst/>
              <a:ahLst/>
              <a:cxnLst/>
              <a:rect l="l" t="t" r="r" b="b"/>
              <a:pathLst>
                <a:path w="69926" h="90641" extrusionOk="0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94;p13">
              <a:extLst>
                <a:ext uri="{FF2B5EF4-FFF2-40B4-BE49-F238E27FC236}">
                  <a16:creationId xmlns:a16="http://schemas.microsoft.com/office/drawing/2014/main" id="{4D534DE0-E975-4F49-82ED-D8828E29D614}"/>
                </a:ext>
              </a:extLst>
            </p:cNvPr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16" name="Google Shape;95;p13">
                <a:extLst>
                  <a:ext uri="{FF2B5EF4-FFF2-40B4-BE49-F238E27FC236}">
                    <a16:creationId xmlns:a16="http://schemas.microsoft.com/office/drawing/2014/main" id="{4781EE39-14DF-4814-90F4-627E899E10FF}"/>
                  </a:ext>
                </a:extLst>
              </p:cNvPr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avLst/>
                <a:gdLst/>
                <a:ahLst/>
                <a:cxnLst/>
                <a:rect l="l" t="t" r="r" b="b"/>
                <a:pathLst>
                  <a:path w="46877" h="102121" extrusionOk="0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6;p13">
                <a:extLst>
                  <a:ext uri="{FF2B5EF4-FFF2-40B4-BE49-F238E27FC236}">
                    <a16:creationId xmlns:a16="http://schemas.microsoft.com/office/drawing/2014/main" id="{C12804A7-F9FA-4479-A198-27A7C439BB6D}"/>
                  </a:ext>
                </a:extLst>
              </p:cNvPr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6811" extrusionOk="0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7;p13">
                <a:extLst>
                  <a:ext uri="{FF2B5EF4-FFF2-40B4-BE49-F238E27FC236}">
                    <a16:creationId xmlns:a16="http://schemas.microsoft.com/office/drawing/2014/main" id="{2E2908FE-960A-41C3-90E9-97A301A5E4AC}"/>
                  </a:ext>
                </a:extLst>
              </p:cNvPr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avLst/>
                <a:gdLst/>
                <a:ahLst/>
                <a:cxnLst/>
                <a:rect l="l" t="t" r="r" b="b"/>
                <a:pathLst>
                  <a:path w="21277" h="9445" extrusionOk="0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8;p13">
                <a:extLst>
                  <a:ext uri="{FF2B5EF4-FFF2-40B4-BE49-F238E27FC236}">
                    <a16:creationId xmlns:a16="http://schemas.microsoft.com/office/drawing/2014/main" id="{3FDC3DCB-A09E-4272-9F8F-1883F0B7D292}"/>
                  </a:ext>
                </a:extLst>
              </p:cNvPr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627" extrusionOk="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7329CA14-09F1-4F75-B1E8-9805EFD35969}"/>
              </a:ext>
            </a:extLst>
          </p:cNvPr>
          <p:cNvSpPr/>
          <p:nvPr userDrawn="1"/>
        </p:nvSpPr>
        <p:spPr>
          <a:xfrm>
            <a:off x="0" y="4976589"/>
            <a:ext cx="12191999" cy="2536853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投影片編號版面配置區 3">
            <a:extLst>
              <a:ext uri="{FF2B5EF4-FFF2-40B4-BE49-F238E27FC236}">
                <a16:creationId xmlns:a16="http://schemas.microsoft.com/office/drawing/2014/main" id="{9F3A5EBE-1741-4352-8F74-50333CF4C1FC}"/>
              </a:ext>
            </a:extLst>
          </p:cNvPr>
          <p:cNvSpPr txBox="1">
            <a:spLocks/>
          </p:cNvSpPr>
          <p:nvPr userDrawn="1"/>
        </p:nvSpPr>
        <p:spPr>
          <a:xfrm>
            <a:off x="11383890" y="6336990"/>
            <a:ext cx="615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EFF2F0F-BE2E-4C5D-9ED2-5EB6D8185525}" type="slidenum">
              <a:rPr lang="zh-TW" altLang="en-US" sz="2400" b="1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4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92;p26">
            <a:extLst>
              <a:ext uri="{FF2B5EF4-FFF2-40B4-BE49-F238E27FC236}">
                <a16:creationId xmlns:a16="http://schemas.microsoft.com/office/drawing/2014/main" id="{6B847764-0B68-4EF2-A1D7-25A3D4B1CA00}"/>
              </a:ext>
            </a:extLst>
          </p:cNvPr>
          <p:cNvGrpSpPr/>
          <p:nvPr userDrawn="1"/>
        </p:nvGrpSpPr>
        <p:grpSpPr>
          <a:xfrm rot="-3108865">
            <a:off x="981507" y="5721170"/>
            <a:ext cx="654622" cy="1037097"/>
            <a:chOff x="-1904299" y="1056455"/>
            <a:chExt cx="581725" cy="921610"/>
          </a:xfrm>
        </p:grpSpPr>
        <p:sp>
          <p:nvSpPr>
            <p:cNvPr id="4" name="Google Shape;293;p26">
              <a:extLst>
                <a:ext uri="{FF2B5EF4-FFF2-40B4-BE49-F238E27FC236}">
                  <a16:creationId xmlns:a16="http://schemas.microsoft.com/office/drawing/2014/main" id="{1866D159-FBCF-43CC-ABD8-67C417E39D4F}"/>
                </a:ext>
              </a:extLst>
            </p:cNvPr>
            <p:cNvSpPr/>
            <p:nvPr/>
          </p:nvSpPr>
          <p:spPr>
            <a:xfrm>
              <a:off x="-1904299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294;p26">
              <a:extLst>
                <a:ext uri="{FF2B5EF4-FFF2-40B4-BE49-F238E27FC236}">
                  <a16:creationId xmlns:a16="http://schemas.microsoft.com/office/drawing/2014/main" id="{E43B1854-18A9-4444-B35A-D73F255FCD36}"/>
                </a:ext>
              </a:extLst>
            </p:cNvPr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98;p26">
            <a:extLst>
              <a:ext uri="{FF2B5EF4-FFF2-40B4-BE49-F238E27FC236}">
                <a16:creationId xmlns:a16="http://schemas.microsoft.com/office/drawing/2014/main" id="{DDAB5CC1-8675-401F-9685-42A21DEEB362}"/>
              </a:ext>
            </a:extLst>
          </p:cNvPr>
          <p:cNvSpPr/>
          <p:nvPr userDrawn="1"/>
        </p:nvSpPr>
        <p:spPr>
          <a:xfrm flipH="1">
            <a:off x="747209" y="5889085"/>
            <a:ext cx="3795761" cy="968916"/>
          </a:xfrm>
          <a:custGeom>
            <a:avLst/>
            <a:gdLst/>
            <a:ahLst/>
            <a:cxnLst/>
            <a:rect l="l" t="t" r="r" b="b"/>
            <a:pathLst>
              <a:path w="90025" h="22980" extrusionOk="0">
                <a:moveTo>
                  <a:pt x="45816" y="1"/>
                </a:moveTo>
                <a:cubicBezTo>
                  <a:pt x="39946" y="1"/>
                  <a:pt x="34946" y="4358"/>
                  <a:pt x="32934" y="10502"/>
                </a:cubicBezTo>
                <a:cubicBezTo>
                  <a:pt x="30469" y="8097"/>
                  <a:pt x="27100" y="6609"/>
                  <a:pt x="23373" y="6609"/>
                </a:cubicBezTo>
                <a:cubicBezTo>
                  <a:pt x="16634" y="6609"/>
                  <a:pt x="11038" y="11490"/>
                  <a:pt x="9907" y="17920"/>
                </a:cubicBezTo>
                <a:cubicBezTo>
                  <a:pt x="8990" y="17467"/>
                  <a:pt x="7966" y="17193"/>
                  <a:pt x="6871" y="17193"/>
                </a:cubicBezTo>
                <a:cubicBezTo>
                  <a:pt x="3430" y="17193"/>
                  <a:pt x="584" y="19694"/>
                  <a:pt x="1" y="22980"/>
                </a:cubicBezTo>
                <a:lnTo>
                  <a:pt x="90012" y="22980"/>
                </a:lnTo>
                <a:cubicBezTo>
                  <a:pt x="90012" y="22968"/>
                  <a:pt x="90024" y="22956"/>
                  <a:pt x="90024" y="22956"/>
                </a:cubicBezTo>
                <a:cubicBezTo>
                  <a:pt x="90024" y="17574"/>
                  <a:pt x="85655" y="13205"/>
                  <a:pt x="80273" y="13205"/>
                </a:cubicBezTo>
                <a:cubicBezTo>
                  <a:pt x="78916" y="13205"/>
                  <a:pt x="77618" y="13491"/>
                  <a:pt x="76439" y="14002"/>
                </a:cubicBezTo>
                <a:cubicBezTo>
                  <a:pt x="74879" y="8407"/>
                  <a:pt x="69772" y="4299"/>
                  <a:pt x="63688" y="4299"/>
                </a:cubicBezTo>
                <a:cubicBezTo>
                  <a:pt x="61116" y="4299"/>
                  <a:pt x="58723" y="5049"/>
                  <a:pt x="56699" y="6311"/>
                </a:cubicBezTo>
                <a:cubicBezTo>
                  <a:pt x="54163" y="2477"/>
                  <a:pt x="50233" y="1"/>
                  <a:pt x="45816" y="1"/>
                </a:cubicBezTo>
                <a:close/>
              </a:path>
            </a:pathLst>
          </a:custGeom>
          <a:solidFill>
            <a:srgbClr val="E4F7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99;p26">
            <a:extLst>
              <a:ext uri="{FF2B5EF4-FFF2-40B4-BE49-F238E27FC236}">
                <a16:creationId xmlns:a16="http://schemas.microsoft.com/office/drawing/2014/main" id="{C3E72C1D-E750-4BF7-8F95-01507643D60C}"/>
              </a:ext>
            </a:extLst>
          </p:cNvPr>
          <p:cNvSpPr/>
          <p:nvPr userDrawn="1"/>
        </p:nvSpPr>
        <p:spPr>
          <a:xfrm flipH="1">
            <a:off x="322666" y="6394582"/>
            <a:ext cx="1815303" cy="463418"/>
          </a:xfrm>
          <a:custGeom>
            <a:avLst/>
            <a:gdLst/>
            <a:ahLst/>
            <a:cxnLst/>
            <a:rect l="l" t="t" r="r" b="b"/>
            <a:pathLst>
              <a:path w="43054" h="10991" extrusionOk="0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rgbClr val="89D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00;p26">
            <a:extLst>
              <a:ext uri="{FF2B5EF4-FFF2-40B4-BE49-F238E27FC236}">
                <a16:creationId xmlns:a16="http://schemas.microsoft.com/office/drawing/2014/main" id="{4864EE7E-D0DC-49B9-BB12-E807C0B6657F}"/>
              </a:ext>
            </a:extLst>
          </p:cNvPr>
          <p:cNvSpPr/>
          <p:nvPr userDrawn="1"/>
        </p:nvSpPr>
        <p:spPr>
          <a:xfrm flipH="1">
            <a:off x="1965921" y="6476351"/>
            <a:ext cx="1494938" cy="381634"/>
          </a:xfrm>
          <a:custGeom>
            <a:avLst/>
            <a:gdLst/>
            <a:ahLst/>
            <a:cxnLst/>
            <a:rect l="l" t="t" r="r" b="b"/>
            <a:pathLst>
              <a:path w="43054" h="10991" extrusionOk="0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rgbClr val="89D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295;p26">
            <a:extLst>
              <a:ext uri="{FF2B5EF4-FFF2-40B4-BE49-F238E27FC236}">
                <a16:creationId xmlns:a16="http://schemas.microsoft.com/office/drawing/2014/main" id="{D60C62C0-FE4D-4621-A180-D09AE37C049A}"/>
              </a:ext>
            </a:extLst>
          </p:cNvPr>
          <p:cNvGrpSpPr/>
          <p:nvPr userDrawn="1"/>
        </p:nvGrpSpPr>
        <p:grpSpPr>
          <a:xfrm rot="20149995">
            <a:off x="3257570" y="6182699"/>
            <a:ext cx="959888" cy="887183"/>
            <a:chOff x="-1855532" y="1600966"/>
            <a:chExt cx="890361" cy="822923"/>
          </a:xfrm>
        </p:grpSpPr>
        <p:sp>
          <p:nvSpPr>
            <p:cNvPr id="10" name="Google Shape;296;p26">
              <a:extLst>
                <a:ext uri="{FF2B5EF4-FFF2-40B4-BE49-F238E27FC236}">
                  <a16:creationId xmlns:a16="http://schemas.microsoft.com/office/drawing/2014/main" id="{8741AC1F-6738-429F-B33C-BD7B7428D20E}"/>
                </a:ext>
              </a:extLst>
            </p:cNvPr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7;p26">
              <a:extLst>
                <a:ext uri="{FF2B5EF4-FFF2-40B4-BE49-F238E27FC236}">
                  <a16:creationId xmlns:a16="http://schemas.microsoft.com/office/drawing/2014/main" id="{8ADE2311-6AD3-4FCE-9403-3EA61785A9A7}"/>
                </a:ext>
              </a:extLst>
            </p:cNvPr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47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060EFB1C-8188-4C45-B740-231885D47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1FF41B-D729-4409-87C8-6858BB026E18}"/>
              </a:ext>
            </a:extLst>
          </p:cNvPr>
          <p:cNvSpPr txBox="1">
            <a:spLocks/>
          </p:cNvSpPr>
          <p:nvPr userDrawn="1"/>
        </p:nvSpPr>
        <p:spPr>
          <a:xfrm>
            <a:off x="11383890" y="6336990"/>
            <a:ext cx="615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EFF2F0F-BE2E-4C5D-9ED2-5EB6D8185525}" type="slidenum">
              <a:rPr lang="zh-TW" altLang="en-US" sz="2400" b="1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8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89738AA-9F2C-4B0B-B297-0708E3DB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1281" r="61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6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BAE7C64-1FCC-4681-B64D-79B62343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98D0E7-0140-4CC5-8DE4-2BBF593E4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1A48CE07-99E9-43B1-8D02-5F8ACCF89ED3}"/>
              </a:ext>
            </a:extLst>
          </p:cNvPr>
          <p:cNvSpPr txBox="1">
            <a:spLocks/>
          </p:cNvSpPr>
          <p:nvPr userDrawn="1"/>
        </p:nvSpPr>
        <p:spPr>
          <a:xfrm>
            <a:off x="11383890" y="6336990"/>
            <a:ext cx="615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EFF2F0F-BE2E-4C5D-9ED2-5EB6D8185525}" type="slidenum">
              <a:rPr lang="zh-TW" altLang="en-US" sz="2400" b="1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5DBCE536-4AAA-4276-B43B-06480931D840}"/>
              </a:ext>
            </a:extLst>
          </p:cNvPr>
          <p:cNvSpPr txBox="1">
            <a:spLocks/>
          </p:cNvSpPr>
          <p:nvPr/>
        </p:nvSpPr>
        <p:spPr>
          <a:xfrm>
            <a:off x="1507523" y="253244"/>
            <a:ext cx="9620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ctr">
              <a:defRPr sz="5400" b="1">
                <a:solidFill>
                  <a:srgbClr val="178A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178AA5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110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8AA5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年違法環境用藥網路廣告查核成果彙整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178AA5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(1)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78AA5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1FB33AC-3BB9-4B19-9BBD-6797AF33C16F}"/>
              </a:ext>
            </a:extLst>
          </p:cNvPr>
          <p:cNvSpPr txBox="1"/>
          <p:nvPr/>
        </p:nvSpPr>
        <p:spPr>
          <a:xfrm>
            <a:off x="1403793" y="1070933"/>
            <a:ext cx="104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110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年查核違法環境用藥網路廣告共計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233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件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272B01A-C518-4997-B114-8D52B45B50F1}"/>
              </a:ext>
            </a:extLst>
          </p:cNvPr>
          <p:cNvSpPr txBox="1"/>
          <p:nvPr/>
        </p:nvSpPr>
        <p:spPr>
          <a:xfrm>
            <a:off x="9662878" y="2623513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75.1%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400FB1C-C7A0-45AB-9E07-12E2DF03CC58}"/>
              </a:ext>
            </a:extLst>
          </p:cNvPr>
          <p:cNvSpPr txBox="1"/>
          <p:nvPr/>
        </p:nvSpPr>
        <p:spPr>
          <a:xfrm>
            <a:off x="6699244" y="3561039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19.7%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B10E2D7-00F8-4FD3-9AF9-6F165411B5A0}"/>
              </a:ext>
            </a:extLst>
          </p:cNvPr>
          <p:cNvSpPr txBox="1"/>
          <p:nvPr/>
        </p:nvSpPr>
        <p:spPr>
          <a:xfrm>
            <a:off x="5720384" y="4395208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3.9%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4BB79AC-E357-4216-8DC6-B1D2DE7CB109}"/>
              </a:ext>
            </a:extLst>
          </p:cNvPr>
          <p:cNvSpPr txBox="1"/>
          <p:nvPr/>
        </p:nvSpPr>
        <p:spPr>
          <a:xfrm>
            <a:off x="5762191" y="5235929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1.3%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3B79964-5338-49AF-9C43-7368D1D4EA23}"/>
              </a:ext>
            </a:extLst>
          </p:cNvPr>
          <p:cNvSpPr/>
          <p:nvPr/>
        </p:nvSpPr>
        <p:spPr>
          <a:xfrm>
            <a:off x="1403793" y="1771366"/>
            <a:ext cx="3597639" cy="54228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違法廣告行為態樣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C35DDDB-D0A1-48B0-8E3A-5276A425B0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10136"/>
          <a:stretch/>
        </p:blipFill>
        <p:spPr>
          <a:xfrm>
            <a:off x="245394" y="6118935"/>
            <a:ext cx="2132972" cy="68139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7EA6D7D-F541-1F41-D27A-96E020A60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58" b="14692"/>
          <a:stretch/>
        </p:blipFill>
        <p:spPr>
          <a:xfrm>
            <a:off x="5317435" y="2311778"/>
            <a:ext cx="5139490" cy="389023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D385700-F9C4-4159-78DA-CE3D96E05F13}"/>
              </a:ext>
            </a:extLst>
          </p:cNvPr>
          <p:cNvSpPr txBox="1"/>
          <p:nvPr/>
        </p:nvSpPr>
        <p:spPr>
          <a:xfrm>
            <a:off x="1735075" y="2542212"/>
            <a:ext cx="38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非環境用藥業者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無照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刊登未取得許可環境用藥廣告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FA631ED-A9AC-3866-F8EA-AD29478856C4}"/>
              </a:ext>
            </a:extLst>
          </p:cNvPr>
          <p:cNvSpPr txBox="1"/>
          <p:nvPr/>
        </p:nvSpPr>
        <p:spPr>
          <a:xfrm>
            <a:off x="1735075" y="3384640"/>
            <a:ext cx="38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非環境用藥業者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無照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刊登取得許可環境用藥廣告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657F482-299E-7864-D350-66623C9044B1}"/>
              </a:ext>
            </a:extLst>
          </p:cNvPr>
          <p:cNvSpPr txBox="1"/>
          <p:nvPr/>
        </p:nvSpPr>
        <p:spPr>
          <a:xfrm>
            <a:off x="1735075" y="4377279"/>
            <a:ext cx="38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環境用藥廣告內容涉及虛偽誇張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52A2324-57D6-A078-AB0F-CA5C67EDE52A}"/>
              </a:ext>
            </a:extLst>
          </p:cNvPr>
          <p:cNvSpPr txBox="1"/>
          <p:nvPr/>
        </p:nvSpPr>
        <p:spPr>
          <a:xfrm>
            <a:off x="1735075" y="5061786"/>
            <a:ext cx="38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環境用藥業者廣告刊登未取得許可環境用藥廣告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D3582E4-03FA-D590-740C-95E5BAB2ABAE}"/>
              </a:ext>
            </a:extLst>
          </p:cNvPr>
          <p:cNvSpPr txBox="1"/>
          <p:nvPr/>
        </p:nvSpPr>
        <p:spPr>
          <a:xfrm>
            <a:off x="7589662" y="620576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件數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53130" y="308945"/>
            <a:ext cx="125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594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5DBCE536-4AAA-4276-B43B-06480931D840}"/>
              </a:ext>
            </a:extLst>
          </p:cNvPr>
          <p:cNvSpPr txBox="1">
            <a:spLocks/>
          </p:cNvSpPr>
          <p:nvPr/>
        </p:nvSpPr>
        <p:spPr>
          <a:xfrm>
            <a:off x="348791" y="253244"/>
            <a:ext cx="11528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ctr">
              <a:defRPr sz="4400" b="1">
                <a:solidFill>
                  <a:srgbClr val="178A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178AA5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110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8AA5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年違法環境用藥網路廣告查核成果彙整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178AA5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(2)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78AA5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aphicFrame>
        <p:nvGraphicFramePr>
          <p:cNvPr id="13" name="圖表 12">
            <a:extLst>
              <a:ext uri="{FF2B5EF4-FFF2-40B4-BE49-F238E27FC236}">
                <a16:creationId xmlns:a16="http://schemas.microsoft.com/office/drawing/2014/main" id="{9D1C8570-38B4-47C9-A0F4-C7C2C5F0031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2490868"/>
          <a:ext cx="10446341" cy="464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E44D893C-119B-4F0D-BB03-CCE4D7550352}"/>
              </a:ext>
            </a:extLst>
          </p:cNvPr>
          <p:cNvSpPr txBox="1"/>
          <p:nvPr/>
        </p:nvSpPr>
        <p:spPr>
          <a:xfrm>
            <a:off x="9412619" y="2659787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36.5%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093B2B9-CE19-44D9-AA39-4EAEE10558EC}"/>
              </a:ext>
            </a:extLst>
          </p:cNvPr>
          <p:cNvSpPr txBox="1"/>
          <p:nvPr/>
        </p:nvSpPr>
        <p:spPr>
          <a:xfrm>
            <a:off x="8659534" y="3096593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28.8%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4E80C1F-5071-4177-BD75-6214C6606DFF}"/>
              </a:ext>
            </a:extLst>
          </p:cNvPr>
          <p:cNvSpPr txBox="1"/>
          <p:nvPr/>
        </p:nvSpPr>
        <p:spPr>
          <a:xfrm>
            <a:off x="7158091" y="3623709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16.3%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BFFA8D6-F83B-41DD-9A70-E05FB86ACF66}"/>
              </a:ext>
            </a:extLst>
          </p:cNvPr>
          <p:cNvSpPr txBox="1"/>
          <p:nvPr/>
        </p:nvSpPr>
        <p:spPr>
          <a:xfrm>
            <a:off x="6324215" y="4123092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8.2%</a:t>
            </a:r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0">
            <a:extLst>
              <a:ext uri="{FF2B5EF4-FFF2-40B4-BE49-F238E27FC236}">
                <a16:creationId xmlns:a16="http://schemas.microsoft.com/office/drawing/2014/main" id="{1DA8E203-8B3B-4C3F-B948-5D6892D8C106}"/>
              </a:ext>
            </a:extLst>
          </p:cNvPr>
          <p:cNvSpPr txBox="1"/>
          <p:nvPr/>
        </p:nvSpPr>
        <p:spPr>
          <a:xfrm>
            <a:off x="5750155" y="5021666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2.1%</a:t>
            </a:r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文字方塊 10">
            <a:extLst>
              <a:ext uri="{FF2B5EF4-FFF2-40B4-BE49-F238E27FC236}">
                <a16:creationId xmlns:a16="http://schemas.microsoft.com/office/drawing/2014/main" id="{54C72AB7-0FE8-43E7-95CD-9008BC6ACA3C}"/>
              </a:ext>
            </a:extLst>
          </p:cNvPr>
          <p:cNvSpPr txBox="1"/>
          <p:nvPr/>
        </p:nvSpPr>
        <p:spPr>
          <a:xfrm>
            <a:off x="5762415" y="5508473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1.7%</a:t>
            </a:r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7" name="圖片 16" descr="一張含有 文字, 梳妝, 室內 的圖片&#10;&#10;自動產生的描述">
            <a:extLst>
              <a:ext uri="{FF2B5EF4-FFF2-40B4-BE49-F238E27FC236}">
                <a16:creationId xmlns:a16="http://schemas.microsoft.com/office/drawing/2014/main" id="{07283E2F-A6A4-41B2-A518-4F241D6217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19617" y="2189903"/>
            <a:ext cx="473810" cy="85476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8" name="圖片 17" descr="一張含有 文字, 綠色, 食物調理機 的圖片&#10;&#10;自動產生的描述">
            <a:extLst>
              <a:ext uri="{FF2B5EF4-FFF2-40B4-BE49-F238E27FC236}">
                <a16:creationId xmlns:a16="http://schemas.microsoft.com/office/drawing/2014/main" id="{5FE638DC-4106-4AA0-A67B-A7A6EEAF0C7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946052" y="2182228"/>
            <a:ext cx="663388" cy="85043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2F5698B-DBC5-4050-BC4E-2572E8EDD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879" y="3120872"/>
            <a:ext cx="507342" cy="657666"/>
          </a:xfrm>
          <a:prstGeom prst="rect">
            <a:avLst/>
          </a:prstGeom>
        </p:spPr>
      </p:pic>
      <p:pic>
        <p:nvPicPr>
          <p:cNvPr id="19" name="圖片 18" descr="一張含有 文字, 白板 的圖片&#10;&#10;自動產生的描述">
            <a:extLst>
              <a:ext uri="{FF2B5EF4-FFF2-40B4-BE49-F238E27FC236}">
                <a16:creationId xmlns:a16="http://schemas.microsoft.com/office/drawing/2014/main" id="{E802AF37-FB97-43D7-83D8-E88B14F58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126" y="3100488"/>
            <a:ext cx="1064620" cy="523221"/>
          </a:xfrm>
          <a:prstGeom prst="rect">
            <a:avLst/>
          </a:prstGeom>
        </p:spPr>
      </p:pic>
      <p:pic>
        <p:nvPicPr>
          <p:cNvPr id="20" name="圖片 19" descr="一張含有 文字 的圖片&#10;&#10;自動產生的描述">
            <a:extLst>
              <a:ext uri="{FF2B5EF4-FFF2-40B4-BE49-F238E27FC236}">
                <a16:creationId xmlns:a16="http://schemas.microsoft.com/office/drawing/2014/main" id="{A629E6F2-B44C-40A8-8E59-C148E8AAFF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66" y="3429987"/>
            <a:ext cx="566700" cy="697102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A44DBDAF-2815-4C52-B0E9-4364CEC3E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8342" y="4436889"/>
            <a:ext cx="595083" cy="1055113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8A936340-1CA8-4666-A9A3-BD2AA6A227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2442" y="4429553"/>
            <a:ext cx="426523" cy="1055113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7F8318F9-F390-4C89-BF5B-983B368519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8866" y="4432973"/>
            <a:ext cx="1115085" cy="1043857"/>
          </a:xfrm>
          <a:prstGeom prst="rect">
            <a:avLst/>
          </a:prstGeom>
        </p:spPr>
      </p:pic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4A874872-6C90-4864-82D5-7AEFFE5B633D}"/>
              </a:ext>
            </a:extLst>
          </p:cNvPr>
          <p:cNvSpPr/>
          <p:nvPr/>
        </p:nvSpPr>
        <p:spPr>
          <a:xfrm>
            <a:off x="1403793" y="1771366"/>
            <a:ext cx="3597639" cy="54228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違法廣告產品類別</a:t>
            </a: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BAF053EC-4659-4439-8638-048697927A2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10136"/>
          <a:stretch/>
        </p:blipFill>
        <p:spPr>
          <a:xfrm>
            <a:off x="245394" y="6118935"/>
            <a:ext cx="2132972" cy="681396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614E4361-9672-0826-9344-CAB969762789}"/>
              </a:ext>
            </a:extLst>
          </p:cNvPr>
          <p:cNvSpPr txBox="1"/>
          <p:nvPr/>
        </p:nvSpPr>
        <p:spPr>
          <a:xfrm>
            <a:off x="1403793" y="1070933"/>
            <a:ext cx="104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110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年查核違法環境用藥網路廣告共計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233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件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4005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129</Words>
  <Application>Microsoft Office PowerPoint</Application>
  <PresentationFormat>寬螢幕</PresentationFormat>
  <Paragraphs>24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Microsoft YaHei</vt:lpstr>
      <vt:lpstr>微軟正黑體</vt:lpstr>
      <vt:lpstr>新細明體</vt:lpstr>
      <vt:lpstr>Arial</vt:lpstr>
      <vt:lpstr>Calibri</vt:lpstr>
      <vt:lpstr>1_Office 佈景主題</vt:lpstr>
      <vt:lpstr>PowerPoint 簡報</vt:lpstr>
      <vt:lpstr>PowerPoint 簡報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林繼富</dc:creator>
  <cp:lastModifiedBy>林繼富</cp:lastModifiedBy>
  <cp:revision>3</cp:revision>
  <cp:lastPrinted>2022-05-13T06:22:03Z</cp:lastPrinted>
  <dcterms:created xsi:type="dcterms:W3CDTF">2022-05-09T08:08:32Z</dcterms:created>
  <dcterms:modified xsi:type="dcterms:W3CDTF">2022-05-13T06:33:26Z</dcterms:modified>
</cp:coreProperties>
</file>