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90" r:id="rId2"/>
    <p:sldId id="307" r:id="rId3"/>
    <p:sldId id="312" r:id="rId4"/>
    <p:sldId id="313" r:id="rId5"/>
    <p:sldId id="311" r:id="rId6"/>
    <p:sldId id="304" r:id="rId7"/>
  </p:sldIdLst>
  <p:sldSz cx="9144000" cy="6858000" type="screen4x3"/>
  <p:notesSz cx="6735763" cy="986948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.s. wu" initials="h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00CC"/>
    <a:srgbClr val="FCD500"/>
    <a:srgbClr val="EBE600"/>
    <a:srgbClr val="FFFF99"/>
    <a:srgbClr val="0000CC"/>
    <a:srgbClr val="FF6600"/>
    <a:srgbClr val="FF99CC"/>
    <a:srgbClr val="FFFF00"/>
    <a:srgbClr val="990000"/>
    <a:srgbClr val="66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8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27963;&#38913;&#31807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TW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工作表2!$L$1</c:f>
              <c:strCache>
                <c:ptCount val="1"/>
                <c:pt idx="0">
                  <c:v>降載180MW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工作表2!$K$2:$K$12</c:f>
              <c:strCache>
                <c:ptCount val="11"/>
                <c:pt idx="0">
                  <c:v>豐原站</c:v>
                </c:pt>
                <c:pt idx="1">
                  <c:v>沙鹿站</c:v>
                </c:pt>
                <c:pt idx="2">
                  <c:v>大里站</c:v>
                </c:pt>
                <c:pt idx="3">
                  <c:v>忠明站</c:v>
                </c:pt>
                <c:pt idx="4">
                  <c:v>西屯站</c:v>
                </c:pt>
                <c:pt idx="5">
                  <c:v>彰化站</c:v>
                </c:pt>
                <c:pt idx="6">
                  <c:v>線西站</c:v>
                </c:pt>
                <c:pt idx="7">
                  <c:v>二林站</c:v>
                </c:pt>
                <c:pt idx="8">
                  <c:v>南投站</c:v>
                </c:pt>
                <c:pt idx="9">
                  <c:v>竹山站</c:v>
                </c:pt>
                <c:pt idx="10">
                  <c:v>埔里站</c:v>
                </c:pt>
              </c:strCache>
            </c:strRef>
          </c:cat>
          <c:val>
            <c:numRef>
              <c:f>工作表2!$L$2:$L$12</c:f>
              <c:numCache>
                <c:formatCode>0.00%</c:formatCode>
                <c:ptCount val="11"/>
                <c:pt idx="0">
                  <c:v>4.3612742049825082E-4</c:v>
                </c:pt>
                <c:pt idx="1">
                  <c:v>1.8741692689945878E-4</c:v>
                </c:pt>
                <c:pt idx="2">
                  <c:v>4.9662283137752114E-4</c:v>
                </c:pt>
                <c:pt idx="3">
                  <c:v>4.6828004102622404E-4</c:v>
                </c:pt>
                <c:pt idx="4">
                  <c:v>4.6698131112646736E-4</c:v>
                </c:pt>
                <c:pt idx="5">
                  <c:v>6.0471920820059607E-4</c:v>
                </c:pt>
                <c:pt idx="6">
                  <c:v>9.1792561588035533E-5</c:v>
                </c:pt>
                <c:pt idx="7">
                  <c:v>7.2768838570940245E-4</c:v>
                </c:pt>
                <c:pt idx="8">
                  <c:v>8.4774306571540846E-4</c:v>
                </c:pt>
                <c:pt idx="9">
                  <c:v>8.3104201912401014E-4</c:v>
                </c:pt>
                <c:pt idx="10">
                  <c:v>1.1027848952274433E-3</c:v>
                </c:pt>
              </c:numCache>
            </c:numRef>
          </c:val>
        </c:ser>
        <c:ser>
          <c:idx val="1"/>
          <c:order val="1"/>
          <c:tx>
            <c:strRef>
              <c:f>工作表2!$M$1</c:f>
              <c:strCache>
                <c:ptCount val="1"/>
                <c:pt idx="0">
                  <c:v>降載1100MW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工作表2!$K$2:$K$12</c:f>
              <c:strCache>
                <c:ptCount val="11"/>
                <c:pt idx="0">
                  <c:v>豐原站</c:v>
                </c:pt>
                <c:pt idx="1">
                  <c:v>沙鹿站</c:v>
                </c:pt>
                <c:pt idx="2">
                  <c:v>大里站</c:v>
                </c:pt>
                <c:pt idx="3">
                  <c:v>忠明站</c:v>
                </c:pt>
                <c:pt idx="4">
                  <c:v>西屯站</c:v>
                </c:pt>
                <c:pt idx="5">
                  <c:v>彰化站</c:v>
                </c:pt>
                <c:pt idx="6">
                  <c:v>線西站</c:v>
                </c:pt>
                <c:pt idx="7">
                  <c:v>二林站</c:v>
                </c:pt>
                <c:pt idx="8">
                  <c:v>南投站</c:v>
                </c:pt>
                <c:pt idx="9">
                  <c:v>竹山站</c:v>
                </c:pt>
                <c:pt idx="10">
                  <c:v>埔里站</c:v>
                </c:pt>
              </c:strCache>
            </c:strRef>
          </c:cat>
          <c:val>
            <c:numRef>
              <c:f>工作表2!$M$2:$M$12</c:f>
              <c:numCache>
                <c:formatCode>0.00%</c:formatCode>
                <c:ptCount val="11"/>
                <c:pt idx="0">
                  <c:v>2.6431676151355485E-3</c:v>
                </c:pt>
                <c:pt idx="1">
                  <c:v>1.2959085742258688E-3</c:v>
                </c:pt>
                <c:pt idx="2">
                  <c:v>3.1274091432441382E-3</c:v>
                </c:pt>
                <c:pt idx="3">
                  <c:v>2.7147894272654995E-3</c:v>
                </c:pt>
                <c:pt idx="4">
                  <c:v>3.0277192674342578E-3</c:v>
                </c:pt>
                <c:pt idx="5">
                  <c:v>3.9608804730876601E-3</c:v>
                </c:pt>
                <c:pt idx="6">
                  <c:v>1.2114310615638464E-4</c:v>
                </c:pt>
                <c:pt idx="7">
                  <c:v>4.1500037814135192E-3</c:v>
                </c:pt>
                <c:pt idx="8">
                  <c:v>5.3391653295336823E-3</c:v>
                </c:pt>
                <c:pt idx="9">
                  <c:v>5.3330862154621784E-3</c:v>
                </c:pt>
                <c:pt idx="10">
                  <c:v>7.0467025360722033E-3</c:v>
                </c:pt>
              </c:numCache>
            </c:numRef>
          </c:val>
        </c:ser>
        <c:ser>
          <c:idx val="2"/>
          <c:order val="2"/>
          <c:tx>
            <c:strRef>
              <c:f>工作表2!$N$1</c:f>
              <c:strCache>
                <c:ptCount val="1"/>
                <c:pt idx="0">
                  <c:v>降載2200MW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工作表2!$K$2:$K$12</c:f>
              <c:strCache>
                <c:ptCount val="11"/>
                <c:pt idx="0">
                  <c:v>豐原站</c:v>
                </c:pt>
                <c:pt idx="1">
                  <c:v>沙鹿站</c:v>
                </c:pt>
                <c:pt idx="2">
                  <c:v>大里站</c:v>
                </c:pt>
                <c:pt idx="3">
                  <c:v>忠明站</c:v>
                </c:pt>
                <c:pt idx="4">
                  <c:v>西屯站</c:v>
                </c:pt>
                <c:pt idx="5">
                  <c:v>彰化站</c:v>
                </c:pt>
                <c:pt idx="6">
                  <c:v>線西站</c:v>
                </c:pt>
                <c:pt idx="7">
                  <c:v>二林站</c:v>
                </c:pt>
                <c:pt idx="8">
                  <c:v>南投站</c:v>
                </c:pt>
                <c:pt idx="9">
                  <c:v>竹山站</c:v>
                </c:pt>
                <c:pt idx="10">
                  <c:v>埔里站</c:v>
                </c:pt>
              </c:strCache>
            </c:strRef>
          </c:cat>
          <c:val>
            <c:numRef>
              <c:f>工作表2!$N$2:$N$12</c:f>
              <c:numCache>
                <c:formatCode>0.00%</c:formatCode>
                <c:ptCount val="11"/>
                <c:pt idx="0">
                  <c:v>5.7382354150710586E-3</c:v>
                </c:pt>
                <c:pt idx="1">
                  <c:v>2.7738352925633838E-3</c:v>
                </c:pt>
                <c:pt idx="2">
                  <c:v>6.5733482028379172E-3</c:v>
                </c:pt>
                <c:pt idx="3">
                  <c:v>5.677480660693934E-3</c:v>
                </c:pt>
                <c:pt idx="4">
                  <c:v>6.4227156290329783E-3</c:v>
                </c:pt>
                <c:pt idx="5">
                  <c:v>8.300419274552627E-3</c:v>
                </c:pt>
                <c:pt idx="6">
                  <c:v>2.5800447184260231E-4</c:v>
                </c:pt>
                <c:pt idx="7">
                  <c:v>8.2398681192969846E-3</c:v>
                </c:pt>
                <c:pt idx="8">
                  <c:v>1.1090536263070267E-2</c:v>
                </c:pt>
                <c:pt idx="9">
                  <c:v>1.0883975157390703E-2</c:v>
                </c:pt>
                <c:pt idx="10">
                  <c:v>1.4586464550867238E-2</c:v>
                </c:pt>
              </c:numCache>
            </c:numRef>
          </c:val>
        </c:ser>
        <c:dLbls/>
        <c:gapWidth val="219"/>
        <c:overlap val="-27"/>
        <c:axId val="71982080"/>
        <c:axId val="72066176"/>
      </c:barChart>
      <c:catAx>
        <c:axId val="7198208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72066176"/>
        <c:crosses val="autoZero"/>
        <c:auto val="1"/>
        <c:lblAlgn val="ctr"/>
        <c:lblOffset val="100"/>
      </c:catAx>
      <c:valAx>
        <c:axId val="7206617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zh-TW"/>
          </a:p>
        </c:txPr>
        <c:crossAx val="7198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zh-TW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18513" cy="493872"/>
          </a:xfrm>
          <a:prstGeom prst="rect">
            <a:avLst/>
          </a:prstGeom>
        </p:spPr>
        <p:txBody>
          <a:bodyPr vert="horz" lIns="91404" tIns="45699" rIns="91404" bIns="4569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15669" y="0"/>
            <a:ext cx="2918513" cy="493872"/>
          </a:xfrm>
          <a:prstGeom prst="rect">
            <a:avLst/>
          </a:prstGeom>
        </p:spPr>
        <p:txBody>
          <a:bodyPr vert="horz" lIns="91404" tIns="45699" rIns="91404" bIns="45699" rtlCol="0"/>
          <a:lstStyle>
            <a:lvl1pPr algn="r">
              <a:defRPr sz="1200"/>
            </a:lvl1pPr>
          </a:lstStyle>
          <a:p>
            <a:fld id="{87ED3F5E-8E8E-448E-A0E5-071131B4E9DE}" type="datetimeFigureOut">
              <a:rPr lang="zh-TW" altLang="en-US" smtClean="0"/>
              <a:pPr/>
              <a:t>2015/11/14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699" rIns="91404" bIns="4569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3259" y="4687808"/>
            <a:ext cx="5389246" cy="4441667"/>
          </a:xfrm>
          <a:prstGeom prst="rect">
            <a:avLst/>
          </a:prstGeom>
        </p:spPr>
        <p:txBody>
          <a:bodyPr vert="horz" lIns="91404" tIns="45699" rIns="91404" bIns="45699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7" y="9374035"/>
            <a:ext cx="2918513" cy="493871"/>
          </a:xfrm>
          <a:prstGeom prst="rect">
            <a:avLst/>
          </a:prstGeom>
        </p:spPr>
        <p:txBody>
          <a:bodyPr vert="horz" lIns="91404" tIns="45699" rIns="91404" bIns="4569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15669" y="9374035"/>
            <a:ext cx="2918513" cy="493871"/>
          </a:xfrm>
          <a:prstGeom prst="rect">
            <a:avLst/>
          </a:prstGeom>
        </p:spPr>
        <p:txBody>
          <a:bodyPr vert="horz" lIns="91404" tIns="45699" rIns="91404" bIns="45699" rtlCol="0" anchor="b"/>
          <a:lstStyle>
            <a:lvl1pPr algn="r">
              <a:defRPr sz="1200"/>
            </a:lvl1pPr>
          </a:lstStyle>
          <a:p>
            <a:fld id="{637828E3-1FA7-45B3-A3EA-32A671554E4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03863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0" name="Picture 14" descr="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14513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-26988"/>
            <a:ext cx="2057400" cy="615315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-26988"/>
            <a:ext cx="6019800" cy="6153151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 descr="001-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964238"/>
            <a:ext cx="9144000" cy="893762"/>
          </a:xfrm>
          <a:prstGeom prst="rect">
            <a:avLst/>
          </a:prstGeom>
          <a:noFill/>
        </p:spPr>
      </p:pic>
      <p:pic>
        <p:nvPicPr>
          <p:cNvPr id="1038" name="Picture 14" descr="001-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893763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26988"/>
            <a:ext cx="8229600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effectLst/>
              </a:defRPr>
            </a:lvl1pPr>
          </a:lstStyle>
          <a:p>
            <a:fld id="{8A2D285C-6228-48CD-B51B-495B699EDDD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07950" y="6165850"/>
            <a:ext cx="2820988" cy="6413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rgbClr val="0033CC"/>
          </a:solidFill>
          <a:latin typeface="Arial" charset="0"/>
          <a:ea typeface="標楷體" pitchFamily="65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8032" y="1772816"/>
            <a:ext cx="8532440" cy="1944216"/>
          </a:xfrm>
        </p:spPr>
        <p:txBody>
          <a:bodyPr/>
          <a:lstStyle/>
          <a:p>
            <a:r>
              <a:rPr lang="zh-TW" altLang="zh-TW" dirty="0" smtClean="0"/>
              <a:t>掌握氣象影響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zh-TW" dirty="0" smtClean="0"/>
              <a:t> 強化</a:t>
            </a:r>
            <a:r>
              <a:rPr lang="zh-TW" altLang="en-US" dirty="0" smtClean="0"/>
              <a:t>空氣品質不良日</a:t>
            </a:r>
            <a:r>
              <a:rPr lang="zh-TW" altLang="zh-TW" dirty="0" smtClean="0"/>
              <a:t>管制措施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4293096"/>
            <a:ext cx="6400800" cy="1752600"/>
          </a:xfrm>
        </p:spPr>
        <p:txBody>
          <a:bodyPr/>
          <a:lstStyle/>
          <a:p>
            <a:r>
              <a:rPr lang="zh-TW" altLang="en-US" sz="2400" dirty="0" smtClean="0">
                <a:latin typeface="Times New Roman" pitchFamily="18" charset="0"/>
                <a:cs typeface="Times New Roman" pitchFamily="18" charset="0"/>
              </a:rPr>
              <a:t>環保署空氣品質保護及噪音管制處</a:t>
            </a:r>
            <a:endParaRPr lang="en-US" altLang="zh-TW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104</a:t>
            </a:r>
            <a:r>
              <a:rPr lang="zh-TW" altLang="en-US" sz="2400" dirty="0" smtClean="0"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zh-TW" altLang="en-US" sz="2400" dirty="0" smtClean="0">
                <a:latin typeface="Times New Roman" pitchFamily="18" charset="0"/>
                <a:cs typeface="Times New Roman" pitchFamily="18" charset="0"/>
              </a:rPr>
              <a:t>月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zh-TW" altLang="en-US" sz="2400" dirty="0" smtClean="0">
                <a:latin typeface="Times New Roman" pitchFamily="18" charset="0"/>
                <a:cs typeface="Times New Roman" pitchFamily="18" charset="0"/>
              </a:rPr>
              <a:t>日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987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氣象因素對空氣品質之影響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052737"/>
            <a:ext cx="8229600" cy="1872208"/>
          </a:xfrm>
        </p:spPr>
        <p:txBody>
          <a:bodyPr/>
          <a:lstStyle/>
          <a:p>
            <a:pPr algn="just">
              <a:buFont typeface="Wingdings" pitchFamily="2" charset="2"/>
              <a:buChar char="u"/>
            </a:pP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連日來因為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臺灣附近吹東風且風速微弱，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東風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被中央山脈阻擋，導致西半部污染物擴散不良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。在</a:t>
            </a:r>
            <a:r>
              <a:rPr lang="en-US" altLang="zh-TW" sz="2200" dirty="0">
                <a:latin typeface="Times New Roman" pitchFamily="18" charset="0"/>
                <a:cs typeface="Times New Roman" pitchFamily="18" charset="0"/>
              </a:rPr>
              <a:t>94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月</a:t>
            </a:r>
            <a:r>
              <a:rPr lang="en-US" altLang="zh-TW" sz="22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日至</a:t>
            </a:r>
            <a:r>
              <a:rPr lang="en-US" altLang="zh-TW" sz="22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日有類似的天氣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型態。</a:t>
            </a:r>
            <a:endParaRPr lang="en-US" altLang="zh-TW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u"/>
            </a:pP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94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月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日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PM</a:t>
            </a:r>
            <a:r>
              <a:rPr lang="en-US" altLang="zh-TW" sz="2200" baseline="-25000" dirty="0" smtClean="0">
                <a:latin typeface="Times New Roman" pitchFamily="18" charset="0"/>
                <a:cs typeface="Times New Roman" pitchFamily="18" charset="0"/>
              </a:rPr>
              <a:t>2.5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濃度超過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空品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標準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35μg/m</a:t>
            </a:r>
            <a:r>
              <a:rPr lang="en-US" altLang="zh-TW" sz="2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達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站日，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104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月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日則為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41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站日。</a:t>
            </a:r>
            <a:endParaRPr lang="en-US" altLang="zh-TW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altLang="zh-TW" sz="2200" dirty="0" smtClean="0"/>
          </a:p>
          <a:p>
            <a:endParaRPr lang="en-US" altLang="zh-TW" sz="2200" dirty="0" smtClean="0"/>
          </a:p>
          <a:p>
            <a:endParaRPr lang="en-US" altLang="zh-TW" sz="2200" dirty="0" smtClean="0"/>
          </a:p>
          <a:p>
            <a:endParaRPr lang="en-US" altLang="zh-TW" sz="2200" dirty="0" smtClean="0"/>
          </a:p>
          <a:p>
            <a:endParaRPr lang="zh-TW" altLang="en-US" sz="2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924944"/>
            <a:ext cx="6696744" cy="36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568678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/>
              <a:t>各污染源影響</a:t>
            </a:r>
            <a:r>
              <a:rPr lang="en-US" altLang="zh-TW" sz="4000" dirty="0">
                <a:latin typeface="Times New Roman" pitchFamily="18" charset="0"/>
                <a:cs typeface="Times New Roman" pitchFamily="18" charset="0"/>
              </a:rPr>
              <a:t>PM</a:t>
            </a:r>
            <a:r>
              <a:rPr lang="en-US" altLang="zh-TW" sz="4000" baseline="-25000" dirty="0">
                <a:latin typeface="Times New Roman" pitchFamily="18" charset="0"/>
                <a:cs typeface="Times New Roman" pitchFamily="18" charset="0"/>
              </a:rPr>
              <a:t>2.5</a:t>
            </a:r>
            <a:r>
              <a:rPr lang="zh-TW" altLang="en-US" sz="4000" dirty="0"/>
              <a:t>濃度比率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193087" cy="412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五角星形 8"/>
          <p:cNvSpPr/>
          <p:nvPr/>
        </p:nvSpPr>
        <p:spPr bwMode="auto">
          <a:xfrm>
            <a:off x="1564417" y="2544584"/>
            <a:ext cx="288032" cy="288032"/>
          </a:xfrm>
          <a:prstGeom prst="star5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新細明體" charset="-12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1564417" y="3068960"/>
            <a:ext cx="277584" cy="1279024"/>
          </a:xfrm>
          <a:prstGeom prst="rect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063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/>
          <p:cNvSpPr txBox="1">
            <a:spLocks/>
          </p:cNvSpPr>
          <p:nvPr/>
        </p:nvSpPr>
        <p:spPr bwMode="auto">
          <a:xfrm>
            <a:off x="539552" y="0"/>
            <a:ext cx="8229600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33CC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33CC"/>
                </a:solidFill>
                <a:latin typeface="Arial" charset="0"/>
                <a:ea typeface="標楷體" pitchFamily="65" charset="-12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33CC"/>
                </a:solidFill>
                <a:latin typeface="Arial" charset="0"/>
                <a:ea typeface="標楷體" pitchFamily="65" charset="-12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33CC"/>
                </a:solidFill>
                <a:latin typeface="Arial" charset="0"/>
                <a:ea typeface="標楷體" pitchFamily="65" charset="-12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33CC"/>
                </a:solidFill>
                <a:latin typeface="Arial" charset="0"/>
                <a:ea typeface="標楷體" pitchFamily="65" charset="-12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33CC"/>
                </a:solidFill>
                <a:latin typeface="Arial" charset="0"/>
                <a:ea typeface="標楷體" pitchFamily="65" charset="-12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33CC"/>
                </a:solidFill>
                <a:latin typeface="Arial" charset="0"/>
                <a:ea typeface="標楷體" pitchFamily="65" charset="-12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33CC"/>
                </a:solidFill>
                <a:latin typeface="Arial" charset="0"/>
                <a:ea typeface="標楷體" pitchFamily="65" charset="-12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 b="1">
                <a:solidFill>
                  <a:srgbClr val="0033CC"/>
                </a:solidFill>
                <a:latin typeface="Arial" charset="0"/>
                <a:ea typeface="標楷體" pitchFamily="65" charset="-120"/>
              </a:defRPr>
            </a:lvl9pPr>
          </a:lstStyle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中電廠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降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排放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減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量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11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05728455"/>
              </p:ext>
            </p:extLst>
          </p:nvPr>
        </p:nvGraphicFramePr>
        <p:xfrm>
          <a:off x="710308" y="1412776"/>
          <a:ext cx="7888087" cy="435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1439"/>
                <a:gridCol w="856664"/>
                <a:gridCol w="856664"/>
                <a:gridCol w="856664"/>
                <a:gridCol w="856664"/>
                <a:gridCol w="856664"/>
                <a:gridCol w="856664"/>
                <a:gridCol w="856664"/>
              </a:tblGrid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污染物</a:t>
                      </a: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公噸</a:t>
                      </a: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TSP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PM</a:t>
                      </a:r>
                      <a:r>
                        <a:rPr lang="en-US" sz="1400" kern="0" baseline="-250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PM</a:t>
                      </a:r>
                      <a:r>
                        <a:rPr lang="en-US" sz="1400" kern="0" baseline="-250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2.5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sz="1400" kern="0" baseline="-250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US" sz="1400" kern="0" baseline="-250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X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THC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NMHC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</a:tr>
              <a:tr h="1219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中部污染物排放</a:t>
                      </a:r>
                      <a:r>
                        <a:rPr lang="zh-TW" sz="14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量</a:t>
                      </a:r>
                      <a:endParaRPr lang="en-US" altLang="zh-TW" sz="1400" kern="0" dirty="0" smtClean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4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4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台中、南投、彰化</a:t>
                      </a:r>
                      <a:r>
                        <a:rPr lang="en-US" altLang="zh-TW" sz="14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8,144  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6,047  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3,719  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22,012  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36,203  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9,409  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8,721  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台中電廠</a:t>
                      </a: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TW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個燃煤機組排放總量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1,996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1,698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1,294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15,319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24,923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2.5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2.5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>
                    <a:lnB w="12700" cmpd="sng">
                      <a:noFill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降載瓦數</a:t>
                      </a: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(MW)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>
                    <a:lnR w="12700" cmpd="sng">
                      <a:noFill/>
                    </a:lnR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中部地區空氣污染物排放噸數之減量比例</a:t>
                      </a:r>
                    </a:p>
                  </a:txBody>
                  <a:tcPr marL="14817" marR="1481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6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180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T w="12700" cmpd="sng">
                      <a:noFill/>
                    </a:lnT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1100(2</a:t>
                      </a:r>
                      <a:r>
                        <a:rPr lang="zh-TW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個機組</a:t>
                      </a: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5.6%</a:t>
                      </a:r>
                    </a:p>
                  </a:txBody>
                  <a:tcPr marL="9525" marR="9525" marT="9525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7.0%</a:t>
                      </a:r>
                    </a:p>
                  </a:txBody>
                  <a:tcPr marL="9525" marR="9525" marT="9525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2200(4</a:t>
                      </a:r>
                      <a:r>
                        <a:rPr lang="zh-TW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個機組</a:t>
                      </a:r>
                      <a:r>
                        <a:rPr lang="en-US" sz="1400" kern="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4817" marR="14817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27.8%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27.5%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8831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>
                <a:latin typeface="Times New Roman" pitchFamily="18" charset="0"/>
                <a:ea typeface="+mn-ea"/>
                <a:cs typeface="Times New Roman" pitchFamily="18" charset="0"/>
              </a:rPr>
              <a:t>台中電廠降載瓦數及</a:t>
            </a:r>
            <a:r>
              <a:rPr lang="en-US" altLang="zh-TW" sz="4000" dirty="0">
                <a:latin typeface="Times New Roman" pitchFamily="18" charset="0"/>
                <a:ea typeface="+mn-ea"/>
                <a:cs typeface="Times New Roman" pitchFamily="18" charset="0"/>
              </a:rPr>
              <a:t>PM</a:t>
            </a:r>
            <a:r>
              <a:rPr lang="en-US" altLang="zh-TW" sz="4000" baseline="-25000" dirty="0">
                <a:latin typeface="Times New Roman" pitchFamily="18" charset="0"/>
                <a:ea typeface="+mn-ea"/>
                <a:cs typeface="Times New Roman" pitchFamily="18" charset="0"/>
              </a:rPr>
              <a:t>2.5</a:t>
            </a:r>
            <a:r>
              <a:rPr lang="zh-TW" altLang="en-US" sz="4000" dirty="0">
                <a:latin typeface="Times New Roman" pitchFamily="18" charset="0"/>
                <a:ea typeface="+mn-ea"/>
                <a:cs typeface="Times New Roman" pitchFamily="18" charset="0"/>
              </a:rPr>
              <a:t>減</a:t>
            </a:r>
            <a:r>
              <a:rPr lang="zh-TW" altLang="en-US" sz="4000" dirty="0" smtClean="0">
                <a:latin typeface="Times New Roman" pitchFamily="18" charset="0"/>
                <a:ea typeface="+mn-ea"/>
                <a:cs typeface="Times New Roman" pitchFamily="18" charset="0"/>
              </a:rPr>
              <a:t>量效果 </a:t>
            </a:r>
            <a:endParaRPr lang="zh-TW" altLang="en-US" sz="40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1296144"/>
          </a:xfrm>
        </p:spPr>
        <p:txBody>
          <a:bodyPr/>
          <a:lstStyle/>
          <a:p>
            <a:pPr>
              <a:buFont typeface="Wingdings" pitchFamily="2" charset="2"/>
              <a:buChar char="u"/>
            </a:pP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降載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180MW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，中部各測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站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濃度減量比率為</a:t>
            </a:r>
            <a:r>
              <a:rPr lang="en-US" altLang="zh-TW" sz="2200" dirty="0">
                <a:latin typeface="Times New Roman" pitchFamily="18" charset="0"/>
                <a:cs typeface="Times New Roman" pitchFamily="18" charset="0"/>
              </a:rPr>
              <a:t>0.01%~0.11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>
              <a:buFont typeface="Wingdings" pitchFamily="2" charset="2"/>
              <a:buChar char="u"/>
            </a:pP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降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載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1100MW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 ，中部各測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站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濃度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減量比率為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0.13~0.7%</a:t>
            </a:r>
          </a:p>
          <a:p>
            <a:pPr>
              <a:buFont typeface="Wingdings" pitchFamily="2" charset="2"/>
              <a:buChar char="u"/>
            </a:pP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降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載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2200MW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 ，中部各測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站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濃度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減量比率為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0.28~1.46%</a:t>
            </a:r>
            <a:endParaRPr lang="zh-TW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圖表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364744079"/>
              </p:ext>
            </p:extLst>
          </p:nvPr>
        </p:nvGraphicFramePr>
        <p:xfrm>
          <a:off x="827584" y="2420888"/>
          <a:ext cx="7507705" cy="3653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1272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26987"/>
            <a:ext cx="8229600" cy="647676"/>
          </a:xfrm>
        </p:spPr>
        <p:txBody>
          <a:bodyPr/>
          <a:lstStyle/>
          <a:p>
            <a:r>
              <a:rPr lang="zh-TW" altLang="en-US" sz="4000" dirty="0" smtClean="0"/>
              <a:t>後續因應作為</a:t>
            </a:r>
            <a:endParaRPr lang="zh-TW" altLang="en-US" sz="4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616624"/>
          </a:xfrm>
        </p:spPr>
        <p:txBody>
          <a:bodyPr/>
          <a:lstStyle/>
          <a:p>
            <a:pPr>
              <a:buNone/>
            </a:pPr>
            <a:r>
              <a:rPr lang="zh-TW" altLang="en-US" sz="2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一、電網調控機制化，兼顧空污改善與供電安全</a:t>
            </a:r>
            <a:endParaRPr lang="en-US" altLang="zh-TW" sz="2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3888" indent="0">
              <a:buNone/>
            </a:pP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將透過「空氣污染減量行動督導聯繫會報」平臺，與經濟部協調全國電網調配，評估空品改善成效，於空氣品質不良時，啟動調配機制。</a:t>
            </a:r>
            <a:endParaRPr lang="en-US" altLang="zh-TW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zh-TW" altLang="en-US" sz="2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二、依空品不良程度分級應變，研擬擴及移動源及其他面向管制</a:t>
            </a:r>
            <a:endParaRPr lang="en-US" altLang="zh-TW" sz="2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93875" indent="-1255713">
              <a:buNone/>
            </a:pP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初級惡化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改用乾淨燃料、限制污染源操作時段、加強洗掃街、礦場砂石場加強灑水、禁止燒香、紙錢及勸導減少使用私人運具等。</a:t>
            </a:r>
            <a:endParaRPr lang="en-US" altLang="zh-TW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1793875" indent="-1255713">
              <a:buNone/>
            </a:pP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中級惡化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強制燃煤、燃油電廠、蒸氣產生裝置、金屬基本工業、化學材料製造業減少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20%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空氣污染排放量，除大眾運輸工具外，</a:t>
            </a:r>
            <a:r>
              <a:rPr lang="en-US" altLang="zh-TW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管制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使用總重量逾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3,500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公斤之柴油車及二行程機車。</a:t>
            </a:r>
            <a:endParaRPr lang="en-US" altLang="zh-TW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1793875" indent="-1255713">
              <a:buNone/>
            </a:pP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緊急惡化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大型工業源減少</a:t>
            </a:r>
            <a:r>
              <a:rPr lang="en-US" altLang="zh-TW" sz="2200" dirty="0" smtClean="0">
                <a:latin typeface="Times New Roman" pitchFamily="18" charset="0"/>
                <a:cs typeface="Times New Roman" pitchFamily="18" charset="0"/>
              </a:rPr>
              <a:t>40%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空氣污染排放量，除大眾運輸工具及電動車外</a:t>
            </a:r>
            <a:r>
              <a:rPr lang="zh-TW" altLang="en-US" sz="2200" dirty="0">
                <a:latin typeface="Times New Roman" pitchFamily="18" charset="0"/>
                <a:cs typeface="Times New Roman" pitchFamily="18" charset="0"/>
              </a:rPr>
              <a:t>，管制使用</a:t>
            </a:r>
            <a:r>
              <a:rPr lang="zh-TW" altLang="en-US" sz="2200" dirty="0" smtClean="0">
                <a:latin typeface="Times New Roman" pitchFamily="18" charset="0"/>
                <a:cs typeface="Times New Roman" pitchFamily="18" charset="0"/>
              </a:rPr>
              <a:t>交通工具。</a:t>
            </a:r>
            <a:endParaRPr lang="en-US" altLang="zh-TW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zh-TW" altLang="en-US" sz="2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三、應用決策支援系統，以科學工具迅速提供管制策略。</a:t>
            </a:r>
            <a:endParaRPr lang="zh-TW" altLang="en-US" sz="2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6548524"/>
      </p:ext>
    </p:extLst>
  </p:cSld>
  <p:clrMapOvr>
    <a:masterClrMapping/>
  </p:clrMapOvr>
</p:sld>
</file>

<file path=ppt/theme/theme1.xml><?xml version="1.0" encoding="utf-8"?>
<a:theme xmlns:a="http://schemas.openxmlformats.org/drawingml/2006/main" name="epa14">
  <a:themeElements>
    <a:clrScheme name="氣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預設簡報設計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5415</TotalTime>
  <Words>489</Words>
  <Application>Microsoft Office PowerPoint</Application>
  <PresentationFormat>如螢幕大小 (4:3)</PresentationFormat>
  <Paragraphs>78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epa14</vt:lpstr>
      <vt:lpstr>掌握氣象影響  強化空氣品質不良日管制措施</vt:lpstr>
      <vt:lpstr>氣象因素對空氣品質之影響</vt:lpstr>
      <vt:lpstr>各污染源影響PM2.5濃度比率</vt:lpstr>
      <vt:lpstr>投影片 4</vt:lpstr>
      <vt:lpstr>台中電廠降載瓦數及PM2.5減量效果 </vt:lpstr>
      <vt:lpstr>後續因應作為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lingkae</dc:creator>
  <cp:lastModifiedBy>i5</cp:lastModifiedBy>
  <cp:revision>586</cp:revision>
  <cp:lastPrinted>2015-11-11T09:42:23Z</cp:lastPrinted>
  <dcterms:created xsi:type="dcterms:W3CDTF">2014-01-13T08:09:48Z</dcterms:created>
  <dcterms:modified xsi:type="dcterms:W3CDTF">2015-11-14T12:30:06Z</dcterms:modified>
</cp:coreProperties>
</file>