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37" r:id="rId2"/>
    <p:sldId id="336" r:id="rId3"/>
  </p:sldIdLst>
  <p:sldSz cx="9144000" cy="6858000" type="screen4x3"/>
  <p:notesSz cx="6807200" cy="99393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FFCCCC"/>
    <a:srgbClr val="2B166E"/>
    <a:srgbClr val="692A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中等深淺樣式 1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0A15C55-8517-42AA-B614-E9B94910E393}" styleName="中等深淺樣式 2 - 輔色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中等深淺樣式 2 - 輔色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6D9F66E-5EB9-4882-86FB-DCBF35E3C3E4}" styleName="中等深淺樣式 4 - 輔色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014" autoAdjust="0"/>
    <p:restoredTop sz="94660"/>
  </p:normalViewPr>
  <p:slideViewPr>
    <p:cSldViewPr>
      <p:cViewPr>
        <p:scale>
          <a:sx n="110" d="100"/>
          <a:sy n="110" d="100"/>
        </p:scale>
        <p:origin x="-162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FD9FB-D04B-40EB-AE7B-21D138A30668}" type="datetimeFigureOut">
              <a:rPr lang="zh-TW" altLang="en-US" smtClean="0"/>
              <a:pPr/>
              <a:t>2017/3/31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E296BE-806A-49CD-97ED-485FD7B49F1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54161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DE296BE-806A-49CD-97ED-485FD7B49F10}" type="slidenum">
              <a:rPr lang="zh-TW" altLang="en-US" smtClean="0"/>
              <a:pPr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52351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群組 2"/>
          <p:cNvGrpSpPr/>
          <p:nvPr userDrawn="1"/>
        </p:nvGrpSpPr>
        <p:grpSpPr>
          <a:xfrm>
            <a:off x="-1" y="-719"/>
            <a:ext cx="9144001" cy="6886103"/>
            <a:chOff x="-1" y="-719"/>
            <a:chExt cx="9144001" cy="6886103"/>
          </a:xfrm>
        </p:grpSpPr>
        <p:sp>
          <p:nvSpPr>
            <p:cNvPr id="3101" name="Rectangle 29"/>
            <p:cNvSpPr>
              <a:spLocks noChangeArrowheads="1"/>
            </p:cNvSpPr>
            <p:nvPr userDrawn="1"/>
          </p:nvSpPr>
          <p:spPr bwMode="ltGray">
            <a:xfrm>
              <a:off x="0" y="2843609"/>
              <a:ext cx="9144000" cy="4041775"/>
            </a:xfrm>
            <a:prstGeom prst="rect">
              <a:avLst/>
            </a:prstGeom>
            <a:gradFill rotWithShape="1">
              <a:gsLst>
                <a:gs pos="41300">
                  <a:schemeClr val="bg1"/>
                </a:gs>
                <a:gs pos="0">
                  <a:schemeClr val="bg1"/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4" name="Rectangle 35"/>
            <p:cNvSpPr>
              <a:spLocks noChangeArrowheads="1"/>
            </p:cNvSpPr>
            <p:nvPr userDrawn="1"/>
          </p:nvSpPr>
          <p:spPr bwMode="ltGray">
            <a:xfrm>
              <a:off x="0" y="-719"/>
              <a:ext cx="9144000" cy="477391"/>
            </a:xfrm>
            <a:prstGeom prst="rect">
              <a:avLst/>
            </a:prstGeom>
            <a:gradFill>
              <a:gsLst>
                <a:gs pos="98000">
                  <a:schemeClr val="bg1"/>
                </a:gs>
                <a:gs pos="0">
                  <a:schemeClr val="accent1"/>
                </a:gs>
                <a:gs pos="83000">
                  <a:srgbClr val="FFFF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sp>
          <p:nvSpPr>
            <p:cNvPr id="16" name="Rectangle 35"/>
            <p:cNvSpPr>
              <a:spLocks noChangeArrowheads="1"/>
            </p:cNvSpPr>
            <p:nvPr userDrawn="1"/>
          </p:nvSpPr>
          <p:spPr bwMode="ltGray">
            <a:xfrm flipV="1">
              <a:off x="0" y="2924941"/>
              <a:ext cx="9135122" cy="477391"/>
            </a:xfrm>
            <a:prstGeom prst="rect">
              <a:avLst/>
            </a:prstGeom>
            <a:gradFill>
              <a:gsLst>
                <a:gs pos="98000">
                  <a:schemeClr val="bg1"/>
                </a:gs>
                <a:gs pos="0">
                  <a:schemeClr val="accent1"/>
                </a:gs>
                <a:gs pos="83000">
                  <a:srgbClr val="FFFFFF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ffectLst/>
          </p:spPr>
          <p:txBody>
            <a:bodyPr wrap="none" anchor="ctr"/>
            <a:lstStyle/>
            <a:p>
              <a:endParaRPr lang="zh-TW" altLang="en-US"/>
            </a:p>
          </p:txBody>
        </p:sp>
        <p:pic>
          <p:nvPicPr>
            <p:cNvPr id="17" name="Picture 34" descr="C:\Users\shjhuang\Desktop\20150702-EDM美工圖\first_logo_修圖.png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-1" y="403984"/>
              <a:ext cx="9144001" cy="259296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21" name="Rectangle 2"/>
          <p:cNvSpPr>
            <a:spLocks noGrp="1" noChangeArrowheads="1"/>
          </p:cNvSpPr>
          <p:nvPr>
            <p:ph type="ctrTitle"/>
          </p:nvPr>
        </p:nvSpPr>
        <p:spPr bwMode="black">
          <a:xfrm>
            <a:off x="0" y="3755504"/>
            <a:ext cx="9144000" cy="609600"/>
          </a:xfr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53882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/>
          <a:lstStyle>
            <a:lvl1pPr algn="ctr">
              <a:lnSpc>
                <a:spcPts val="5200"/>
              </a:lnSpc>
              <a:defRPr sz="3200" b="1" u="none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</a:lstStyle>
          <a:p>
            <a:pPr lvl="0"/>
            <a:r>
              <a:rPr lang="zh-TW" altLang="en-US" noProof="0" dirty="0" smtClean="0"/>
              <a:t>按一下以編輯母片標題樣式</a:t>
            </a:r>
            <a:endParaRPr lang="en-US" altLang="zh-TW" noProof="0" dirty="0" smtClean="0"/>
          </a:p>
        </p:txBody>
      </p:sp>
      <p:sp>
        <p:nvSpPr>
          <p:cNvPr id="4" name="矩形 3"/>
          <p:cNvSpPr/>
          <p:nvPr userDrawn="1"/>
        </p:nvSpPr>
        <p:spPr bwMode="auto">
          <a:xfrm>
            <a:off x="755576" y="443882"/>
            <a:ext cx="2448272" cy="465517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24" name="Picture 35" descr="K:\03.SGW-ORG\O-簡報製作\工具-PPT-範本991002\簡報圖檔\土基會logo\top_logo.gif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482671"/>
            <a:ext cx="2189236" cy="4260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6F12D8C-7399-4AFB-88D3-3EB424849C2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659133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743700" y="304800"/>
            <a:ext cx="2095500" cy="586740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134100" cy="586740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0"/>
          </p:nvPr>
        </p:nvSpPr>
        <p:spPr>
          <a:xfrm>
            <a:off x="7086600" y="6551613"/>
            <a:ext cx="1752600" cy="30638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295BDE-3055-4A97-935E-75EE75AEA164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5738171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標題及表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304800"/>
            <a:ext cx="8305800" cy="6096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表格版面配置區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76800"/>
          </a:xfrm>
        </p:spPr>
        <p:txBody>
          <a:bodyPr/>
          <a:lstStyle/>
          <a:p>
            <a:r>
              <a:rPr lang="zh-TW" altLang="en-US" smtClean="0"/>
              <a:t>按一下圖示以新增表格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4495800" y="6545263"/>
            <a:ext cx="838200" cy="312737"/>
          </a:xfrm>
        </p:spPr>
        <p:txBody>
          <a:bodyPr/>
          <a:lstStyle>
            <a:lvl1pPr>
              <a:defRPr/>
            </a:lvl1pPr>
          </a:lstStyle>
          <a:p>
            <a:fld id="{B0DEA510-7DAF-458B-852D-27F4DD1F9D7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3800395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tx2">
                    <a:lumMod val="50000"/>
                  </a:schemeClr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8293224" y="6557841"/>
            <a:ext cx="838200" cy="312737"/>
          </a:xfrm>
        </p:spPr>
        <p:txBody>
          <a:bodyPr/>
          <a:lstStyle>
            <a:lvl1pPr>
              <a:defRPr/>
            </a:lvl1pPr>
          </a:lstStyle>
          <a:p>
            <a:fld id="{375A0576-5CD8-4ACC-80B3-F76250C07D2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7302717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lang="zh-TW" altLang="en-US" sz="3200" b="1" u="none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 algn="ctr" rtl="0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zh-TW" altLang="en-US" dirty="0" smtClean="0"/>
              <a:t>按一下以編輯母片文字樣式</a:t>
            </a:r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1"/>
          </p:nvPr>
        </p:nvSpPr>
        <p:spPr>
          <a:xfrm>
            <a:off x="8305800" y="6545263"/>
            <a:ext cx="838200" cy="312737"/>
          </a:xfrm>
        </p:spPr>
        <p:txBody>
          <a:bodyPr/>
          <a:lstStyle>
            <a:lvl1pPr>
              <a:defRPr/>
            </a:lvl1pPr>
          </a:lstStyle>
          <a:p>
            <a:fld id="{A6732DF5-AD56-4A2E-A393-24ED6F8F80B9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2"/>
          </p:nvPr>
        </p:nvSpPr>
        <p:spPr>
          <a:xfrm>
            <a:off x="6477000" y="0"/>
            <a:ext cx="2362200" cy="2286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altLang="zh-TW"/>
          </a:p>
        </p:txBody>
      </p:sp>
      <p:pic>
        <p:nvPicPr>
          <p:cNvPr id="7" name="Picture 34" descr="C:\Users\shjhuang\Desktop\20150702-EDM美工圖\first_logo_修圖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7052"/>
            <a:ext cx="9144000" cy="2592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06811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DE51554-2CC7-4058-9A0B-4362BD5C812D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654090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409291-9C38-4EB6-85BB-FA45A113CDA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6071671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>
          <a:xfrm>
            <a:off x="8305800" y="6545263"/>
            <a:ext cx="838200" cy="312737"/>
          </a:xfrm>
        </p:spPr>
        <p:txBody>
          <a:bodyPr/>
          <a:lstStyle>
            <a:lvl1pPr>
              <a:defRPr/>
            </a:lvl1pPr>
          </a:lstStyle>
          <a:p>
            <a:fld id="{FCF17E7D-D341-411C-8891-487D584D343C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58518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投影片編號版面配置區 2"/>
          <p:cNvSpPr>
            <a:spLocks noGrp="1"/>
          </p:cNvSpPr>
          <p:nvPr>
            <p:ph type="sldNum" sz="quarter" idx="11"/>
          </p:nvPr>
        </p:nvSpPr>
        <p:spPr>
          <a:xfrm>
            <a:off x="8279423" y="6545263"/>
            <a:ext cx="838200" cy="312737"/>
          </a:xfrm>
        </p:spPr>
        <p:txBody>
          <a:bodyPr/>
          <a:lstStyle>
            <a:lvl1pPr>
              <a:defRPr/>
            </a:lvl1pPr>
          </a:lstStyle>
          <a:p>
            <a:fld id="{E864FB88-19CA-4BF2-8C2E-4D50DB12098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6658861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BF3A864-CAB7-41F7-BD00-2C204A9565F9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829736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E72FE9B-00AE-4A01-B564-8CD9105F401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629739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9" name="Rectangle 35"/>
          <p:cNvSpPr>
            <a:spLocks noChangeArrowheads="1"/>
          </p:cNvSpPr>
          <p:nvPr/>
        </p:nvSpPr>
        <p:spPr bwMode="ltGray">
          <a:xfrm>
            <a:off x="0" y="6524625"/>
            <a:ext cx="9144000" cy="333375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zh-TW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495800" y="6545263"/>
            <a:ext cx="838200" cy="3127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solidFill>
                  <a:schemeClr val="bg1"/>
                </a:solidFill>
                <a:ea typeface="新細明體" charset="-120"/>
              </a:defRPr>
            </a:lvl1pPr>
          </a:lstStyle>
          <a:p>
            <a:fld id="{9F1E6E01-DAEF-4A23-977D-46CA1D56E416}" type="slidenum">
              <a:rPr lang="en-US" altLang="zh-TW"/>
              <a:pPr/>
              <a:t>‹#›</a:t>
            </a:fld>
            <a:endParaRPr lang="en-US" altLang="zh-TW"/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white">
          <a:xfrm>
            <a:off x="798512" y="188640"/>
            <a:ext cx="7949952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2B166E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45791" dir="2021404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按一下以編輯母片標題樣式</a:t>
            </a:r>
            <a:endParaRPr lang="en-US" altLang="zh-TW" dirty="0" smtClean="0"/>
          </a:p>
        </p:txBody>
      </p:sp>
      <p:sp>
        <p:nvSpPr>
          <p:cNvPr id="1060" name="Rectangle 36"/>
          <p:cNvSpPr>
            <a:spLocks noChangeArrowheads="1"/>
          </p:cNvSpPr>
          <p:nvPr/>
        </p:nvSpPr>
        <p:spPr bwMode="ltGray">
          <a:xfrm>
            <a:off x="0" y="955452"/>
            <a:ext cx="9144000" cy="241300"/>
          </a:xfrm>
          <a:prstGeom prst="rect">
            <a:avLst/>
          </a:prstGeom>
          <a:ln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none" anchor="ctr"/>
          <a:lstStyle/>
          <a:p>
            <a:endParaRPr lang="zh-TW" alt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5536" y="1295400"/>
            <a:ext cx="8363272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dirty="0" smtClean="0"/>
              <a:t>按一下以編輯母片文字樣式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altLang="zh-TW" dirty="0" smtClean="0"/>
          </a:p>
        </p:txBody>
      </p:sp>
      <p:pic>
        <p:nvPicPr>
          <p:cNvPr id="12" name="Picture 6" descr="K:\03.SGW-ORG\O-簡報製作\工具-PPT-範本991002\簡報圖檔\土基會logo\土污之樹(有水).png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02" y="116632"/>
            <a:ext cx="681374" cy="707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800" b="1">
          <a:solidFill>
            <a:schemeClr val="tx2">
              <a:lumMod val="50000"/>
            </a:schemeClr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2800">
          <a:solidFill>
            <a:schemeClr val="bg1"/>
          </a:solidFill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Wingdings" pitchFamily="2" charset="2"/>
        <a:buChar char="v"/>
        <a:defRPr sz="2800" b="1">
          <a:solidFill>
            <a:schemeClr val="tx1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400">
          <a:solidFill>
            <a:schemeClr val="tx2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200">
          <a:solidFill>
            <a:schemeClr val="tx2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Times New Roman" panose="02020603050405020304" pitchFamily="18" charset="0"/>
          <a:ea typeface="標楷體" panose="03000509000000000000" pitchFamily="65" charset="-120"/>
          <a:cs typeface="Times New Roman" panose="02020603050405020304" pitchFamily="18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Arial" charset="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4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矩形 30"/>
          <p:cNvSpPr/>
          <p:nvPr/>
        </p:nvSpPr>
        <p:spPr bwMode="auto">
          <a:xfrm>
            <a:off x="3407109" y="2320292"/>
            <a:ext cx="5341355" cy="3103180"/>
          </a:xfrm>
          <a:prstGeom prst="rect">
            <a:avLst/>
          </a:prstGeom>
          <a:solidFill>
            <a:srgbClr val="FFCCCC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土壤及地下水污染整治費多元化</a:t>
            </a:r>
            <a:r>
              <a:rPr lang="zh-TW" altLang="en-US" dirty="0"/>
              <a:t>代</a:t>
            </a:r>
            <a:r>
              <a:rPr lang="zh-TW" altLang="en-US" dirty="0" smtClean="0"/>
              <a:t>收申報流程</a:t>
            </a:r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5A0576-5CD8-4ACC-80B3-F76250C07D26}" type="slidenum">
              <a:rPr lang="en-US" altLang="zh-TW" smtClean="0"/>
              <a:pPr/>
              <a:t>1</a:t>
            </a:fld>
            <a:endParaRPr lang="en-US" altLang="zh-TW"/>
          </a:p>
        </p:txBody>
      </p:sp>
      <p:sp>
        <p:nvSpPr>
          <p:cNvPr id="6" name="Rectangle 213"/>
          <p:cNvSpPr txBox="1">
            <a:spLocks noChangeArrowheads="1"/>
          </p:cNvSpPr>
          <p:nvPr/>
        </p:nvSpPr>
        <p:spPr bwMode="auto">
          <a:xfrm>
            <a:off x="179512" y="1208216"/>
            <a:ext cx="7420019" cy="58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v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marR="0" lvl="0" indent="-342900" algn="l" defTabSz="1219170" rtl="0" eaLnBrk="0" fontAlgn="base" latinLnBrk="0" hangingPunct="0">
              <a:lnSpc>
                <a:spcPts val="3333"/>
              </a:lnSpc>
              <a:spcBef>
                <a:spcPts val="0"/>
              </a:spcBef>
              <a:spcAft>
                <a:spcPct val="0"/>
              </a:spcAft>
              <a:buClr>
                <a:srgbClr val="0C71E0"/>
              </a:buClr>
              <a:buSzTx/>
              <a:buFont typeface="Wingdings" pitchFamily="2" charset="2"/>
              <a:buChar char="v"/>
              <a:tabLst/>
              <a:defRPr/>
            </a:pPr>
            <a:r>
              <a:rPr lang="zh-TW" altLang="en-US" sz="2400" kern="0" dirty="0">
                <a:solidFill>
                  <a:prstClr val="black"/>
                </a:solidFill>
                <a:sym typeface="Wingdings" pitchFamily="2" charset="2"/>
              </a:rPr>
              <a:t>申報流程</a:t>
            </a:r>
            <a:endParaRPr kumimoji="0" lang="en-US" altLang="zh-TW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sym typeface="Wingdings" pitchFamily="2" charset="2"/>
            </a:endParaRPr>
          </a:p>
        </p:txBody>
      </p:sp>
      <p:sp>
        <p:nvSpPr>
          <p:cNvPr id="8" name="圓角矩形 7"/>
          <p:cNvSpPr/>
          <p:nvPr/>
        </p:nvSpPr>
        <p:spPr bwMode="auto">
          <a:xfrm>
            <a:off x="179512" y="2534813"/>
            <a:ext cx="504056" cy="1152128"/>
          </a:xfrm>
          <a:prstGeom prst="roundRect">
            <a:avLst/>
          </a:prstGeom>
          <a:solidFill>
            <a:schemeClr val="tx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2200" b="0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標楷體" panose="03000509000000000000" pitchFamily="65" charset="-120"/>
                <a:ea typeface="標楷體" panose="03000509000000000000" pitchFamily="65" charset="-120"/>
              </a:rPr>
              <a:t>原</a:t>
            </a:r>
            <a:endParaRPr kumimoji="0" lang="en-US" altLang="zh-TW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200" dirty="0" smtClean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流程</a:t>
            </a:r>
            <a:endParaRPr kumimoji="0" lang="zh-TW" altLang="en-US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9" name="圓角矩形 8"/>
          <p:cNvSpPr/>
          <p:nvPr/>
        </p:nvSpPr>
        <p:spPr bwMode="auto">
          <a:xfrm>
            <a:off x="238073" y="4045887"/>
            <a:ext cx="461120" cy="1377585"/>
          </a:xfrm>
          <a:prstGeom prst="roundRect">
            <a:avLst/>
          </a:prstGeom>
          <a:solidFill>
            <a:schemeClr val="tx1">
              <a:lumMod val="7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zh-TW" altLang="en-US" sz="2200" dirty="0">
                <a:solidFill>
                  <a:schemeClr val="bg1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新制</a:t>
            </a:r>
            <a:endParaRPr kumimoji="0" lang="en-US" altLang="zh-TW" sz="2200" b="0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11" name="直線接點 10"/>
          <p:cNvCxnSpPr/>
          <p:nvPr/>
        </p:nvCxnSpPr>
        <p:spPr bwMode="auto">
          <a:xfrm>
            <a:off x="38130" y="3901871"/>
            <a:ext cx="910587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矩形 11"/>
          <p:cNvSpPr/>
          <p:nvPr/>
        </p:nvSpPr>
        <p:spPr bwMode="auto">
          <a:xfrm>
            <a:off x="915861" y="2790508"/>
            <a:ext cx="2160240" cy="64073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廠商填寫申報明細並試算應繳金額</a:t>
            </a:r>
          </a:p>
        </p:txBody>
      </p:sp>
      <p:sp>
        <p:nvSpPr>
          <p:cNvPr id="13" name="矩形 12"/>
          <p:cNvSpPr/>
          <p:nvPr/>
        </p:nvSpPr>
        <p:spPr bwMode="auto">
          <a:xfrm>
            <a:off x="915861" y="4344069"/>
            <a:ext cx="2160240" cy="640737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algn="ctr"/>
            <a:r>
              <a: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廠商填寫申報明</a:t>
            </a:r>
            <a:r>
              <a:rPr lang="zh-TW" altLang="en-US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細並試算應</a:t>
            </a:r>
            <a:r>
              <a: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繳金額</a:t>
            </a:r>
          </a:p>
        </p:txBody>
      </p:sp>
      <p:sp>
        <p:nvSpPr>
          <p:cNvPr id="14" name="矩形 13"/>
          <p:cNvSpPr/>
          <p:nvPr/>
        </p:nvSpPr>
        <p:spPr bwMode="auto">
          <a:xfrm>
            <a:off x="3464823" y="2461711"/>
            <a:ext cx="2465852" cy="1215703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342900" marR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依步驟</a:t>
            </a:r>
            <a:r>
              <a:rPr kumimoji="0" lang="en-US" altLang="zh-TW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1</a:t>
            </a:r>
            <a:r>
              <a: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應繳金額試算至臨櫃繳費</a:t>
            </a:r>
            <a:endParaRPr lang="en-US" altLang="zh-TW" dirty="0">
              <a:solidFill>
                <a:schemeClr val="tx2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marL="342900" marR="0" indent="-34290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lang="zh-TW" altLang="en-US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填</a:t>
            </a:r>
            <a:r>
              <a: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寫匯款單資訊至系統</a:t>
            </a:r>
          </a:p>
        </p:txBody>
      </p:sp>
      <p:sp>
        <p:nvSpPr>
          <p:cNvPr id="15" name="矩形 14"/>
          <p:cNvSpPr/>
          <p:nvPr/>
        </p:nvSpPr>
        <p:spPr bwMode="auto">
          <a:xfrm>
            <a:off x="6382766" y="2645098"/>
            <a:ext cx="2295501" cy="85394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於系統中再次確認申報資料，方完成本季申報</a:t>
            </a:r>
          </a:p>
        </p:txBody>
      </p:sp>
      <p:sp>
        <p:nvSpPr>
          <p:cNvPr id="16" name="矩形 15"/>
          <p:cNvSpPr/>
          <p:nvPr/>
        </p:nvSpPr>
        <p:spPr bwMode="auto">
          <a:xfrm>
            <a:off x="3455423" y="4133985"/>
            <a:ext cx="2470076" cy="1060904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r>
              <a:rPr lang="zh-TW" altLang="en-US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列印繳費單繳款</a:t>
            </a:r>
            <a:r>
              <a:rPr lang="zh-TW" altLang="en-US" dirty="0" smtClean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：銀行臨櫃、</a:t>
            </a:r>
            <a:r>
              <a:rPr lang="zh-TW" altLang="en-US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超商</a:t>
            </a:r>
            <a:r>
              <a:rPr lang="zh-TW" altLang="en-US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及</a:t>
            </a:r>
            <a:r>
              <a:rPr lang="zh-TW" altLang="en-US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網路銀行</a:t>
            </a:r>
            <a:r>
              <a:rPr lang="zh-TW" altLang="en-US" dirty="0">
                <a:solidFill>
                  <a:schemeClr val="tx2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等管道</a:t>
            </a:r>
          </a:p>
        </p:txBody>
      </p:sp>
      <p:sp>
        <p:nvSpPr>
          <p:cNvPr id="19" name="矩形 18"/>
          <p:cNvSpPr/>
          <p:nvPr/>
        </p:nvSpPr>
        <p:spPr bwMode="auto">
          <a:xfrm>
            <a:off x="6382765" y="4207635"/>
            <a:ext cx="2295501" cy="853949"/>
          </a:xfrm>
          <a:prstGeom prst="rect">
            <a:avLst/>
          </a:prstGeom>
          <a:solidFill>
            <a:schemeClr val="bg1"/>
          </a:solidFill>
          <a:ln w="9525" cap="flat" cmpd="sng" algn="ctr">
            <a:solidFill>
              <a:schemeClr val="tx2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R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系統自動對帳，發送</a:t>
            </a:r>
            <a:r>
              <a:rPr kumimoji="0" lang="en-US" altLang="zh-TW" sz="16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Email</a:t>
            </a:r>
            <a:r>
              <a:rPr kumimoji="0" lang="zh-TW" altLang="en-US" sz="18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微軟正黑體" panose="020B0604030504040204" pitchFamily="34" charset="-120"/>
                <a:ea typeface="微軟正黑體" panose="020B0604030504040204" pitchFamily="34" charset="-120"/>
              </a:rPr>
              <a:t>通知繳費人完成本季申報</a:t>
            </a:r>
          </a:p>
        </p:txBody>
      </p:sp>
      <p:grpSp>
        <p:nvGrpSpPr>
          <p:cNvPr id="23" name="群組 22"/>
          <p:cNvGrpSpPr/>
          <p:nvPr/>
        </p:nvGrpSpPr>
        <p:grpSpPr>
          <a:xfrm>
            <a:off x="716853" y="1729396"/>
            <a:ext cx="8296198" cy="619484"/>
            <a:chOff x="716853" y="1804001"/>
            <a:chExt cx="8296198" cy="619484"/>
          </a:xfrm>
        </p:grpSpPr>
        <p:sp>
          <p:nvSpPr>
            <p:cNvPr id="20" name="＞形箭號 19"/>
            <p:cNvSpPr/>
            <p:nvPr/>
          </p:nvSpPr>
          <p:spPr bwMode="auto">
            <a:xfrm>
              <a:off x="716853" y="1808057"/>
              <a:ext cx="2735215" cy="615428"/>
            </a:xfrm>
            <a:prstGeom prst="chevron">
              <a:avLst/>
            </a:prstGeom>
            <a:solidFill>
              <a:srgbClr val="00999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zh-TW" altLang="en-US" sz="22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步驟</a:t>
              </a:r>
              <a:r>
                <a:rPr lang="en-US" altLang="zh-TW" sz="22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1-</a:t>
              </a:r>
              <a:r>
                <a:rPr lang="zh-TW" altLang="en-US" sz="22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線上試算</a:t>
              </a:r>
            </a:p>
          </p:txBody>
        </p:sp>
        <p:sp>
          <p:nvSpPr>
            <p:cNvPr id="21" name="＞形箭號 20"/>
            <p:cNvSpPr/>
            <p:nvPr/>
          </p:nvSpPr>
          <p:spPr bwMode="auto">
            <a:xfrm>
              <a:off x="3275856" y="1809752"/>
              <a:ext cx="3106910" cy="582477"/>
            </a:xfrm>
            <a:prstGeom prst="chevron">
              <a:avLst/>
            </a:prstGeom>
            <a:solidFill>
              <a:srgbClr val="00999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algn="ctr"/>
              <a:r>
                <a:rPr lang="zh-TW" altLang="en-US" sz="22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步驟</a:t>
              </a:r>
              <a:r>
                <a:rPr lang="en-US" altLang="zh-TW" sz="22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2-</a:t>
              </a:r>
              <a:r>
                <a:rPr lang="zh-TW" altLang="en-US" sz="22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匯款單申報</a:t>
              </a:r>
            </a:p>
          </p:txBody>
        </p:sp>
        <p:sp>
          <p:nvSpPr>
            <p:cNvPr id="22" name="＞形箭號 21"/>
            <p:cNvSpPr/>
            <p:nvPr/>
          </p:nvSpPr>
          <p:spPr bwMode="auto">
            <a:xfrm>
              <a:off x="6186011" y="1804001"/>
              <a:ext cx="2827040" cy="582477"/>
            </a:xfrm>
            <a:prstGeom prst="chevron">
              <a:avLst/>
            </a:prstGeom>
            <a:solidFill>
              <a:srgbClr val="009999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lvl="0"/>
              <a:r>
                <a:rPr lang="zh-TW" altLang="en-US" sz="22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步驟</a:t>
              </a:r>
              <a:r>
                <a:rPr lang="en-US" altLang="zh-TW" sz="22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3-</a:t>
              </a:r>
              <a:r>
                <a:rPr lang="zh-TW" altLang="en-US" sz="2200" dirty="0">
                  <a:solidFill>
                    <a:schemeClr val="bg1"/>
                  </a:solidFill>
                  <a:latin typeface="Times New Roman" panose="02020603050405020304" pitchFamily="18" charset="0"/>
                  <a:ea typeface="標楷體" panose="03000509000000000000" pitchFamily="65" charset="-120"/>
                  <a:cs typeface="Times New Roman" panose="02020603050405020304" pitchFamily="18" charset="0"/>
                </a:rPr>
                <a:t>確認申報</a:t>
              </a:r>
              <a:endParaRPr lang="en-US" altLang="zh-TW" sz="2200" dirty="0">
                <a:solidFill>
                  <a:schemeClr val="bg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endParaRPr>
            </a:p>
          </p:txBody>
        </p:sp>
      </p:grpSp>
      <p:sp>
        <p:nvSpPr>
          <p:cNvPr id="24" name="向右箭號 23"/>
          <p:cNvSpPr/>
          <p:nvPr/>
        </p:nvSpPr>
        <p:spPr bwMode="auto">
          <a:xfrm>
            <a:off x="3131840" y="3014248"/>
            <a:ext cx="288032" cy="19074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5" name="向右箭號 24"/>
          <p:cNvSpPr/>
          <p:nvPr/>
        </p:nvSpPr>
        <p:spPr bwMode="auto">
          <a:xfrm>
            <a:off x="6039667" y="3031723"/>
            <a:ext cx="288032" cy="19074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向右箭號 27"/>
          <p:cNvSpPr/>
          <p:nvPr/>
        </p:nvSpPr>
        <p:spPr bwMode="auto">
          <a:xfrm>
            <a:off x="6035589" y="4569064"/>
            <a:ext cx="288032" cy="19074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8" name="圖片 17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268894" y="4701958"/>
            <a:ext cx="1661781" cy="488409"/>
          </a:xfrm>
          <a:prstGeom prst="rect">
            <a:avLst/>
          </a:prstGeom>
        </p:spPr>
      </p:pic>
      <p:sp>
        <p:nvSpPr>
          <p:cNvPr id="29" name="向右箭號 28"/>
          <p:cNvSpPr/>
          <p:nvPr/>
        </p:nvSpPr>
        <p:spPr bwMode="auto">
          <a:xfrm>
            <a:off x="3119077" y="4569064"/>
            <a:ext cx="288032" cy="190746"/>
          </a:xfrm>
          <a:prstGeom prst="rightArrow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TW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4" name="圓角矩形 33"/>
          <p:cNvSpPr/>
          <p:nvPr/>
        </p:nvSpPr>
        <p:spPr bwMode="auto">
          <a:xfrm>
            <a:off x="198851" y="5517232"/>
            <a:ext cx="8747050" cy="1080120"/>
          </a:xfrm>
          <a:prstGeom prst="roundRect">
            <a:avLst>
              <a:gd name="adj" fmla="val 9803"/>
            </a:avLst>
          </a:prstGeom>
          <a:solidFill>
            <a:srgbClr val="8064A2">
              <a:lumMod val="60000"/>
              <a:lumOff val="40000"/>
            </a:srgbClr>
          </a:solidFill>
          <a:ln>
            <a:noFill/>
            <a:headEnd type="none" w="med" len="med"/>
            <a:tailEnd type="none" w="med" len="med"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  <a:extLst/>
        </p:spPr>
        <p:txBody>
          <a:bodyPr vert="horz" wrap="square" lIns="121920" tIns="60960" rIns="121920" bIns="60960" numCol="1" rtlCol="0" anchor="t" anchorCtr="0" compatLnSpc="1">
            <a:prstTxWarp prst="textNoShape">
              <a:avLst/>
            </a:prstTxWarp>
          </a:bodyPr>
          <a:lstStyle/>
          <a:p>
            <a:pPr marL="342900" marR="0" lvl="1" indent="-34290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zh-TW" altLang="en-US" sz="2000" kern="0" dirty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多元化代收</a:t>
            </a:r>
            <a:r>
              <a:rPr lang="zh-TW" altLang="en-US" sz="20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，簡化繳費人作業程序</a:t>
            </a:r>
            <a:endParaRPr lang="en-US" altLang="zh-TW" sz="2000" kern="0" dirty="0" smtClean="0">
              <a:solidFill>
                <a:prstClr val="black"/>
              </a:solidFill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  <a:p>
            <a:pPr marL="342900" marR="0" lvl="1" indent="-34290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ü"/>
              <a:tabLst/>
              <a:defRPr/>
            </a:pPr>
            <a:r>
              <a:rPr lang="zh-TW" altLang="en-US" sz="20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預計</a:t>
            </a:r>
            <a:r>
              <a:rPr lang="en-US" altLang="zh-TW" sz="20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106</a:t>
            </a:r>
            <a:r>
              <a:rPr lang="zh-TW" altLang="en-US" sz="20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年</a:t>
            </a:r>
            <a:r>
              <a:rPr lang="en-US" altLang="zh-TW" sz="20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4</a:t>
            </a:r>
            <a:r>
              <a:rPr lang="zh-TW" altLang="en-US" sz="20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月、</a:t>
            </a:r>
            <a:r>
              <a:rPr lang="en-US" altLang="zh-TW" sz="20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7</a:t>
            </a:r>
            <a:r>
              <a:rPr lang="zh-TW" altLang="en-US" sz="20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月雙軌運行，</a:t>
            </a:r>
            <a:r>
              <a:rPr lang="en-US" altLang="zh-TW" sz="20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10</a:t>
            </a:r>
            <a:r>
              <a:rPr lang="zh-TW" altLang="en-US" sz="20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月全面以「</a:t>
            </a:r>
            <a:r>
              <a:rPr lang="zh-TW" altLang="en-US" sz="2000" kern="0" dirty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土壤及地下水污染整治基金代收</a:t>
            </a:r>
            <a:r>
              <a:rPr lang="en-US" altLang="zh-TW" sz="2000" kern="0" dirty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406</a:t>
            </a:r>
            <a:r>
              <a:rPr lang="zh-TW" altLang="en-US" sz="2000" kern="0" dirty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專戶」</a:t>
            </a:r>
            <a:r>
              <a:rPr lang="zh-TW" altLang="en-US" sz="2000" kern="0" dirty="0" smtClean="0">
                <a:solidFill>
                  <a:prstClr val="black"/>
                </a:solidFill>
                <a:latin typeface="Times New Roman" panose="02020603050405020304" pitchFamily="18" charset="0"/>
                <a:ea typeface="標楷體" pitchFamily="65" charset="-120"/>
                <a:cs typeface="Times New Roman" panose="02020603050405020304" pitchFamily="18" charset="0"/>
              </a:rPr>
              <a:t>收費。</a:t>
            </a:r>
            <a:endParaRPr lang="en-US" altLang="zh-TW" sz="2000" kern="0" dirty="0" smtClean="0">
              <a:solidFill>
                <a:prstClr val="black"/>
              </a:solidFill>
              <a:latin typeface="Times New Roman" panose="02020603050405020304" pitchFamily="18" charset="0"/>
              <a:ea typeface="標楷體" pitchFamily="65" charset="-12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7883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群組 18"/>
          <p:cNvGrpSpPr/>
          <p:nvPr/>
        </p:nvGrpSpPr>
        <p:grpSpPr>
          <a:xfrm>
            <a:off x="6031961" y="2636912"/>
            <a:ext cx="2821632" cy="3821848"/>
            <a:chOff x="3946442" y="0"/>
            <a:chExt cx="4946038" cy="6467897"/>
          </a:xfrm>
        </p:grpSpPr>
        <p:pic>
          <p:nvPicPr>
            <p:cNvPr id="12" name="圖片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946442" y="0"/>
              <a:ext cx="4946038" cy="6467897"/>
            </a:xfrm>
            <a:prstGeom prst="rect">
              <a:avLst/>
            </a:prstGeom>
            <a:ln>
              <a:solidFill>
                <a:srgbClr val="000000"/>
              </a:solidFill>
            </a:ln>
          </p:spPr>
        </p:pic>
        <p:sp>
          <p:nvSpPr>
            <p:cNvPr id="13" name="矩形 12"/>
            <p:cNvSpPr/>
            <p:nvPr/>
          </p:nvSpPr>
          <p:spPr bwMode="auto">
            <a:xfrm>
              <a:off x="4370259" y="3863834"/>
              <a:ext cx="2145957" cy="1365366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pic>
          <p:nvPicPr>
            <p:cNvPr id="5" name="圖片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4457412" y="3829337"/>
              <a:ext cx="1785917" cy="1434359"/>
            </a:xfrm>
            <a:prstGeom prst="rect">
              <a:avLst/>
            </a:prstGeom>
          </p:spPr>
        </p:pic>
      </p:grpSp>
      <p:sp>
        <p:nvSpPr>
          <p:cNvPr id="6" name="標題 1"/>
          <p:cNvSpPr>
            <a:spLocks noGrp="1"/>
          </p:cNvSpPr>
          <p:nvPr>
            <p:ph type="title"/>
          </p:nvPr>
        </p:nvSpPr>
        <p:spPr bwMode="gray">
          <a:xfrm>
            <a:off x="798512" y="188640"/>
            <a:ext cx="7949952" cy="609600"/>
          </a:xfrm>
        </p:spPr>
        <p:txBody>
          <a:bodyPr/>
          <a:lstStyle/>
          <a:p>
            <a:r>
              <a:rPr lang="zh-TW" altLang="en-US" dirty="0" smtClean="0"/>
              <a:t>土壤及地下水污染整治費繳費</a:t>
            </a:r>
            <a:r>
              <a:rPr lang="zh-TW" altLang="en-US" dirty="0"/>
              <a:t>單</a:t>
            </a:r>
            <a:r>
              <a:rPr lang="zh-TW" altLang="en-US" dirty="0" smtClean="0"/>
              <a:t>列印操作畫面</a:t>
            </a:r>
            <a:endParaRPr lang="zh-TW" altLang="en-US" dirty="0"/>
          </a:p>
        </p:txBody>
      </p:sp>
      <p:sp>
        <p:nvSpPr>
          <p:cNvPr id="7" name="Rectangle 213"/>
          <p:cNvSpPr txBox="1">
            <a:spLocks noChangeArrowheads="1"/>
          </p:cNvSpPr>
          <p:nvPr/>
        </p:nvSpPr>
        <p:spPr bwMode="auto">
          <a:xfrm>
            <a:off x="179512" y="1208216"/>
            <a:ext cx="7420019" cy="58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Font typeface="Wingdings" pitchFamily="2" charset="2"/>
              <a:buChar char="v"/>
              <a:defRPr sz="2800" b="1">
                <a:solidFill>
                  <a:schemeClr val="tx1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Font typeface="Wingdings" pitchFamily="2" charset="2"/>
              <a:buChar char="§"/>
              <a:defRPr sz="240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buChar char="•"/>
              <a:defRPr sz="220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2"/>
                </a:solidFill>
                <a:latin typeface="Arial" charset="0"/>
              </a:defRPr>
            </a:lvl9pPr>
          </a:lstStyle>
          <a:p>
            <a:pPr marL="342900" marR="0" lvl="0" indent="-342900" algn="l" defTabSz="1219170" rtl="0" eaLnBrk="0" fontAlgn="base" latinLnBrk="0" hangingPunct="0">
              <a:lnSpc>
                <a:spcPts val="3333"/>
              </a:lnSpc>
              <a:spcBef>
                <a:spcPts val="0"/>
              </a:spcBef>
              <a:spcAft>
                <a:spcPct val="0"/>
              </a:spcAft>
              <a:buClr>
                <a:srgbClr val="0C71E0"/>
              </a:buClr>
              <a:buSzTx/>
              <a:buFont typeface="Wingdings" pitchFamily="2" charset="2"/>
              <a:buChar char="v"/>
              <a:tabLst/>
              <a:defRPr/>
            </a:pPr>
            <a:r>
              <a:rPr lang="zh-TW" altLang="en-US" sz="2400" kern="0" dirty="0">
                <a:solidFill>
                  <a:prstClr val="black"/>
                </a:solidFill>
                <a:sym typeface="Wingdings" pitchFamily="2" charset="2"/>
              </a:rPr>
              <a:t>於</a:t>
            </a:r>
            <a:r>
              <a:rPr lang="zh-TW" altLang="en-US" sz="2400" kern="0" dirty="0" smtClean="0">
                <a:solidFill>
                  <a:prstClr val="black"/>
                </a:solidFill>
                <a:sym typeface="Wingdings" pitchFamily="2" charset="2"/>
              </a:rPr>
              <a:t>步驟</a:t>
            </a:r>
            <a:r>
              <a:rPr lang="en-US" altLang="zh-TW" sz="2400" kern="0" dirty="0" smtClean="0">
                <a:solidFill>
                  <a:prstClr val="black"/>
                </a:solidFill>
                <a:sym typeface="Wingdings" pitchFamily="2" charset="2"/>
              </a:rPr>
              <a:t>2</a:t>
            </a:r>
            <a:r>
              <a:rPr kumimoji="0" lang="zh-TW" altLang="en-US" sz="24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sym typeface="Wingdings" pitchFamily="2" charset="2"/>
              </a:rPr>
              <a:t>下載列印繳費單</a:t>
            </a:r>
            <a:endParaRPr kumimoji="0" lang="en-US" altLang="zh-TW" sz="2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sym typeface="Wingdings" pitchFamily="2" charset="2"/>
            </a:endParaRPr>
          </a:p>
          <a:p>
            <a:pPr marL="342900" marR="0" lvl="0" indent="-342900" algn="l" defTabSz="1219170" rtl="0" eaLnBrk="0" fontAlgn="base" latinLnBrk="0" hangingPunct="0">
              <a:lnSpc>
                <a:spcPts val="3333"/>
              </a:lnSpc>
              <a:spcBef>
                <a:spcPts val="0"/>
              </a:spcBef>
              <a:spcAft>
                <a:spcPct val="0"/>
              </a:spcAft>
              <a:buClr>
                <a:srgbClr val="0C71E0"/>
              </a:buClr>
              <a:buSzTx/>
              <a:buFont typeface="Wingdings" pitchFamily="2" charset="2"/>
              <a:buChar char="v"/>
              <a:tabLst/>
              <a:defRPr/>
            </a:pPr>
            <a:r>
              <a:rPr lang="zh-TW" altLang="en-US" sz="2400" kern="0" dirty="0" smtClean="0">
                <a:solidFill>
                  <a:prstClr val="black"/>
                </a:solidFill>
                <a:sym typeface="Wingdings" pitchFamily="2" charset="2"/>
              </a:rPr>
              <a:t>舊制申報</a:t>
            </a:r>
            <a:r>
              <a:rPr lang="zh-TW" altLang="en-US" sz="2400" kern="0" dirty="0">
                <a:solidFill>
                  <a:prstClr val="black"/>
                </a:solidFill>
                <a:sym typeface="Wingdings" pitchFamily="2" charset="2"/>
              </a:rPr>
              <a:t>繳費</a:t>
            </a:r>
            <a:r>
              <a:rPr lang="zh-TW" altLang="en-US" sz="2400" kern="0" dirty="0" smtClean="0">
                <a:solidFill>
                  <a:prstClr val="black"/>
                </a:solidFill>
                <a:sym typeface="Wingdings" pitchFamily="2" charset="2"/>
              </a:rPr>
              <a:t>方式保留至</a:t>
            </a:r>
            <a:r>
              <a:rPr lang="en-US" altLang="zh-TW" sz="2400" kern="0" dirty="0" smtClean="0">
                <a:solidFill>
                  <a:prstClr val="black"/>
                </a:solidFill>
                <a:sym typeface="Wingdings" pitchFamily="2" charset="2"/>
              </a:rPr>
              <a:t>106</a:t>
            </a:r>
            <a:r>
              <a:rPr lang="zh-TW" altLang="en-US" sz="2400" kern="0" dirty="0" smtClean="0">
                <a:solidFill>
                  <a:prstClr val="black"/>
                </a:solidFill>
                <a:sym typeface="Wingdings" pitchFamily="2" charset="2"/>
              </a:rPr>
              <a:t>年</a:t>
            </a:r>
            <a:r>
              <a:rPr lang="en-US" altLang="zh-TW" sz="2400" kern="0" dirty="0" smtClean="0">
                <a:solidFill>
                  <a:prstClr val="black"/>
                </a:solidFill>
                <a:sym typeface="Wingdings" pitchFamily="2" charset="2"/>
              </a:rPr>
              <a:t>9</a:t>
            </a:r>
            <a:r>
              <a:rPr lang="zh-TW" altLang="en-US" sz="2400" kern="0" dirty="0" smtClean="0">
                <a:solidFill>
                  <a:prstClr val="black"/>
                </a:solidFill>
                <a:sym typeface="Wingdings" pitchFamily="2" charset="2"/>
              </a:rPr>
              <a:t>月</a:t>
            </a:r>
            <a:r>
              <a:rPr lang="en-US" altLang="zh-TW" sz="2400" kern="0" dirty="0" smtClean="0">
                <a:solidFill>
                  <a:prstClr val="black"/>
                </a:solidFill>
                <a:sym typeface="Wingdings" pitchFamily="2" charset="2"/>
              </a:rPr>
              <a:t>30</a:t>
            </a:r>
            <a:r>
              <a:rPr lang="zh-TW" altLang="en-US" sz="2400" kern="0" dirty="0" smtClean="0">
                <a:solidFill>
                  <a:prstClr val="black"/>
                </a:solidFill>
                <a:sym typeface="Wingdings" pitchFamily="2" charset="2"/>
              </a:rPr>
              <a:t>日</a:t>
            </a:r>
            <a:endParaRPr kumimoji="0" lang="en-US" altLang="zh-TW" sz="2400" b="1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sym typeface="Wingdings" pitchFamily="2" charset="2"/>
            </a:endParaRPr>
          </a:p>
          <a:p>
            <a:pPr marL="342900" marR="0" lvl="0" indent="-342900" algn="l" defTabSz="1219170" rtl="0" eaLnBrk="0" fontAlgn="base" latinLnBrk="0" hangingPunct="0">
              <a:lnSpc>
                <a:spcPts val="3333"/>
              </a:lnSpc>
              <a:spcBef>
                <a:spcPts val="0"/>
              </a:spcBef>
              <a:spcAft>
                <a:spcPct val="0"/>
              </a:spcAft>
              <a:buClr>
                <a:srgbClr val="0C71E0"/>
              </a:buClr>
              <a:buSzTx/>
              <a:buFont typeface="Wingdings" pitchFamily="2" charset="2"/>
              <a:buChar char="v"/>
              <a:tabLst/>
              <a:defRPr/>
            </a:pPr>
            <a:endParaRPr kumimoji="0" lang="en-US" altLang="zh-TW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sym typeface="Wingdings" pitchFamily="2" charset="2"/>
            </a:endParaRPr>
          </a:p>
        </p:txBody>
      </p:sp>
      <p:pic>
        <p:nvPicPr>
          <p:cNvPr id="9" name="圖片 8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796136" y="1544752"/>
            <a:ext cx="2390290" cy="702523"/>
          </a:xfrm>
          <a:prstGeom prst="rect">
            <a:avLst/>
          </a:prstGeom>
        </p:spPr>
      </p:pic>
      <p:sp>
        <p:nvSpPr>
          <p:cNvPr id="11" name="文字方塊 10"/>
          <p:cNvSpPr txBox="1"/>
          <p:nvPr/>
        </p:nvSpPr>
        <p:spPr>
          <a:xfrm>
            <a:off x="7301424" y="2332217"/>
            <a:ext cx="13933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b="1" dirty="0" smtClean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列印繳費單</a:t>
            </a:r>
            <a:endParaRPr lang="zh-TW" altLang="en-US" b="1" dirty="0">
              <a:solidFill>
                <a:srgbClr val="FF0000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22" name="群組 21"/>
          <p:cNvGrpSpPr/>
          <p:nvPr/>
        </p:nvGrpSpPr>
        <p:grpSpPr>
          <a:xfrm>
            <a:off x="190072" y="2220277"/>
            <a:ext cx="5267961" cy="4502852"/>
            <a:chOff x="395536" y="1809254"/>
            <a:chExt cx="5267961" cy="4502852"/>
          </a:xfrm>
        </p:grpSpPr>
        <p:pic>
          <p:nvPicPr>
            <p:cNvPr id="4" name="圖片 3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395536" y="1809254"/>
              <a:ext cx="5267961" cy="4502852"/>
            </a:xfrm>
            <a:prstGeom prst="rect">
              <a:avLst/>
            </a:prstGeom>
            <a:ln>
              <a:solidFill>
                <a:schemeClr val="tx2">
                  <a:lumMod val="50000"/>
                </a:schemeClr>
              </a:solidFill>
            </a:ln>
          </p:spPr>
        </p:pic>
        <p:sp>
          <p:nvSpPr>
            <p:cNvPr id="2" name="矩形 1"/>
            <p:cNvSpPr/>
            <p:nvPr/>
          </p:nvSpPr>
          <p:spPr bwMode="auto">
            <a:xfrm>
              <a:off x="467544" y="3068960"/>
              <a:ext cx="5112568" cy="720080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8" name="矩形 7"/>
            <p:cNvSpPr/>
            <p:nvPr/>
          </p:nvSpPr>
          <p:spPr bwMode="auto">
            <a:xfrm>
              <a:off x="467544" y="3953846"/>
              <a:ext cx="5112568" cy="2283466"/>
            </a:xfrm>
            <a:prstGeom prst="rect">
              <a:avLst/>
            </a:prstGeom>
            <a:noFill/>
            <a:ln w="19050" cap="flat" cmpd="sng" algn="ctr">
              <a:solidFill>
                <a:srgbClr val="0000FF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0" name="矩形 9"/>
            <p:cNvSpPr/>
            <p:nvPr/>
          </p:nvSpPr>
          <p:spPr bwMode="auto">
            <a:xfrm>
              <a:off x="1331640" y="2089628"/>
              <a:ext cx="1006515" cy="259252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ysDash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4" name="文字方塊 13"/>
            <p:cNvSpPr txBox="1"/>
            <p:nvPr/>
          </p:nvSpPr>
          <p:spPr>
            <a:xfrm>
              <a:off x="4007766" y="2733250"/>
              <a:ext cx="1655731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電子繳費</a:t>
              </a:r>
              <a:r>
                <a:rPr lang="en-US" altLang="zh-TW" b="1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b="1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新制</a:t>
              </a:r>
              <a:r>
                <a:rPr lang="en-US" altLang="zh-TW" b="1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endPara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" name="文字方塊 14"/>
            <p:cNvSpPr txBox="1"/>
            <p:nvPr/>
          </p:nvSpPr>
          <p:spPr>
            <a:xfrm>
              <a:off x="2528726" y="3958541"/>
              <a:ext cx="2957441" cy="369332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zh-TW" b="1" dirty="0" smtClean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(</a:t>
              </a:r>
              <a:r>
                <a:rPr lang="zh-TW" altLang="en-US" b="1" dirty="0" smtClean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舊制，</a:t>
              </a:r>
              <a:r>
                <a:rPr lang="en-US" altLang="zh-TW" b="1" dirty="0" smtClean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106</a:t>
              </a:r>
              <a:r>
                <a:rPr lang="zh-TW" altLang="en-US" b="1" dirty="0" smtClean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年</a:t>
              </a:r>
              <a:r>
                <a:rPr lang="en-US" altLang="zh-TW" b="1" dirty="0" smtClean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10</a:t>
              </a:r>
              <a:r>
                <a:rPr lang="zh-TW" altLang="en-US" b="1" dirty="0" smtClean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月</a:t>
              </a:r>
              <a:r>
                <a:rPr lang="en-US" altLang="zh-TW" b="1" dirty="0" smtClean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1</a:t>
              </a:r>
              <a:r>
                <a:rPr lang="zh-TW" altLang="en-US" b="1" dirty="0" smtClean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日取消</a:t>
              </a:r>
              <a:r>
                <a:rPr lang="en-US" altLang="zh-TW" b="1" dirty="0" smtClean="0">
                  <a:solidFill>
                    <a:srgbClr val="0000FF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)</a:t>
              </a:r>
              <a:endParaRPr lang="zh-TW" altLang="en-US" b="1" dirty="0">
                <a:solidFill>
                  <a:srgbClr val="0000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" name="矩形 16"/>
            <p:cNvSpPr/>
            <p:nvPr/>
          </p:nvSpPr>
          <p:spPr bwMode="auto">
            <a:xfrm>
              <a:off x="1428660" y="3379474"/>
              <a:ext cx="1175381" cy="241799"/>
            </a:xfrm>
            <a:prstGeom prst="rect">
              <a:avLst/>
            </a:prstGeom>
            <a:noFill/>
            <a:ln w="19050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zh-TW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endParaRPr>
            </a:p>
          </p:txBody>
        </p:sp>
        <p:sp>
          <p:nvSpPr>
            <p:cNvPr id="18" name="文字方塊 17"/>
            <p:cNvSpPr txBox="1"/>
            <p:nvPr/>
          </p:nvSpPr>
          <p:spPr>
            <a:xfrm>
              <a:off x="2553063" y="3315707"/>
              <a:ext cx="1393379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TW" altLang="en-US" b="1" dirty="0" smtClean="0">
                  <a:solidFill>
                    <a:srgbClr val="FF0000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下載繳費單</a:t>
              </a:r>
              <a:endParaRPr lang="zh-TW" altLang="en-US" b="1" dirty="0">
                <a:solidFill>
                  <a:srgbClr val="FF0000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20" name="圓角矩形圖說文字 19"/>
          <p:cNvSpPr/>
          <p:nvPr/>
        </p:nvSpPr>
        <p:spPr>
          <a:xfrm>
            <a:off x="8085342" y="1397252"/>
            <a:ext cx="1017703" cy="725965"/>
          </a:xfrm>
          <a:prstGeom prst="wedgeRoundRectCallout">
            <a:avLst>
              <a:gd name="adj1" fmla="val -57540"/>
              <a:gd name="adj2" fmla="val 37453"/>
              <a:gd name="adj3" fmla="val 16667"/>
            </a:avLst>
          </a:prstGeom>
          <a:solidFill>
            <a:srgbClr val="C0504D">
              <a:lumMod val="60000"/>
              <a:lumOff val="40000"/>
            </a:srgbClr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未達</a:t>
            </a:r>
            <a:r>
              <a:rPr kumimoji="0" lang="en-US" altLang="zh-TW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2</a:t>
            </a:r>
            <a:r>
              <a:rPr kumimoji="0" lang="zh-TW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萬元可至</a:t>
            </a:r>
            <a:endParaRPr kumimoji="0" lang="en-US" altLang="zh-TW" sz="1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標楷體" panose="03000509000000000000" pitchFamily="65" charset="-120"/>
              <a:ea typeface="標楷體" panose="03000509000000000000" pitchFamily="65" charset="-120"/>
              <a:cs typeface="+mn-cs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4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標楷體" panose="03000509000000000000" pitchFamily="65" charset="-120"/>
                <a:ea typeface="標楷體" panose="03000509000000000000" pitchFamily="65" charset="-120"/>
                <a:cs typeface="+mn-cs"/>
              </a:rPr>
              <a:t>超商繳費</a:t>
            </a:r>
          </a:p>
        </p:txBody>
      </p:sp>
      <p:sp>
        <p:nvSpPr>
          <p:cNvPr id="21" name="投影片編號版面配置區 2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75A0576-5CD8-4ACC-80B3-F76250C07D26}" type="slidenum">
              <a:rPr lang="en-US" altLang="zh-TW" smtClean="0"/>
              <a:pPr/>
              <a:t>2</a:t>
            </a:fld>
            <a:endParaRPr lang="en-US" altLang="zh-TW"/>
          </a:p>
        </p:txBody>
      </p:sp>
      <p:cxnSp>
        <p:nvCxnSpPr>
          <p:cNvPr id="16" name="直線單箭頭接點 15"/>
          <p:cNvCxnSpPr>
            <a:stCxn id="18" idx="3"/>
          </p:cNvCxnSpPr>
          <p:nvPr/>
        </p:nvCxnSpPr>
        <p:spPr bwMode="auto">
          <a:xfrm flipV="1">
            <a:off x="3740978" y="2636912"/>
            <a:ext cx="2290983" cy="1274484"/>
          </a:xfrm>
          <a:prstGeom prst="straightConnector1">
            <a:avLst/>
          </a:prstGeom>
          <a:solidFill>
            <a:schemeClr val="accent1"/>
          </a:solidFill>
          <a:ln w="28575" cap="flat" cmpd="sng" algn="ctr">
            <a:solidFill>
              <a:srgbClr val="C00000"/>
            </a:solidFill>
            <a:prstDash val="solid"/>
            <a:round/>
            <a:headEnd type="none" w="med" len="med"/>
            <a:tailEnd type="triangle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565958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15TGp_window_diagram_v2">
  <a:themeElements>
    <a:clrScheme name="Default Design 3">
      <a:dk1>
        <a:srgbClr val="0C71E0"/>
      </a:dk1>
      <a:lt1>
        <a:srgbClr val="FFFFFF"/>
      </a:lt1>
      <a:dk2>
        <a:srgbClr val="333333"/>
      </a:dk2>
      <a:lt2>
        <a:srgbClr val="B2B2B2"/>
      </a:lt2>
      <a:accent1>
        <a:srgbClr val="8BC91B"/>
      </a:accent1>
      <a:accent2>
        <a:srgbClr val="009999"/>
      </a:accent2>
      <a:accent3>
        <a:srgbClr val="FFFFFF"/>
      </a:accent3>
      <a:accent4>
        <a:srgbClr val="095FBF"/>
      </a:accent4>
      <a:accent5>
        <a:srgbClr val="C4E1AB"/>
      </a:accent5>
      <a:accent6>
        <a:srgbClr val="008A8A"/>
      </a:accent6>
      <a:hlink>
        <a:srgbClr val="9999FF"/>
      </a:hlink>
      <a:folHlink>
        <a:srgbClr val="3366CC"/>
      </a:folHlink>
    </a:clrScheme>
    <a:fontScheme name="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zh-TW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251A8"/>
        </a:dk1>
        <a:lt1>
          <a:srgbClr val="FFFFFF"/>
        </a:lt1>
        <a:dk2>
          <a:srgbClr val="333333"/>
        </a:dk2>
        <a:lt2>
          <a:srgbClr val="B2B2B2"/>
        </a:lt2>
        <a:accent1>
          <a:srgbClr val="41BAF7"/>
        </a:accent1>
        <a:accent2>
          <a:srgbClr val="009999"/>
        </a:accent2>
        <a:accent3>
          <a:srgbClr val="FFFFFF"/>
        </a:accent3>
        <a:accent4>
          <a:srgbClr val="01448F"/>
        </a:accent4>
        <a:accent5>
          <a:srgbClr val="B0D9FA"/>
        </a:accent5>
        <a:accent6>
          <a:srgbClr val="008A8A"/>
        </a:accent6>
        <a:hlink>
          <a:srgbClr val="9999FF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174FB5"/>
        </a:dk1>
        <a:lt1>
          <a:srgbClr val="FFFFFF"/>
        </a:lt1>
        <a:dk2>
          <a:srgbClr val="000000"/>
        </a:dk2>
        <a:lt2>
          <a:srgbClr val="B2B2B2"/>
        </a:lt2>
        <a:accent1>
          <a:srgbClr val="E9C12D"/>
        </a:accent1>
        <a:accent2>
          <a:srgbClr val="C78DD7"/>
        </a:accent2>
        <a:accent3>
          <a:srgbClr val="FFFFFF"/>
        </a:accent3>
        <a:accent4>
          <a:srgbClr val="12429A"/>
        </a:accent4>
        <a:accent5>
          <a:srgbClr val="F2DDAD"/>
        </a:accent5>
        <a:accent6>
          <a:srgbClr val="B47FC3"/>
        </a:accent6>
        <a:hlink>
          <a:srgbClr val="3197BB"/>
        </a:hlink>
        <a:folHlink>
          <a:srgbClr val="878FA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C71E0"/>
        </a:dk1>
        <a:lt1>
          <a:srgbClr val="FFFFFF"/>
        </a:lt1>
        <a:dk2>
          <a:srgbClr val="333333"/>
        </a:dk2>
        <a:lt2>
          <a:srgbClr val="B2B2B2"/>
        </a:lt2>
        <a:accent1>
          <a:srgbClr val="8BC91B"/>
        </a:accent1>
        <a:accent2>
          <a:srgbClr val="009999"/>
        </a:accent2>
        <a:accent3>
          <a:srgbClr val="FFFFFF"/>
        </a:accent3>
        <a:accent4>
          <a:srgbClr val="095FBF"/>
        </a:accent4>
        <a:accent5>
          <a:srgbClr val="C4E1AB"/>
        </a:accent5>
        <a:accent6>
          <a:srgbClr val="008A8A"/>
        </a:accent6>
        <a:hlink>
          <a:srgbClr val="9999FF"/>
        </a:hlink>
        <a:folHlink>
          <a:srgbClr val="3366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115TGp_window_diagram_v2</Template>
  <TotalTime>1888</TotalTime>
  <Words>215</Words>
  <Application>Microsoft Office PowerPoint</Application>
  <PresentationFormat>如螢幕大小 (4:3)</PresentationFormat>
  <Paragraphs>29</Paragraphs>
  <Slides>2</Slides>
  <Notes>1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115TGp_window_diagram_v2</vt:lpstr>
      <vt:lpstr>土壤及地下水污染整治費多元化代收申報流程</vt:lpstr>
      <vt:lpstr>土壤及地下水污染整治費繳費單列印操作畫面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creator>XeniaJJ</dc:creator>
  <cp:lastModifiedBy>陳育廷</cp:lastModifiedBy>
  <cp:revision>86</cp:revision>
  <cp:lastPrinted>2017-03-29T10:33:45Z</cp:lastPrinted>
  <dcterms:created xsi:type="dcterms:W3CDTF">2015-07-03T07:28:16Z</dcterms:created>
  <dcterms:modified xsi:type="dcterms:W3CDTF">2017-03-31T03:37:33Z</dcterms:modified>
</cp:coreProperties>
</file>