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server2\104&#32317;&#37327;\999_&#33256;&#26178;&#20132;&#36774;&#20107;&#38917;\1050111_&#21332;&#21161;&#31185;&#38263;&#30059;&#22294;\&#25976;&#25818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35936845223824"/>
          <c:y val="0.10969214988288972"/>
          <c:w val="0.80839385292472388"/>
          <c:h val="0.739830658085174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機車總數(期底數)</c:v>
                </c:pt>
              </c:strCache>
            </c:strRef>
          </c:tx>
          <c:invertIfNegative val="0"/>
          <c:cat>
            <c:strRef>
              <c:f>工作表1!$A$2:$A$23</c:f>
              <c:strCache>
                <c:ptCount val="22"/>
                <c:pt idx="0">
                  <c:v>臺北市</c:v>
                </c:pt>
                <c:pt idx="1">
                  <c:v>新北市</c:v>
                </c:pt>
                <c:pt idx="2">
                  <c:v>桃園市</c:v>
                </c:pt>
                <c:pt idx="3">
                  <c:v>臺中市</c:v>
                </c:pt>
                <c:pt idx="4">
                  <c:v>臺南市</c:v>
                </c:pt>
                <c:pt idx="5">
                  <c:v>高雄市</c:v>
                </c:pt>
                <c:pt idx="6">
                  <c:v>宜蘭縣</c:v>
                </c:pt>
                <c:pt idx="7">
                  <c:v>新竹縣</c:v>
                </c:pt>
                <c:pt idx="8">
                  <c:v>苗栗縣</c:v>
                </c:pt>
                <c:pt idx="9">
                  <c:v>彰化縣</c:v>
                </c:pt>
                <c:pt idx="10">
                  <c:v>南投縣</c:v>
                </c:pt>
                <c:pt idx="11">
                  <c:v>雲林縣</c:v>
                </c:pt>
                <c:pt idx="12">
                  <c:v>嘉義縣</c:v>
                </c:pt>
                <c:pt idx="13">
                  <c:v>屏東縣</c:v>
                </c:pt>
                <c:pt idx="14">
                  <c:v>臺東縣</c:v>
                </c:pt>
                <c:pt idx="15">
                  <c:v>花蓮縣</c:v>
                </c:pt>
                <c:pt idx="16">
                  <c:v>澎湖縣</c:v>
                </c:pt>
                <c:pt idx="17">
                  <c:v>基隆市</c:v>
                </c:pt>
                <c:pt idx="18">
                  <c:v>新竹市</c:v>
                </c:pt>
                <c:pt idx="19">
                  <c:v>嘉義市</c:v>
                </c:pt>
                <c:pt idx="20">
                  <c:v>金門縣</c:v>
                </c:pt>
                <c:pt idx="21">
                  <c:v>連江縣</c:v>
                </c:pt>
              </c:strCache>
            </c:strRef>
          </c:cat>
          <c:val>
            <c:numRef>
              <c:f>工作表1!$B$2:$B$23</c:f>
              <c:numCache>
                <c:formatCode>#,##0</c:formatCode>
                <c:ptCount val="22"/>
                <c:pt idx="0">
                  <c:v>970865</c:v>
                </c:pt>
                <c:pt idx="1">
                  <c:v>2182218</c:v>
                </c:pt>
                <c:pt idx="2">
                  <c:v>1108925</c:v>
                </c:pt>
                <c:pt idx="3">
                  <c:v>1651115</c:v>
                </c:pt>
                <c:pt idx="4">
                  <c:v>1286436</c:v>
                </c:pt>
                <c:pt idx="5">
                  <c:v>2000353</c:v>
                </c:pt>
                <c:pt idx="6">
                  <c:v>271518</c:v>
                </c:pt>
                <c:pt idx="7">
                  <c:v>278746</c:v>
                </c:pt>
                <c:pt idx="8">
                  <c:v>322220</c:v>
                </c:pt>
                <c:pt idx="9">
                  <c:v>817541</c:v>
                </c:pt>
                <c:pt idx="10">
                  <c:v>313308</c:v>
                </c:pt>
                <c:pt idx="11">
                  <c:v>430025</c:v>
                </c:pt>
                <c:pt idx="12">
                  <c:v>327774</c:v>
                </c:pt>
                <c:pt idx="13">
                  <c:v>616973</c:v>
                </c:pt>
                <c:pt idx="14">
                  <c:v>153674</c:v>
                </c:pt>
                <c:pt idx="15">
                  <c:v>202966</c:v>
                </c:pt>
                <c:pt idx="16">
                  <c:v>71773</c:v>
                </c:pt>
                <c:pt idx="17">
                  <c:v>181874</c:v>
                </c:pt>
                <c:pt idx="18">
                  <c:v>256137</c:v>
                </c:pt>
                <c:pt idx="19">
                  <c:v>182413</c:v>
                </c:pt>
                <c:pt idx="20">
                  <c:v>54522</c:v>
                </c:pt>
                <c:pt idx="21">
                  <c:v>5922</c:v>
                </c:pt>
              </c:numCache>
            </c:numRef>
          </c:val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稽查機車車輛數</c:v>
                </c:pt>
              </c:strCache>
            </c:strRef>
          </c:tx>
          <c:invertIfNegative val="0"/>
          <c:cat>
            <c:strRef>
              <c:f>工作表1!$A$2:$A$23</c:f>
              <c:strCache>
                <c:ptCount val="22"/>
                <c:pt idx="0">
                  <c:v>臺北市</c:v>
                </c:pt>
                <c:pt idx="1">
                  <c:v>新北市</c:v>
                </c:pt>
                <c:pt idx="2">
                  <c:v>桃園市</c:v>
                </c:pt>
                <c:pt idx="3">
                  <c:v>臺中市</c:v>
                </c:pt>
                <c:pt idx="4">
                  <c:v>臺南市</c:v>
                </c:pt>
                <c:pt idx="5">
                  <c:v>高雄市</c:v>
                </c:pt>
                <c:pt idx="6">
                  <c:v>宜蘭縣</c:v>
                </c:pt>
                <c:pt idx="7">
                  <c:v>新竹縣</c:v>
                </c:pt>
                <c:pt idx="8">
                  <c:v>苗栗縣</c:v>
                </c:pt>
                <c:pt idx="9">
                  <c:v>彰化縣</c:v>
                </c:pt>
                <c:pt idx="10">
                  <c:v>南投縣</c:v>
                </c:pt>
                <c:pt idx="11">
                  <c:v>雲林縣</c:v>
                </c:pt>
                <c:pt idx="12">
                  <c:v>嘉義縣</c:v>
                </c:pt>
                <c:pt idx="13">
                  <c:v>屏東縣</c:v>
                </c:pt>
                <c:pt idx="14">
                  <c:v>臺東縣</c:v>
                </c:pt>
                <c:pt idx="15">
                  <c:v>花蓮縣</c:v>
                </c:pt>
                <c:pt idx="16">
                  <c:v>澎湖縣</c:v>
                </c:pt>
                <c:pt idx="17">
                  <c:v>基隆市</c:v>
                </c:pt>
                <c:pt idx="18">
                  <c:v>新竹市</c:v>
                </c:pt>
                <c:pt idx="19">
                  <c:v>嘉義市</c:v>
                </c:pt>
                <c:pt idx="20">
                  <c:v>金門縣</c:v>
                </c:pt>
                <c:pt idx="21">
                  <c:v>連江縣</c:v>
                </c:pt>
              </c:strCache>
            </c:strRef>
          </c:cat>
          <c:val>
            <c:numRef>
              <c:f>工作表1!$C$2:$C$23</c:f>
              <c:numCache>
                <c:formatCode>_-* #,##0_-;\-* #,##0_-;_-* "-"??_-;_-@_-</c:formatCode>
                <c:ptCount val="22"/>
                <c:pt idx="0">
                  <c:v>324084</c:v>
                </c:pt>
                <c:pt idx="1">
                  <c:v>1088642</c:v>
                </c:pt>
                <c:pt idx="2">
                  <c:v>611</c:v>
                </c:pt>
                <c:pt idx="3">
                  <c:v>499484</c:v>
                </c:pt>
                <c:pt idx="4">
                  <c:v>159152</c:v>
                </c:pt>
                <c:pt idx="5">
                  <c:v>1218618</c:v>
                </c:pt>
                <c:pt idx="6">
                  <c:v>82462</c:v>
                </c:pt>
                <c:pt idx="7">
                  <c:v>79841</c:v>
                </c:pt>
                <c:pt idx="8">
                  <c:v>128009</c:v>
                </c:pt>
                <c:pt idx="9">
                  <c:v>359934</c:v>
                </c:pt>
                <c:pt idx="10">
                  <c:v>145359</c:v>
                </c:pt>
                <c:pt idx="11">
                  <c:v>30616</c:v>
                </c:pt>
                <c:pt idx="12">
                  <c:v>51261</c:v>
                </c:pt>
                <c:pt idx="13">
                  <c:v>84815</c:v>
                </c:pt>
                <c:pt idx="14">
                  <c:v>36442</c:v>
                </c:pt>
                <c:pt idx="15">
                  <c:v>154398</c:v>
                </c:pt>
                <c:pt idx="16">
                  <c:v>11140</c:v>
                </c:pt>
                <c:pt idx="17">
                  <c:v>53192</c:v>
                </c:pt>
                <c:pt idx="18">
                  <c:v>88382</c:v>
                </c:pt>
                <c:pt idx="19">
                  <c:v>161368</c:v>
                </c:pt>
                <c:pt idx="20">
                  <c:v>12289</c:v>
                </c:pt>
                <c:pt idx="21">
                  <c:v>441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68629632"/>
        <c:axId val="112662400"/>
      </c:barChart>
      <c:catAx>
        <c:axId val="6862963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0" vert="eaVert"/>
          <a:lstStyle/>
          <a:p>
            <a:pPr>
              <a:defRPr sz="1400"/>
            </a:pPr>
            <a:endParaRPr lang="zh-TW"/>
          </a:p>
        </c:txPr>
        <c:crossAx val="112662400"/>
        <c:crosses val="autoZero"/>
        <c:auto val="1"/>
        <c:lblAlgn val="ctr"/>
        <c:lblOffset val="100"/>
        <c:noMultiLvlLbl val="0"/>
      </c:catAx>
      <c:valAx>
        <c:axId val="112662400"/>
        <c:scaling>
          <c:orientation val="minMax"/>
          <c:max val="2200000"/>
          <c:min val="0"/>
        </c:scaling>
        <c:delete val="0"/>
        <c:axPos val="l"/>
        <c:majorGridlines/>
        <c:numFmt formatCode="#,##0_ " sourceLinked="0"/>
        <c:majorTickMark val="none"/>
        <c:minorTickMark val="none"/>
        <c:tickLblPos val="nextTo"/>
        <c:txPr>
          <a:bodyPr/>
          <a:lstStyle/>
          <a:p>
            <a:pPr>
              <a:defRPr sz="1400" b="0"/>
            </a:pPr>
            <a:endParaRPr lang="zh-TW"/>
          </a:p>
        </c:txPr>
        <c:crossAx val="68629632"/>
        <c:crosses val="autoZero"/>
        <c:crossBetween val="between"/>
        <c:majorUnit val="100000"/>
      </c:valAx>
    </c:plotArea>
    <c:legend>
      <c:legendPos val="b"/>
      <c:layout>
        <c:manualLayout>
          <c:xMode val="edge"/>
          <c:yMode val="edge"/>
          <c:x val="0.3233500371303773"/>
          <c:y val="1.4615194963116728E-2"/>
          <c:w val="0.63533096712451054"/>
          <c:h val="0.11070653396235107"/>
        </c:manualLayout>
      </c:layout>
      <c:overlay val="0"/>
      <c:txPr>
        <a:bodyPr/>
        <a:lstStyle/>
        <a:p>
          <a:pPr>
            <a:defRPr b="1"/>
          </a:pPr>
          <a:endParaRPr lang="zh-TW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>
          <a:latin typeface="Times New Roman" panose="02020603050405020304" pitchFamily="18" charset="0"/>
          <a:ea typeface="微軟正黑體" panose="020B0604030504040204" pitchFamily="34" charset="-120"/>
          <a:cs typeface="Times New Roman" panose="02020603050405020304" pitchFamily="18" charset="0"/>
        </a:defRPr>
      </a:pPr>
      <a:endParaRPr lang="zh-TW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99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88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14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237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76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03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55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67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72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788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44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1E5A-4E21-4E4C-BC98-6DB70E503B4C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B19E7-7582-4733-90D3-7F8AD5077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78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427596" y="980728"/>
            <a:ext cx="8248860" cy="5256584"/>
            <a:chOff x="427596" y="980728"/>
            <a:chExt cx="8248860" cy="4320480"/>
          </a:xfrm>
        </p:grpSpPr>
        <p:graphicFrame>
          <p:nvGraphicFramePr>
            <p:cNvPr id="7" name="圖表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94520290"/>
                </p:ext>
              </p:extLst>
            </p:nvPr>
          </p:nvGraphicFramePr>
          <p:xfrm>
            <a:off x="467544" y="980728"/>
            <a:ext cx="8208912" cy="43204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文字方塊 1"/>
            <p:cNvSpPr txBox="1"/>
            <p:nvPr/>
          </p:nvSpPr>
          <p:spPr>
            <a:xfrm>
              <a:off x="427596" y="2847070"/>
              <a:ext cx="216024" cy="720512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4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車輛數</a:t>
              </a:r>
              <a:endPara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" name="文字方塊 5"/>
          <p:cNvSpPr txBox="1"/>
          <p:nvPr/>
        </p:nvSpPr>
        <p:spPr>
          <a:xfrm>
            <a:off x="541131" y="300701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附件</a:t>
            </a:r>
            <a:r>
              <a:rPr lang="en-US" altLang="zh-TW" dirty="0" smtClean="0"/>
              <a:t>1</a:t>
            </a:r>
            <a:r>
              <a:rPr lang="zh-TW" altLang="en-US" dirty="0" smtClean="0"/>
              <a:t> </a:t>
            </a:r>
            <a:r>
              <a:rPr lang="zh-TW" altLang="en-US" dirty="0"/>
              <a:t>全國</a:t>
            </a:r>
            <a:r>
              <a:rPr lang="zh-TW" altLang="en-US" dirty="0" smtClean="0"/>
              <a:t>機車</a:t>
            </a:r>
            <a:r>
              <a:rPr lang="zh-TW" altLang="en-US" dirty="0" smtClean="0"/>
              <a:t>總數及稽查</a:t>
            </a:r>
            <a:r>
              <a:rPr lang="zh-TW" altLang="en-US" smtClean="0"/>
              <a:t>數                                                             </a:t>
            </a:r>
            <a:r>
              <a:rPr lang="zh-TW" altLang="en-US" smtClean="0"/>
              <a:t>             </a:t>
            </a:r>
            <a:r>
              <a:rPr lang="en-US" altLang="zh-TW" dirty="0" smtClean="0"/>
              <a:t>104</a:t>
            </a:r>
            <a:r>
              <a:rPr lang="zh-TW" altLang="en-US" dirty="0" smtClean="0"/>
              <a:t>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5033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Ediso</dc:creator>
  <cp:lastModifiedBy>蕭吉良</cp:lastModifiedBy>
  <cp:revision>10</cp:revision>
  <dcterms:created xsi:type="dcterms:W3CDTF">2016-01-11T03:29:08Z</dcterms:created>
  <dcterms:modified xsi:type="dcterms:W3CDTF">2016-01-13T03:56:37Z</dcterms:modified>
</cp:coreProperties>
</file>